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7" r:id="rId2"/>
    <p:sldId id="294" r:id="rId3"/>
    <p:sldId id="297" r:id="rId4"/>
    <p:sldId id="300" r:id="rId5"/>
    <p:sldId id="299" r:id="rId6"/>
    <p:sldId id="298" r:id="rId7"/>
    <p:sldId id="296" r:id="rId8"/>
    <p:sldId id="301" r:id="rId9"/>
    <p:sldId id="268" r:id="rId10"/>
    <p:sldId id="259" r:id="rId11"/>
    <p:sldId id="266" r:id="rId12"/>
    <p:sldId id="269" r:id="rId13"/>
    <p:sldId id="261" r:id="rId14"/>
    <p:sldId id="304" r:id="rId15"/>
    <p:sldId id="305" r:id="rId16"/>
    <p:sldId id="306" r:id="rId17"/>
    <p:sldId id="307" r:id="rId18"/>
    <p:sldId id="267" r:id="rId19"/>
    <p:sldId id="262" r:id="rId20"/>
    <p:sldId id="263" r:id="rId21"/>
    <p:sldId id="273" r:id="rId22"/>
    <p:sldId id="272" r:id="rId23"/>
    <p:sldId id="271" r:id="rId24"/>
    <p:sldId id="270" r:id="rId25"/>
    <p:sldId id="275" r:id="rId26"/>
    <p:sldId id="274" r:id="rId27"/>
    <p:sldId id="279" r:id="rId28"/>
    <p:sldId id="278" r:id="rId29"/>
    <p:sldId id="277" r:id="rId30"/>
    <p:sldId id="276" r:id="rId31"/>
    <p:sldId id="285" r:id="rId32"/>
    <p:sldId id="284" r:id="rId33"/>
    <p:sldId id="282" r:id="rId34"/>
    <p:sldId id="283" r:id="rId35"/>
    <p:sldId id="280" r:id="rId36"/>
    <p:sldId id="290" r:id="rId37"/>
    <p:sldId id="289" r:id="rId38"/>
    <p:sldId id="288" r:id="rId39"/>
    <p:sldId id="287" r:id="rId40"/>
    <p:sldId id="286" r:id="rId41"/>
    <p:sldId id="293" r:id="rId42"/>
    <p:sldId id="302" r:id="rId43"/>
    <p:sldId id="303" r:id="rId44"/>
    <p:sldId id="292" r:id="rId45"/>
    <p:sldId id="291" r:id="rId46"/>
    <p:sldId id="308" r:id="rId47"/>
    <p:sldId id="264"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9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FA831F-81EA-439C-ADBA-B4E8AB9C0049}" type="datetimeFigureOut">
              <a:rPr lang="en-US" smtClean="0"/>
              <a:t>7/18/2023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9863CD-F435-43D2-B5B2-91CEE31C3FBF}" type="slidenum">
              <a:rPr lang="en-US" smtClean="0"/>
              <a:t>‹#›</a:t>
            </a:fld>
            <a:endParaRPr lang="en-US"/>
          </a:p>
        </p:txBody>
      </p:sp>
    </p:spTree>
    <p:extLst>
      <p:ext uri="{BB962C8B-B14F-4D97-AF65-F5344CB8AC3E}">
        <p14:creationId xmlns:p14="http://schemas.microsoft.com/office/powerpoint/2010/main" val="472208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1</a:t>
            </a:fld>
            <a:endParaRPr lang="en-US" dirty="0"/>
          </a:p>
        </p:txBody>
      </p:sp>
    </p:spTree>
    <p:extLst>
      <p:ext uri="{BB962C8B-B14F-4D97-AF65-F5344CB8AC3E}">
        <p14:creationId xmlns:p14="http://schemas.microsoft.com/office/powerpoint/2010/main" val="2391392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9CD5CE-A122-4E23-967F-E6BB31AC306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303767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D5CE-A122-4E23-967F-E6BB31AC306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19950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D5CE-A122-4E23-967F-E6BB31AC306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263822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D5CE-A122-4E23-967F-E6BB31AC306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46433D0-3D75-4771-B285-CA9462907B48}"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32963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D5CE-A122-4E23-967F-E6BB31AC306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389082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49CD5CE-A122-4E23-967F-E6BB31AC306A}"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3085408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49CD5CE-A122-4E23-967F-E6BB31AC306A}"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31003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CD5CE-A122-4E23-967F-E6BB31AC306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4283638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49CD5CE-A122-4E23-967F-E6BB31AC306A}" type="datetimeFigureOut">
              <a:rPr lang="en-US" smtClean="0"/>
              <a:t>7/18/2023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46433D0-3D75-4771-B285-CA9462907B48}" type="slidenum">
              <a:rPr lang="en-US" smtClean="0"/>
              <a:t>‹#›</a:t>
            </a:fld>
            <a:endParaRPr lang="en-US"/>
          </a:p>
        </p:txBody>
      </p:sp>
    </p:spTree>
    <p:extLst>
      <p:ext uri="{BB962C8B-B14F-4D97-AF65-F5344CB8AC3E}">
        <p14:creationId xmlns:p14="http://schemas.microsoft.com/office/powerpoint/2010/main" val="338915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CD5CE-A122-4E23-967F-E6BB31AC306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99552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9CD5CE-A122-4E23-967F-E6BB31AC306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355422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CD5CE-A122-4E23-967F-E6BB31AC306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290671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CD5CE-A122-4E23-967F-E6BB31AC306A}"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212503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CD5CE-A122-4E23-967F-E6BB31AC306A}"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136693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49CD5CE-A122-4E23-967F-E6BB31AC306A}"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18878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D5CE-A122-4E23-967F-E6BB31AC306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386407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D5CE-A122-4E23-967F-E6BB31AC306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33D0-3D75-4771-B285-CA9462907B48}" type="slidenum">
              <a:rPr lang="en-US" smtClean="0"/>
              <a:t>‹#›</a:t>
            </a:fld>
            <a:endParaRPr lang="en-US"/>
          </a:p>
        </p:txBody>
      </p:sp>
    </p:spTree>
    <p:extLst>
      <p:ext uri="{BB962C8B-B14F-4D97-AF65-F5344CB8AC3E}">
        <p14:creationId xmlns:p14="http://schemas.microsoft.com/office/powerpoint/2010/main" val="375525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accent3">
                <a:lumMod val="40000"/>
                <a:lumOff val="60000"/>
              </a:schemeClr>
            </a:gs>
            <a:gs pos="100000">
              <a:schemeClr val="tx1">
                <a:lumMod val="75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9CD5CE-A122-4E23-967F-E6BB31AC306A}" type="datetimeFigureOut">
              <a:rPr lang="en-US" smtClean="0"/>
              <a:t>7/18/2023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46433D0-3D75-4771-B285-CA9462907B48}" type="slidenum">
              <a:rPr lang="en-US" smtClean="0"/>
              <a:t>‹#›</a:t>
            </a:fld>
            <a:endParaRPr lang="en-US"/>
          </a:p>
        </p:txBody>
      </p:sp>
    </p:spTree>
    <p:extLst>
      <p:ext uri="{BB962C8B-B14F-4D97-AF65-F5344CB8AC3E}">
        <p14:creationId xmlns:p14="http://schemas.microsoft.com/office/powerpoint/2010/main" val="21130459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227" y="279491"/>
            <a:ext cx="1120610" cy="101610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9335386" y="2806995"/>
            <a:ext cx="2690037" cy="1307805"/>
          </a:xfrm>
          <a:prstGeom prst="rect">
            <a:avLst/>
          </a:prstGeom>
        </p:spPr>
      </p:pic>
      <p:sp>
        <p:nvSpPr>
          <p:cNvPr id="9" name="TextBox 8"/>
          <p:cNvSpPr txBox="1"/>
          <p:nvPr/>
        </p:nvSpPr>
        <p:spPr>
          <a:xfrm>
            <a:off x="2158232" y="1264356"/>
            <a:ext cx="8094133" cy="984885"/>
          </a:xfrm>
          <a:prstGeom prst="rect">
            <a:avLst/>
          </a:prstGeom>
          <a:noFill/>
        </p:spPr>
        <p:txBody>
          <a:bodyPr wrap="square" rtlCol="0">
            <a:spAutoFit/>
          </a:bodyPr>
          <a:lstStyle/>
          <a:p>
            <a:pPr algn="ctr"/>
            <a:r>
              <a:rPr lang="en-US" sz="3200" b="1" dirty="0">
                <a:solidFill>
                  <a:schemeClr val="bg1"/>
                </a:solidFill>
                <a:latin typeface="Times" panose="02020603060405020304" pitchFamily="18" charset="0"/>
              </a:rPr>
              <a:t>BENUE STATE UNIVERSITY, MAKURDI</a:t>
            </a:r>
          </a:p>
          <a:p>
            <a:pPr algn="ctr"/>
            <a:r>
              <a:rPr lang="en-US" sz="2600" b="1" i="1" dirty="0">
                <a:solidFill>
                  <a:schemeClr val="bg1"/>
                </a:solidFill>
                <a:latin typeface="Times" panose="02020603060405020304" pitchFamily="18" charset="0"/>
              </a:rPr>
              <a:t>(Office of the Registrar)</a:t>
            </a:r>
          </a:p>
        </p:txBody>
      </p:sp>
      <p:sp>
        <p:nvSpPr>
          <p:cNvPr id="14" name="TextBox 13"/>
          <p:cNvSpPr txBox="1"/>
          <p:nvPr/>
        </p:nvSpPr>
        <p:spPr>
          <a:xfrm>
            <a:off x="294168" y="2908198"/>
            <a:ext cx="8881730" cy="1077218"/>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ahnschrift SemiBold SemiConden" panose="020B0502040204020203" pitchFamily="34" charset="0"/>
              </a:rPr>
              <a:t>DISCIPLINE AS A PANACEA FOR THE ATTAINMENT OF ACADEMIC AND ADMINISTRATIVE EXCELLENCE</a:t>
            </a:r>
          </a:p>
        </p:txBody>
      </p:sp>
      <p:sp>
        <p:nvSpPr>
          <p:cNvPr id="15" name="TextBox 14"/>
          <p:cNvSpPr txBox="1"/>
          <p:nvPr/>
        </p:nvSpPr>
        <p:spPr>
          <a:xfrm>
            <a:off x="1571343" y="4778036"/>
            <a:ext cx="7493768" cy="1631216"/>
          </a:xfrm>
          <a:prstGeom prst="rect">
            <a:avLst/>
          </a:prstGeom>
          <a:noFill/>
        </p:spPr>
        <p:txBody>
          <a:bodyPr wrap="square" rtlCol="0">
            <a:spAutoFit/>
          </a:bodyPr>
          <a:lstStyle/>
          <a:p>
            <a:pPr algn="ctr"/>
            <a:r>
              <a:rPr lang="en-US" sz="2800" i="1" dirty="0">
                <a:solidFill>
                  <a:schemeClr val="bg1"/>
                </a:solidFill>
                <a:latin typeface="Times" panose="02020603060405020304" pitchFamily="18" charset="0"/>
              </a:rPr>
              <a:t>Presented by</a:t>
            </a:r>
          </a:p>
          <a:p>
            <a:pPr algn="ctr"/>
            <a:r>
              <a:rPr lang="en-US" sz="4000" dirty="0">
                <a:solidFill>
                  <a:schemeClr val="bg1"/>
                </a:solidFill>
                <a:effectLst>
                  <a:outerShdw blurRad="38100" dist="38100" dir="2700000" algn="tl">
                    <a:srgbClr val="000000">
                      <a:alpha val="43137"/>
                    </a:srgbClr>
                  </a:outerShdw>
                </a:effectLst>
                <a:latin typeface="Times" panose="02020603060405020304" pitchFamily="18" charset="0"/>
              </a:rPr>
              <a:t>Dr. Mrs. </a:t>
            </a:r>
            <a:r>
              <a:rPr lang="en-US" sz="4000" dirty="0" err="1">
                <a:solidFill>
                  <a:schemeClr val="bg1"/>
                </a:solidFill>
                <a:effectLst>
                  <a:outerShdw blurRad="38100" dist="38100" dir="2700000" algn="tl">
                    <a:srgbClr val="000000">
                      <a:alpha val="43137"/>
                    </a:srgbClr>
                  </a:outerShdw>
                </a:effectLst>
                <a:latin typeface="Times" panose="02020603060405020304" pitchFamily="18" charset="0"/>
              </a:rPr>
              <a:t>Mfaga</a:t>
            </a:r>
            <a:r>
              <a:rPr lang="en-US" sz="4000" dirty="0">
                <a:solidFill>
                  <a:schemeClr val="bg1"/>
                </a:solidFill>
                <a:effectLst>
                  <a:outerShdw blurRad="38100" dist="38100" dir="2700000" algn="tl">
                    <a:srgbClr val="000000">
                      <a:alpha val="43137"/>
                    </a:srgbClr>
                  </a:outerShdw>
                </a:effectLst>
                <a:latin typeface="Times" panose="02020603060405020304" pitchFamily="18" charset="0"/>
              </a:rPr>
              <a:t> </a:t>
            </a:r>
            <a:r>
              <a:rPr lang="en-US" sz="4000" dirty="0" err="1">
                <a:solidFill>
                  <a:schemeClr val="bg1"/>
                </a:solidFill>
                <a:effectLst>
                  <a:outerShdw blurRad="38100" dist="38100" dir="2700000" algn="tl">
                    <a:srgbClr val="000000">
                      <a:alpha val="43137"/>
                    </a:srgbClr>
                  </a:outerShdw>
                </a:effectLst>
                <a:latin typeface="Times" panose="02020603060405020304" pitchFamily="18" charset="0"/>
              </a:rPr>
              <a:t>Modom</a:t>
            </a:r>
            <a:r>
              <a:rPr lang="en-US" sz="3200" dirty="0">
                <a:solidFill>
                  <a:schemeClr val="bg1"/>
                </a:solidFill>
                <a:effectLst>
                  <a:outerShdw blurRad="38100" dist="38100" dir="2700000" algn="tl">
                    <a:srgbClr val="000000">
                      <a:alpha val="43137"/>
                    </a:srgbClr>
                  </a:outerShdw>
                </a:effectLst>
                <a:latin typeface="Times" panose="02020603060405020304" pitchFamily="18" charset="0"/>
              </a:rPr>
              <a:t>, </a:t>
            </a:r>
            <a:r>
              <a:rPr lang="en-US" dirty="0">
                <a:solidFill>
                  <a:schemeClr val="bg1"/>
                </a:solidFill>
                <a:effectLst>
                  <a:outerShdw blurRad="38100" dist="38100" dir="2700000" algn="tl">
                    <a:srgbClr val="000000">
                      <a:alpha val="43137"/>
                    </a:srgbClr>
                  </a:outerShdw>
                </a:effectLst>
                <a:latin typeface="Times" panose="02020603060405020304" pitchFamily="18" charset="0"/>
              </a:rPr>
              <a:t>MNIM</a:t>
            </a:r>
          </a:p>
          <a:p>
            <a:pPr algn="ctr"/>
            <a:r>
              <a:rPr lang="en-US" sz="3200" i="1" dirty="0">
                <a:solidFill>
                  <a:schemeClr val="bg1"/>
                </a:solidFill>
                <a:latin typeface="Times" panose="02020603060405020304" pitchFamily="18" charset="0"/>
              </a:rPr>
              <a:t>Registrar</a:t>
            </a:r>
          </a:p>
        </p:txBody>
      </p:sp>
    </p:spTree>
    <p:extLst>
      <p:ext uri="{BB962C8B-B14F-4D97-AF65-F5344CB8AC3E}">
        <p14:creationId xmlns:p14="http://schemas.microsoft.com/office/powerpoint/2010/main" val="3900290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E462DD-2A1B-9FD2-EB94-252FA105B3AE}"/>
              </a:ext>
            </a:extLst>
          </p:cNvPr>
          <p:cNvSpPr txBox="1"/>
          <p:nvPr/>
        </p:nvSpPr>
        <p:spPr>
          <a:xfrm>
            <a:off x="1169582" y="1127052"/>
            <a:ext cx="9399181" cy="4939814"/>
          </a:xfrm>
          <a:prstGeom prst="rect">
            <a:avLst/>
          </a:prstGeom>
          <a:noFill/>
        </p:spPr>
        <p:txBody>
          <a:bodyPr wrap="square" rtlCol="0">
            <a:spAutoFit/>
          </a:bodyPr>
          <a:lstStyle/>
          <a:p>
            <a:pPr marR="0" lvl="0" algn="just">
              <a:spcBef>
                <a:spcPts val="600"/>
              </a:spcBef>
              <a:spcAft>
                <a:spcPts val="0"/>
              </a:spcAft>
              <a:buClr>
                <a:srgbClr val="000000"/>
              </a:buClr>
              <a:tabLst>
                <a:tab pos="914400" algn="l"/>
              </a:tabLs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(vii)	Falsification of academic/professional certificate.	</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tabLst>
                <a:tab pos="914400" algn="l"/>
              </a:tabLs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(viii)	Fraud, irregular/illegal alteration of vouchers or other official 	documents.</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tabLst>
                <a:tab pos="914400" algn="l"/>
              </a:tabLs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(ix)	Inappropriate registration or graduation of a student or students.</a:t>
            </a:r>
          </a:p>
          <a:p>
            <a:pPr marR="0" lvl="0" algn="just">
              <a:spcBef>
                <a:spcPts val="600"/>
              </a:spcBef>
              <a:spcAft>
                <a:spcPts val="0"/>
              </a:spcAft>
              <a:buClr>
                <a:srgbClr val="000000"/>
              </a:buClr>
              <a:tabLst>
                <a:tab pos="914400" algn="l"/>
              </a:tabLst>
            </a:pPr>
            <a:r>
              <a:rPr lang="en-US"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	Leakage of examination question.</a:t>
            </a:r>
          </a:p>
          <a:p>
            <a:pPr marR="0" lvl="0" algn="just">
              <a:spcBef>
                <a:spcPts val="600"/>
              </a:spcBef>
              <a:spcAft>
                <a:spcPts val="0"/>
              </a:spcAft>
              <a:buClr>
                <a:srgbClr val="000000"/>
              </a:buClr>
              <a:tabLst>
                <a:tab pos="914400" algn="l"/>
              </a:tabLs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	Manipulation of Students’ records and results.</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tabLst>
                <a:tab pos="914400" algn="l"/>
              </a:tabLs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(xii)	Plagiarism.</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tabLst>
                <a:tab pos="914400" algn="l"/>
              </a:tabLs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(xiii)	Sale of Examination Marks.</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tabLst>
                <a:tab pos="914400" algn="l"/>
              </a:tabLst>
            </a:pPr>
            <a:r>
              <a:rPr lang="en-US" sz="2500" dirty="0">
                <a:solidFill>
                  <a:schemeClr val="bg1"/>
                </a:solidFill>
                <a:effectLst/>
                <a:latin typeface="Times New Roman" panose="02020603050405020304" pitchFamily="18" charset="0"/>
                <a:ea typeface="Times New Roman" panose="02020603050405020304" pitchFamily="18" charset="0"/>
              </a:rPr>
              <a:t>(</a:t>
            </a:r>
            <a:r>
              <a:rPr lang="en-US" sz="2500" dirty="0">
                <a:solidFill>
                  <a:schemeClr val="bg1"/>
                </a:solidFill>
                <a:latin typeface="Times New Roman" panose="02020603050405020304" pitchFamily="18" charset="0"/>
                <a:ea typeface="Times New Roman" panose="02020603050405020304" pitchFamily="18" charset="0"/>
              </a:rPr>
              <a:t>xiv)	Sexual harassment .</a:t>
            </a:r>
            <a:endParaRPr lang="en-US" sz="2500" dirty="0">
              <a:solidFill>
                <a:schemeClr val="bg1"/>
              </a:solidFill>
              <a:effectLst/>
              <a:latin typeface="Times New Roman" panose="02020603050405020304" pitchFamily="18" charset="0"/>
              <a:ea typeface="Times New Roman" panose="02020603050405020304" pitchFamily="18" charset="0"/>
            </a:endParaRPr>
          </a:p>
          <a:p>
            <a:pPr marR="0" lvl="0" algn="just">
              <a:spcBef>
                <a:spcPts val="600"/>
              </a:spcBef>
              <a:spcAft>
                <a:spcPts val="0"/>
              </a:spcAft>
              <a:buClr>
                <a:srgbClr val="000000"/>
              </a:buClr>
              <a:tabLst>
                <a:tab pos="914400" algn="l"/>
              </a:tabLs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(xv)	Theft.</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0"/>
              </a:spcBef>
              <a:spcAft>
                <a:spcPts val="0"/>
              </a:spcAft>
              <a:buClr>
                <a:srgbClr val="000000"/>
              </a:buClr>
              <a:tabLst>
                <a:tab pos="914400" algn="l"/>
              </a:tabLst>
            </a:pPr>
            <a:endParaRPr lang="en-US" sz="2500" dirty="0">
              <a:solidFill>
                <a:schemeClr val="bg1"/>
              </a:solidFill>
            </a:endParaRPr>
          </a:p>
        </p:txBody>
      </p:sp>
    </p:spTree>
    <p:extLst>
      <p:ext uri="{BB962C8B-B14F-4D97-AF65-F5344CB8AC3E}">
        <p14:creationId xmlns:p14="http://schemas.microsoft.com/office/powerpoint/2010/main" val="300682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749004-069D-C933-5076-55A99AA7FFB2}"/>
              </a:ext>
            </a:extLst>
          </p:cNvPr>
          <p:cNvSpPr txBox="1"/>
          <p:nvPr/>
        </p:nvSpPr>
        <p:spPr>
          <a:xfrm>
            <a:off x="1382232" y="871873"/>
            <a:ext cx="9144001"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Misconduct</a:t>
            </a:r>
            <a:endParaRPr lang="en-US" sz="2400"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1A821C51-D4C0-13F9-9D44-77DD4F9D51A3}"/>
              </a:ext>
            </a:extLst>
          </p:cNvPr>
          <p:cNvSpPr txBox="1"/>
          <p:nvPr/>
        </p:nvSpPr>
        <p:spPr>
          <a:xfrm>
            <a:off x="1403498" y="2531049"/>
            <a:ext cx="9186529" cy="3677930"/>
          </a:xfrm>
          <a:prstGeom prst="rect">
            <a:avLst/>
          </a:prstGeom>
          <a:noFill/>
        </p:spPr>
        <p:txBody>
          <a:bodyPr wrap="square" rtlCol="0">
            <a:spAutoFit/>
          </a:bodyPr>
          <a:lstStyle/>
          <a:p>
            <a:pPr marL="285750" marR="0" lvl="0" indent="-285750" algn="just">
              <a:spcBef>
                <a:spcPts val="600"/>
              </a:spcBef>
              <a:spcAft>
                <a:spcPts val="0"/>
              </a:spcAft>
              <a:buClr>
                <a:srgbClr val="000000"/>
              </a:buClr>
              <a:buFont typeface="Wingdings" panose="05000000000000000000" pitchFamily="2" charset="2"/>
              <a:buChar char="ü"/>
              <a:tabLst>
                <a:tab pos="914400" algn="l"/>
              </a:tabLst>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Absence from duty without justification for 1-10 days.</a:t>
            </a:r>
          </a:p>
          <a:p>
            <a:pPr marL="285750" marR="0" lvl="0" indent="-285750" algn="just">
              <a:spcBef>
                <a:spcPts val="600"/>
              </a:spcBef>
              <a:spcAft>
                <a:spcPts val="0"/>
              </a:spcAft>
              <a:buClr>
                <a:srgbClr val="000000"/>
              </a:buClr>
              <a:buFont typeface="Wingdings" panose="05000000000000000000" pitchFamily="2" charset="2"/>
              <a:buChar char="ü"/>
              <a:tabLst>
                <a:tab pos="914400" algn="l"/>
              </a:tabLst>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Absence from duty without justification for 11-19 days.</a:t>
            </a:r>
          </a:p>
          <a:p>
            <a:pPr marL="285750" marR="0" lvl="0" indent="-285750" algn="just">
              <a:spcBef>
                <a:spcPts val="600"/>
              </a:spcBef>
              <a:spcAft>
                <a:spcPts val="0"/>
              </a:spcAft>
              <a:buClr>
                <a:srgbClr val="000000"/>
              </a:buClr>
              <a:buFont typeface="Wingdings" panose="05000000000000000000" pitchFamily="2" charset="2"/>
              <a:buChar char="ü"/>
              <a:tabLst>
                <a:tab pos="914400" algn="l"/>
              </a:tabLst>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Academic sterility.</a:t>
            </a:r>
          </a:p>
          <a:p>
            <a:pPr marL="285750" marR="0" lvl="0" indent="-285750" algn="just">
              <a:spcBef>
                <a:spcPts val="600"/>
              </a:spcBef>
              <a:spcAft>
                <a:spcPts val="0"/>
              </a:spcAft>
              <a:buClr>
                <a:srgbClr val="000000"/>
              </a:buClr>
              <a:buFont typeface="Wingdings" panose="05000000000000000000" pitchFamily="2" charset="2"/>
              <a:buChar char="ü"/>
              <a:tabLst>
                <a:tab pos="914400" algn="l"/>
              </a:tabLst>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Breach of laid down procedure.</a:t>
            </a:r>
          </a:p>
          <a:p>
            <a:pPr marL="285750" marR="0" lvl="0" indent="-285750" algn="just">
              <a:spcBef>
                <a:spcPts val="600"/>
              </a:spcBef>
              <a:spcAft>
                <a:spcPts val="0"/>
              </a:spcAft>
              <a:buClr>
                <a:srgbClr val="000000"/>
              </a:buClr>
              <a:buFont typeface="Wingdings" panose="05000000000000000000" pitchFamily="2" charset="2"/>
              <a:buChar char="ü"/>
              <a:tabLst>
                <a:tab pos="914400" algn="l"/>
              </a:tabLst>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Checking out of the University quarters without being duly checked out.</a:t>
            </a:r>
          </a:p>
          <a:p>
            <a:pPr marL="285750" marR="0" lvl="0" indent="-285750" algn="just">
              <a:spcBef>
                <a:spcPts val="600"/>
              </a:spcBef>
              <a:spcAft>
                <a:spcPts val="0"/>
              </a:spcAft>
              <a:buClr>
                <a:srgbClr val="000000"/>
              </a:buClr>
              <a:buFont typeface="Wingdings" panose="05000000000000000000" pitchFamily="2" charset="2"/>
              <a:buChar char="ü"/>
              <a:tabLst>
                <a:tab pos="914400" algn="l"/>
              </a:tabLst>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Collection of physical cash by staff as departmental levies or unauthorized collection of monies.</a:t>
            </a:r>
          </a:p>
        </p:txBody>
      </p:sp>
      <p:sp>
        <p:nvSpPr>
          <p:cNvPr id="4" name="TextBox 3">
            <a:extLst>
              <a:ext uri="{FF2B5EF4-FFF2-40B4-BE49-F238E27FC236}">
                <a16:creationId xmlns:a16="http://schemas.microsoft.com/office/drawing/2014/main" id="{B74B6ACF-CE1B-30EF-6A7A-374221A7AF6A}"/>
              </a:ext>
            </a:extLst>
          </p:cNvPr>
          <p:cNvSpPr txBox="1"/>
          <p:nvPr/>
        </p:nvSpPr>
        <p:spPr>
          <a:xfrm>
            <a:off x="1360966" y="1520435"/>
            <a:ext cx="9271591" cy="861774"/>
          </a:xfrm>
          <a:prstGeom prst="rect">
            <a:avLst/>
          </a:prstGeom>
          <a:noFill/>
        </p:spPr>
        <p:txBody>
          <a:bodyPr wrap="square" rtlCol="0">
            <a:spAutoFit/>
          </a:bodyPr>
          <a:lstStyle/>
          <a:p>
            <a:pPr algn="just"/>
            <a:r>
              <a:rPr lang="en-US" sz="2500" dirty="0">
                <a:solidFill>
                  <a:schemeClr val="bg1"/>
                </a:solidFill>
                <a:latin typeface="Times New Roman" panose="02020603050405020304" pitchFamily="18" charset="0"/>
                <a:cs typeface="Times New Roman" panose="02020603050405020304" pitchFamily="18" charset="0"/>
              </a:rPr>
              <a:t>In maintaining effective control over the </a:t>
            </a:r>
            <a:r>
              <a:rPr lang="en-US" sz="2500" dirty="0" err="1">
                <a:solidFill>
                  <a:schemeClr val="bg1"/>
                </a:solidFill>
                <a:latin typeface="Times New Roman" panose="02020603050405020304" pitchFamily="18" charset="0"/>
                <a:cs typeface="Times New Roman" panose="02020603050405020304" pitchFamily="18" charset="0"/>
              </a:rPr>
              <a:t>behaviour</a:t>
            </a:r>
            <a:r>
              <a:rPr lang="en-US" sz="2500" dirty="0">
                <a:solidFill>
                  <a:schemeClr val="bg1"/>
                </a:solidFill>
                <a:latin typeface="Times New Roman" panose="02020603050405020304" pitchFamily="18" charset="0"/>
                <a:cs typeface="Times New Roman" panose="02020603050405020304" pitchFamily="18" charset="0"/>
              </a:rPr>
              <a:t> of the generality of staff, the University considers the following </a:t>
            </a:r>
            <a:r>
              <a:rPr lang="en-US" sz="2500" dirty="0" err="1">
                <a:solidFill>
                  <a:schemeClr val="bg1"/>
                </a:solidFill>
                <a:latin typeface="Times New Roman" panose="02020603050405020304" pitchFamily="18" charset="0"/>
                <a:cs typeface="Times New Roman" panose="02020603050405020304" pitchFamily="18" charset="0"/>
              </a:rPr>
              <a:t>behaviours</a:t>
            </a:r>
            <a:r>
              <a:rPr lang="en-US" sz="2500" dirty="0">
                <a:solidFill>
                  <a:schemeClr val="bg1"/>
                </a:solidFill>
                <a:latin typeface="Times New Roman" panose="02020603050405020304" pitchFamily="18" charset="0"/>
                <a:cs typeface="Times New Roman" panose="02020603050405020304" pitchFamily="18" charset="0"/>
              </a:rPr>
              <a:t> as misconduct:</a:t>
            </a:r>
          </a:p>
        </p:txBody>
      </p:sp>
    </p:spTree>
    <p:extLst>
      <p:ext uri="{BB962C8B-B14F-4D97-AF65-F5344CB8AC3E}">
        <p14:creationId xmlns:p14="http://schemas.microsoft.com/office/powerpoint/2010/main" val="9883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945D2-5520-9701-360B-B7F659775FEC}"/>
              </a:ext>
            </a:extLst>
          </p:cNvPr>
          <p:cNvSpPr txBox="1"/>
          <p:nvPr/>
        </p:nvSpPr>
        <p:spPr>
          <a:xfrm>
            <a:off x="1531088" y="808074"/>
            <a:ext cx="8793126" cy="5678478"/>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Deliberate refusal to answer questions satisfactorily or produce evidence before or as requested by any investigating or fact-finding body established lawfully or legally.</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Deliberate/unreasonable delay attending to students’ or staff official work.</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Dereliction of duty, for example, poor supervision, mismanagement, improper call over, improper performance of duty and inefficiency.</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Diversion and or conversion of University property to private use.</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Drunkenness while on duty.</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Engaging in homosexuality, lesbianism and gay sexual activities.</a:t>
            </a:r>
            <a:endParaRPr lang="en-US" sz="2600" dirty="0"/>
          </a:p>
        </p:txBody>
      </p:sp>
    </p:spTree>
    <p:extLst>
      <p:ext uri="{BB962C8B-B14F-4D97-AF65-F5344CB8AC3E}">
        <p14:creationId xmlns:p14="http://schemas.microsoft.com/office/powerpoint/2010/main" val="14162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48EE5-8E0C-F9C4-BAD4-32F69FD31441}"/>
              </a:ext>
            </a:extLst>
          </p:cNvPr>
          <p:cNvSpPr txBox="1"/>
          <p:nvPr/>
        </p:nvSpPr>
        <p:spPr>
          <a:xfrm>
            <a:off x="1488558" y="1084520"/>
            <a:ext cx="8941982" cy="4955203"/>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Extortion of money from staff/students.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Failure to attend a conference seminar, workshop or other meeting/event for no justifiable reason for which sponsorship has been received.</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Failure to comply with the deadline for submission of examination results.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Failure to keep or account for official records.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Failure to obtain or have a valid driver’s </a:t>
            </a:r>
            <a:r>
              <a:rPr lang="en-US" sz="2600" dirty="0" err="1">
                <a:solidFill>
                  <a:schemeClr val="bg1"/>
                </a:solidFill>
                <a:latin typeface="Times New Roman" panose="02020603050405020304" pitchFamily="18" charset="0"/>
                <a:cs typeface="Times New Roman" panose="02020603050405020304" pitchFamily="18" charset="0"/>
              </a:rPr>
              <a:t>licence</a:t>
            </a:r>
            <a:r>
              <a:rPr lang="en-US" sz="2600" dirty="0">
                <a:solidFill>
                  <a:schemeClr val="bg1"/>
                </a:solidFill>
                <a:latin typeface="Times New Roman" panose="02020603050405020304" pitchFamily="18" charset="0"/>
                <a:cs typeface="Times New Roman" panose="02020603050405020304" pitchFamily="18" charset="0"/>
              </a:rPr>
              <a:t>, where applicable.</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Failure to obtain professional registration.</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Failure to resume duty after the expiration of leave.</a:t>
            </a:r>
            <a:endParaRPr lang="en-US" sz="2600" dirty="0"/>
          </a:p>
        </p:txBody>
      </p:sp>
    </p:spTree>
    <p:extLst>
      <p:ext uri="{BB962C8B-B14F-4D97-AF65-F5344CB8AC3E}">
        <p14:creationId xmlns:p14="http://schemas.microsoft.com/office/powerpoint/2010/main" val="280287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5A051-2210-50FD-C439-05AC641ABBCE}"/>
              </a:ext>
            </a:extLst>
          </p:cNvPr>
          <p:cNvSpPr txBox="1"/>
          <p:nvPr/>
        </p:nvSpPr>
        <p:spPr>
          <a:xfrm>
            <a:off x="1488558" y="1084520"/>
            <a:ext cx="8941982" cy="5278368"/>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Failure, upon having knowledge, to make an immediate report of loss or damage of University property to an immediate superior.</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Falsification of age and state of origin or may other personal records.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Fighting, physical attach on another person/deliberate verbal abuse.</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Habitual lateness to work.</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Habitual misconduct, example receiving three written warnings.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Hawking within the precincts of the Benue State University campus.</a:t>
            </a:r>
            <a:endParaRPr lang="en-US" sz="2600" dirty="0"/>
          </a:p>
        </p:txBody>
      </p:sp>
    </p:spTree>
    <p:extLst>
      <p:ext uri="{BB962C8B-B14F-4D97-AF65-F5344CB8AC3E}">
        <p14:creationId xmlns:p14="http://schemas.microsoft.com/office/powerpoint/2010/main" val="103991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0F145-6F62-6A5B-797E-FFECF6BA2BA2}"/>
              </a:ext>
            </a:extLst>
          </p:cNvPr>
          <p:cNvSpPr txBox="1"/>
          <p:nvPr/>
        </p:nvSpPr>
        <p:spPr>
          <a:xfrm>
            <a:off x="1403498" y="648585"/>
            <a:ext cx="8941982" cy="5755422"/>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Issuing frivolous queries.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Making false claims without reasonable grounds against the University or any of its constituent parts.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Molestation of staff by Union members during strike action.</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Negligent loss of University property.</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Occupation of staff quarters without being duly checked in.</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Public utterances or publications (in the regular press, public places or social media) which have the effect of embarrassing or tarnishing the good name of, or bringing into ridicule or disrepute, the University, including the Senate and/or the officers of the University.</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Refusal or failure to properly handover with respect to the office previously occupied.</a:t>
            </a:r>
            <a:endParaRPr lang="en-US" sz="2600" dirty="0"/>
          </a:p>
        </p:txBody>
      </p:sp>
    </p:spTree>
    <p:extLst>
      <p:ext uri="{BB962C8B-B14F-4D97-AF65-F5344CB8AC3E}">
        <p14:creationId xmlns:p14="http://schemas.microsoft.com/office/powerpoint/2010/main" val="405818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C922A-7A99-12E4-BB8A-1837C96D924F}"/>
              </a:ext>
            </a:extLst>
          </p:cNvPr>
          <p:cNvSpPr txBox="1"/>
          <p:nvPr/>
        </p:nvSpPr>
        <p:spPr>
          <a:xfrm>
            <a:off x="1275903" y="659218"/>
            <a:ext cx="9303491" cy="5432256"/>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Refusal to proceed on leave or to a posting or to perform assigned duties or to obey any other lawful order.</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Sale of handouts, monographs, books and laboratory manual, outside the University bookshop.</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Shifting of examination timetable without recourse to the authorities.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Sterility.</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Strike action (by staff recognized as projection of Management).</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Surrogate teaching, surrogate marking of scripts, surrogate administration, and surrogate invigilation.</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Unauthorized attendance of courses.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Unauthorized occupation of staff quarters.</a:t>
            </a:r>
          </a:p>
        </p:txBody>
      </p:sp>
    </p:spTree>
    <p:extLst>
      <p:ext uri="{BB962C8B-B14F-4D97-AF65-F5344CB8AC3E}">
        <p14:creationId xmlns:p14="http://schemas.microsoft.com/office/powerpoint/2010/main" val="18995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76D16-10B7-4AD7-609B-35E038BA3EE3}"/>
              </a:ext>
            </a:extLst>
          </p:cNvPr>
          <p:cNvSpPr txBox="1"/>
          <p:nvPr/>
        </p:nvSpPr>
        <p:spPr>
          <a:xfrm>
            <a:off x="1444254" y="1551563"/>
            <a:ext cx="9303491" cy="3754874"/>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Unauthorized disclosure of official information.</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Unauthorized expenditure/expenses of University Funds.</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Unauthorized extraction of/from official document.</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Unruly </a:t>
            </a:r>
            <a:r>
              <a:rPr lang="en-US" sz="2600" dirty="0" err="1">
                <a:solidFill>
                  <a:schemeClr val="bg1"/>
                </a:solidFill>
                <a:latin typeface="Times New Roman" panose="02020603050405020304" pitchFamily="18" charset="0"/>
                <a:cs typeface="Times New Roman" panose="02020603050405020304" pitchFamily="18" charset="0"/>
              </a:rPr>
              <a:t>behaviour</a:t>
            </a:r>
            <a:r>
              <a:rPr lang="en-US" sz="2600" dirty="0">
                <a:solidFill>
                  <a:schemeClr val="bg1"/>
                </a:solidFill>
                <a:latin typeface="Times New Roman" panose="02020603050405020304" pitchFamily="18" charset="0"/>
                <a:cs typeface="Times New Roman" panose="02020603050405020304" pitchFamily="18" charset="0"/>
              </a:rPr>
              <a:t> use of foul language.</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Vandalization of University Library materials and property.</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Willful loss or damage of University property.</a:t>
            </a:r>
          </a:p>
          <a:p>
            <a:pPr marL="457200" indent="-457200" algn="just">
              <a:spcBef>
                <a:spcPts val="600"/>
              </a:spcBef>
              <a:buFont typeface="Wingdings" panose="05000000000000000000" pitchFamily="2" charset="2"/>
              <a:buChar char="ü"/>
            </a:pPr>
            <a:r>
              <a:rPr lang="en-US" sz="2600" dirty="0">
                <a:solidFill>
                  <a:schemeClr val="bg1"/>
                </a:solidFill>
                <a:latin typeface="Times New Roman" panose="02020603050405020304" pitchFamily="18" charset="0"/>
                <a:cs typeface="Times New Roman" panose="02020603050405020304" pitchFamily="18" charset="0"/>
              </a:rPr>
              <a:t>Any other act that may bring the name of the University into disrepute.</a:t>
            </a:r>
          </a:p>
        </p:txBody>
      </p:sp>
    </p:spTree>
    <p:extLst>
      <p:ext uri="{BB962C8B-B14F-4D97-AF65-F5344CB8AC3E}">
        <p14:creationId xmlns:p14="http://schemas.microsoft.com/office/powerpoint/2010/main" val="335390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62E49D-78C9-EE0F-6E74-EB569C1F4F1C}"/>
              </a:ext>
            </a:extLst>
          </p:cNvPr>
          <p:cNvSpPr txBox="1"/>
          <p:nvPr/>
        </p:nvSpPr>
        <p:spPr>
          <a:xfrm>
            <a:off x="467832" y="414670"/>
            <a:ext cx="10037135" cy="1015663"/>
          </a:xfrm>
          <a:prstGeom prst="rect">
            <a:avLst/>
          </a:prstGeom>
          <a:noFill/>
        </p:spPr>
        <p:txBody>
          <a:bodyPr wrap="square" rtlCol="0">
            <a:spAutoFit/>
          </a:bodyPr>
          <a:lstStyle/>
          <a:p>
            <a:pPr algn="just"/>
            <a:r>
              <a:rPr lang="en-US"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misconduct or gross misconduct attracts disciplinary measures.</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endParaRPr lang="en-US" sz="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500" b="1"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Disciplinary Procedure:</a:t>
            </a:r>
            <a:endParaRPr lang="en-US" sz="25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49714DE-205D-9D5B-A368-C55326385ECB}"/>
              </a:ext>
            </a:extLst>
          </p:cNvPr>
          <p:cNvSpPr txBox="1"/>
          <p:nvPr/>
        </p:nvSpPr>
        <p:spPr>
          <a:xfrm>
            <a:off x="467832" y="1559114"/>
            <a:ext cx="9441711" cy="5298886"/>
          </a:xfrm>
          <a:prstGeom prst="rect">
            <a:avLst/>
          </a:prstGeom>
          <a:noFill/>
        </p:spPr>
        <p:txBody>
          <a:bodyPr wrap="square" rtlCol="0">
            <a:spAutoFit/>
          </a:bodyPr>
          <a:lstStyle/>
          <a:p>
            <a:pPr marR="0" lvl="0" algn="just">
              <a:spcBef>
                <a:spcPts val="8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Disciplinary action may ordinarily be taken at the 	Departmental/Faculty level by the Head of 	Department/Dean/Provost/Director/Coordinator (each of 	which 	is hereinafter simply called “Head of Department”)</a:t>
            </a:r>
          </a:p>
          <a:p>
            <a:pPr marR="0" lvl="0" algn="just">
              <a:spcBef>
                <a:spcPts val="8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	A Head of Department shall be responsible to the Vice-	Chancellor of the University for the discipline of the staff 	assigned to his Department in all matters relating to the 	Department; and consequently, all members of staff shall obey 	all lawful directives of the Head of Department.</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8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(iii)	The Head of Department shall have power to issue written 	queries to any staff assigned to his Department in respect of any 	act of misconduct; and such staff shall reply in writing to such 	queries within 48 hours. </a:t>
            </a:r>
            <a:endParaRPr lang="en-US" dirty="0"/>
          </a:p>
        </p:txBody>
      </p:sp>
    </p:spTree>
    <p:extLst>
      <p:ext uri="{BB962C8B-B14F-4D97-AF65-F5344CB8AC3E}">
        <p14:creationId xmlns:p14="http://schemas.microsoft.com/office/powerpoint/2010/main" val="281184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D01254-7BD5-E343-FE35-CF810D7353E8}"/>
              </a:ext>
            </a:extLst>
          </p:cNvPr>
          <p:cNvSpPr txBox="1"/>
          <p:nvPr/>
        </p:nvSpPr>
        <p:spPr>
          <a:xfrm>
            <a:off x="1167810" y="925033"/>
            <a:ext cx="9400954" cy="5401479"/>
          </a:xfrm>
          <a:prstGeom prst="rect">
            <a:avLst/>
          </a:prstGeom>
          <a:noFill/>
        </p:spPr>
        <p:txBody>
          <a:bodyPr wrap="square" rtlCol="0">
            <a:spAutoFit/>
          </a:bodyPr>
          <a:lstStyle/>
          <a:p>
            <a:pPr algn="just">
              <a:spcBef>
                <a:spcPts val="800"/>
              </a:spcBef>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(iv)	The Registrar shall be copied all written queries and responses 	for filing and or further action.</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8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	 If the Head of Department is satisfied with the response, 	there shall be no need for further action; and in that case, he 	shall  communicate 	in writing to the staff and the Registrar 	appropriately.</a:t>
            </a:r>
          </a:p>
          <a:p>
            <a:pPr marR="0" lvl="0" algn="just">
              <a:spcBef>
                <a:spcPts val="8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	If the Head of Department is not satisfied with the response, he 	shall write his report to the Registrar who shall, through the 	Establishment Division, process and forward same to the Vice-	Chancellor for further action.</a:t>
            </a:r>
          </a:p>
          <a:p>
            <a:pPr algn="just">
              <a:spcBef>
                <a:spcPts val="800"/>
              </a:spcBef>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(vii)	If the query emanate from Management or Council, the 	Head 	of Department shall not be required to make any comment on the 	response of the staff. </a:t>
            </a:r>
          </a:p>
        </p:txBody>
      </p:sp>
    </p:spTree>
    <p:extLst>
      <p:ext uri="{BB962C8B-B14F-4D97-AF65-F5344CB8AC3E}">
        <p14:creationId xmlns:p14="http://schemas.microsoft.com/office/powerpoint/2010/main" val="357740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4CCF1-ADCA-D96D-6374-EAEB528B6A39}"/>
              </a:ext>
            </a:extLst>
          </p:cNvPr>
          <p:cNvSpPr txBox="1"/>
          <p:nvPr/>
        </p:nvSpPr>
        <p:spPr>
          <a:xfrm>
            <a:off x="1180214" y="1477928"/>
            <a:ext cx="9377916" cy="4645824"/>
          </a:xfrm>
          <a:prstGeom prst="rect">
            <a:avLst/>
          </a:prstGeom>
          <a:noFill/>
        </p:spPr>
        <p:txBody>
          <a:bodyPr wrap="square" rtlCol="0">
            <a:spAutoFit/>
          </a:bodyPr>
          <a:lstStyle/>
          <a:p>
            <a:pPr marL="0" marR="0" algn="just">
              <a:lnSpc>
                <a:spcPct val="107000"/>
              </a:lnSpc>
              <a:spcBef>
                <a:spcPts val="800"/>
              </a:spcBef>
              <a:spcAft>
                <a:spcPts val="0"/>
              </a:spcAft>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Every organization has laid down rules and regulations for its optimal performance and functioning, Benue State University, Makurdi has regulations governing the conditions of service for senior and junior staff of the University.  The provisions of the regulations must be observed as laid down failing which appropriate sanctions are applied.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800"/>
              </a:spcBef>
              <a:spcAft>
                <a:spcPts val="0"/>
              </a:spcAft>
            </a:pPr>
            <a:endPar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800"/>
              </a:spcBef>
              <a:spcAft>
                <a:spcPts val="0"/>
              </a:spcAft>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This is predicated on the fact that if there are no rules regulating the conduct of human </a:t>
            </a:r>
            <a:r>
              <a:rPr lang="en-US" sz="2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many people will abuse the system thereby creating a state of anarchy.</a:t>
            </a:r>
            <a:endParaRPr lang="en-US" b="1" dirty="0"/>
          </a:p>
        </p:txBody>
      </p:sp>
      <p:sp>
        <p:nvSpPr>
          <p:cNvPr id="3" name="TextBox 2">
            <a:extLst>
              <a:ext uri="{FF2B5EF4-FFF2-40B4-BE49-F238E27FC236}">
                <a16:creationId xmlns:a16="http://schemas.microsoft.com/office/drawing/2014/main" id="{BD1DAACC-4A0F-F4D2-B8FD-6E2182904C4B}"/>
              </a:ext>
            </a:extLst>
          </p:cNvPr>
          <p:cNvSpPr txBox="1"/>
          <p:nvPr/>
        </p:nvSpPr>
        <p:spPr>
          <a:xfrm>
            <a:off x="3221664" y="556907"/>
            <a:ext cx="446567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283278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DEA3DB-8349-A23B-2EE0-56F9446A4C9A}"/>
              </a:ext>
            </a:extLst>
          </p:cNvPr>
          <p:cNvSpPr txBox="1"/>
          <p:nvPr/>
        </p:nvSpPr>
        <p:spPr>
          <a:xfrm>
            <a:off x="999460" y="1031350"/>
            <a:ext cx="9516141" cy="5365571"/>
          </a:xfrm>
          <a:prstGeom prst="rect">
            <a:avLst/>
          </a:prstGeom>
          <a:noFill/>
        </p:spPr>
        <p:txBody>
          <a:bodyPr wrap="square" rtlCol="0">
            <a:spAutoFit/>
          </a:bodyPr>
          <a:lstStyle/>
          <a:p>
            <a:pPr algn="just">
              <a:spcBef>
                <a:spcPts val="800"/>
              </a:spcBef>
              <a:buClr>
                <a:srgbClr val="000000"/>
              </a:buClr>
              <a:buSzPts val="1200"/>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(viii)	Upon receiving written communication from the Registrar, 	the 	Vice-	Chancellor shall direct referral of the 	disciplinary process to the Senior Staff Disciplinary 	Committee (SSDC) for further investigation and 	recommendation to Council: Provided that the SSDC 	shall strive to conclude each disciplinary case referred to it 	within six months.</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800"/>
              </a:spcBef>
              <a:spcAft>
                <a:spcPts val="0"/>
              </a:spcAft>
              <a:buClr>
                <a:srgbClr val="000000"/>
              </a:buClr>
              <a:buSzPts val="1200"/>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(ix)	Any staff not satisfied with the outcome of any 	disciplinary 	proceeding or action may, if he so desires, 	appeal to the University Council, which shall deal 	with it 	as stipulated in the University Law or the Council’s 	Standing Rules</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3046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C07106-C678-DE3C-2656-E20A45F3F514}"/>
              </a:ext>
            </a:extLst>
          </p:cNvPr>
          <p:cNvSpPr txBox="1"/>
          <p:nvPr/>
        </p:nvSpPr>
        <p:spPr>
          <a:xfrm>
            <a:off x="999460" y="1031358"/>
            <a:ext cx="9579935" cy="5047536"/>
          </a:xfrm>
          <a:prstGeom prst="rect">
            <a:avLst/>
          </a:prstGeom>
          <a:noFill/>
        </p:spPr>
        <p:txBody>
          <a:bodyPr wrap="square" rtlCol="0">
            <a:spAutoFit/>
          </a:bodyPr>
          <a:lstStyle/>
          <a:p>
            <a:pPr algn="just">
              <a:spcBef>
                <a:spcPts val="600"/>
              </a:spcBef>
            </a:pPr>
            <a:r>
              <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(x)</a:t>
            </a:r>
            <a:r>
              <a:rPr lang="en-US" sz="26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600" dirty="0">
                <a:solidFill>
                  <a:schemeClr val="bg1"/>
                </a:solidFill>
                <a:effectLst/>
                <a:latin typeface="Times New Roman" panose="02020603050405020304" pitchFamily="18" charset="0"/>
                <a:ea typeface="Times New Roman" panose="02020603050405020304" pitchFamily="18" charset="0"/>
              </a:rPr>
              <a:t>Any staff of the University concerned with taking any action 	stipulated in the provisions of these Regulations on disciplinary 	procedure, apart from the staff facing the disciplinary action, 	shall take the prescribed action not more than two weeks from 	the time disciplinary processes were received by him.</a:t>
            </a:r>
            <a:endParaRPr lang="en-US" sz="26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spcBef>
                <a:spcPts val="600"/>
              </a:spcBef>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(xi)	</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Any staff who fails or defaults in making a formal protest 	against the decision based on the recommendation of the 	SSDC within six months 	from the date the decision is 	communicated to him shall forfeit his right to do so.</a:t>
            </a:r>
          </a:p>
          <a:p>
            <a:pPr algn="just">
              <a:spcBef>
                <a:spcPts val="600"/>
              </a:spcBef>
            </a:pPr>
            <a:r>
              <a:rPr lang="en-US" sz="26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(xii)	</a:t>
            </a:r>
            <a:r>
              <a:rPr lang="en-US" sz="2600" dirty="0">
                <a:solidFill>
                  <a:schemeClr val="bg1"/>
                </a:solidFill>
                <a:effectLst/>
                <a:latin typeface="Times New Roman" panose="02020603050405020304" pitchFamily="18" charset="0"/>
                <a:ea typeface="Times New Roman" panose="02020603050405020304" pitchFamily="18" charset="0"/>
              </a:rPr>
              <a:t>All disciplinary processes and proceedings, terminating at 	whatever level, shall be kept by the Registrar in the affected 	staff’s file.</a:t>
            </a:r>
            <a:endParaRPr lang="en-US" sz="2600" dirty="0">
              <a:solidFill>
                <a:schemeClr val="bg1"/>
              </a:solidFill>
            </a:endParaRPr>
          </a:p>
        </p:txBody>
      </p:sp>
    </p:spTree>
    <p:extLst>
      <p:ext uri="{BB962C8B-B14F-4D97-AF65-F5344CB8AC3E}">
        <p14:creationId xmlns:p14="http://schemas.microsoft.com/office/powerpoint/2010/main" val="343057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EFEDE-B9D9-55F0-0456-4D4F2EB87A2D}"/>
              </a:ext>
            </a:extLst>
          </p:cNvPr>
          <p:cNvSpPr txBox="1"/>
          <p:nvPr/>
        </p:nvSpPr>
        <p:spPr>
          <a:xfrm>
            <a:off x="1620011" y="542551"/>
            <a:ext cx="9452345"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Senior Staff Disciplinary Committee</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DEDBB37-F5EF-CFEC-EA6D-D2FEC207BCFA}"/>
              </a:ext>
            </a:extLst>
          </p:cNvPr>
          <p:cNvSpPr txBox="1"/>
          <p:nvPr/>
        </p:nvSpPr>
        <p:spPr>
          <a:xfrm>
            <a:off x="714152" y="1065771"/>
            <a:ext cx="9249735" cy="5632311"/>
          </a:xfrm>
          <a:prstGeom prst="rect">
            <a:avLst/>
          </a:prstGeom>
          <a:noFill/>
        </p:spPr>
        <p:txBody>
          <a:bodyPr wrap="square" rtlCol="0">
            <a:spAutoFit/>
          </a:bodyPr>
          <a:lstStyle/>
          <a:p>
            <a:pPr marL="0" marR="0" indent="457200" algn="just">
              <a:spcBef>
                <a:spcPts val="0"/>
              </a:spcBef>
              <a:spcAft>
                <a:spcPts val="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Composition of the Senior Staff Disciplinary Committee 	(SSDC) </a:t>
            </a:r>
            <a:endParaRPr lang="en-US" sz="24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marR="0" indent="457200" algn="just">
              <a:spcBef>
                <a:spcPts val="0"/>
              </a:spcBef>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The SSDC shall be comprised of the following, namely</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spcBef>
                <a:spcPts val="0"/>
              </a:spcBef>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The Chairman of the Council or his nominee</a:t>
            </a:r>
            <a:endParaRPr lang="en-US" sz="24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428750" lvl="1" indent="-514350" algn="just">
              <a:buAutoNum type="romanLcParenBoth" startAt="2"/>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Deputy Vice-Chancellor (Administration)</a:t>
            </a:r>
            <a:endParaRPr lang="en-US" sz="24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428750" lvl="1" indent="-514350" algn="just">
              <a:buAutoNum type="romanLcParenBoth" startAt="2"/>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Two external members of the Council</a:t>
            </a:r>
            <a:endParaRPr lang="en-US" sz="24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428750" lvl="1" indent="-514350" algn="just">
              <a:buAutoNum type="romanLcParenBoth" startAt="2"/>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Two members of Senate to be elected by Senate as 	alternate members to participate when cases against a	academic staff are to be considered.</a:t>
            </a:r>
          </a:p>
          <a:p>
            <a:pPr marL="1428750" lvl="1" indent="-514350" algn="just">
              <a:buAutoNum type="romanLcParenBoth" startAt="2"/>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Two members of senior administrative staff to be 	appointed by the Registrar as alternate members to 	participate when cases against administrative and 	</a:t>
            </a:r>
          </a:p>
          <a:p>
            <a:pPr marL="457200" marR="0" algn="just">
              <a:spcBef>
                <a:spcPts val="0"/>
              </a:spcBef>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Technical staff are to be considered.</a:t>
            </a:r>
            <a:endParaRPr lang="en-US" sz="24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457200" marR="0" algn="just">
              <a:spcBef>
                <a:spcPts val="0"/>
              </a:spcBef>
              <a:spcAft>
                <a:spcPts val="0"/>
              </a:spcAft>
            </a:pPr>
            <a:r>
              <a:rPr lang="en-US" sz="24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	(vi)	</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Registrar as Secretary.</a:t>
            </a:r>
            <a:endParaRPr lang="en-US" sz="24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457200" marR="0" algn="just">
              <a:spcBef>
                <a:spcPts val="0"/>
              </a:spcBef>
              <a:spcAft>
                <a:spcPts val="0"/>
              </a:spcAft>
            </a:pPr>
            <a:r>
              <a:rPr lang="en-US" sz="24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	(vii)	</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 attendance: A Legal Officer of the University.</a:t>
            </a:r>
            <a:endParaRPr lang="en-US" sz="2400" dirty="0"/>
          </a:p>
        </p:txBody>
      </p:sp>
    </p:spTree>
    <p:extLst>
      <p:ext uri="{BB962C8B-B14F-4D97-AF65-F5344CB8AC3E}">
        <p14:creationId xmlns:p14="http://schemas.microsoft.com/office/powerpoint/2010/main" val="1027696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E8B29D-EF1C-F2DB-908C-125EC5496094}"/>
              </a:ext>
            </a:extLst>
          </p:cNvPr>
          <p:cNvSpPr txBox="1"/>
          <p:nvPr/>
        </p:nvSpPr>
        <p:spPr>
          <a:xfrm>
            <a:off x="744280" y="680484"/>
            <a:ext cx="9579934" cy="1292662"/>
          </a:xfrm>
          <a:prstGeom prst="rect">
            <a:avLst/>
          </a:prstGeom>
          <a:noFill/>
        </p:spPr>
        <p:txBody>
          <a:bodyPr wrap="square" rtlCol="0">
            <a:spAutoFit/>
          </a:bodyPr>
          <a:lstStyle/>
          <a:p>
            <a:pPr marL="0" marR="0" algn="just">
              <a:spcBef>
                <a:spcPts val="0"/>
              </a:spcBef>
              <a:spcAft>
                <a:spcPts val="0"/>
              </a:spcAft>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Powers of the Senior Staff Disciplinary Committee (SSDC)</a:t>
            </a:r>
            <a:endParaRPr lang="en-US" sz="2800" dirty="0">
              <a:solidFill>
                <a:schemeClr val="bg1"/>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SSDC shall, in the discharge of its functions, have and exercise the following powers, namely:</a:t>
            </a:r>
            <a:endParaRPr lang="en-US" dirty="0"/>
          </a:p>
        </p:txBody>
      </p:sp>
      <p:sp>
        <p:nvSpPr>
          <p:cNvPr id="3" name="TextBox 2">
            <a:extLst>
              <a:ext uri="{FF2B5EF4-FFF2-40B4-BE49-F238E27FC236}">
                <a16:creationId xmlns:a16="http://schemas.microsoft.com/office/drawing/2014/main" id="{A53E4E2C-1B53-C3FD-3390-7ECA5294C5DC}"/>
              </a:ext>
            </a:extLst>
          </p:cNvPr>
          <p:cNvSpPr txBox="1"/>
          <p:nvPr/>
        </p:nvSpPr>
        <p:spPr>
          <a:xfrm>
            <a:off x="744280" y="2056059"/>
            <a:ext cx="9664995" cy="4196020"/>
          </a:xfrm>
          <a:prstGeom prst="rect">
            <a:avLst/>
          </a:prstGeom>
          <a:noFill/>
        </p:spPr>
        <p:txBody>
          <a:bodyPr wrap="square" rtlCol="0">
            <a:spAutoFit/>
          </a:bodyPr>
          <a:lstStyle/>
          <a:p>
            <a:pPr marR="0" lvl="0" algn="just">
              <a:spcBef>
                <a:spcPts val="1000"/>
              </a:spcBef>
              <a:spcAft>
                <a:spcPts val="0"/>
              </a:spcAft>
              <a:buClr>
                <a:srgbClr val="000000"/>
              </a:buClr>
              <a:buSzPts val="1200"/>
            </a:pP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To investigate, consider and determine all disciplinary cases 	involving all senior members of staff of the University except the 	Vice-Chancellor, the Deputy Vice-Chancellors, and other Principal 	Officers of the University.</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	To make recommendations to the Council on any matter where the 	punishment prescribed in the Regulations Governing the 	Conditions of Services is considered insufficient in the 	circumstance. </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 adopt its own procedure of proceedings as it deems fit from 	time to time.</a:t>
            </a:r>
            <a:endParaRPr lang="en-US" dirty="0"/>
          </a:p>
        </p:txBody>
      </p:sp>
    </p:spTree>
    <p:extLst>
      <p:ext uri="{BB962C8B-B14F-4D97-AF65-F5344CB8AC3E}">
        <p14:creationId xmlns:p14="http://schemas.microsoft.com/office/powerpoint/2010/main" val="28847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8F70AD-4BEB-94A5-FE14-BA87EDA53B45}"/>
              </a:ext>
            </a:extLst>
          </p:cNvPr>
          <p:cNvSpPr txBox="1"/>
          <p:nvPr/>
        </p:nvSpPr>
        <p:spPr>
          <a:xfrm>
            <a:off x="966071" y="982270"/>
            <a:ext cx="9654363" cy="3318857"/>
          </a:xfrm>
          <a:prstGeom prst="rect">
            <a:avLst/>
          </a:prstGeom>
          <a:noFill/>
        </p:spPr>
        <p:txBody>
          <a:bodyPr wrap="square" rtlCol="0">
            <a:spAutoFit/>
          </a:bodyPr>
          <a:lstStyle/>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(iv)	To determine from time to time sanctions to be meted for offences 	not contained in these Regulations; and any such determination 	shall be recommended to the Council.</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	To make recommendations to the Council on any matter that will 	promote proper and appropriate discipline of members of staff of 	the University. </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	To report to the Council from time to time.</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1877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B821CB-E7E4-8B80-0E96-D2A6BEA2A976}"/>
              </a:ext>
            </a:extLst>
          </p:cNvPr>
          <p:cNvSpPr txBox="1"/>
          <p:nvPr/>
        </p:nvSpPr>
        <p:spPr>
          <a:xfrm>
            <a:off x="1291590" y="776177"/>
            <a:ext cx="9258300" cy="1738938"/>
          </a:xfrm>
          <a:prstGeom prst="rect">
            <a:avLst/>
          </a:prstGeom>
          <a:noFill/>
        </p:spPr>
        <p:txBody>
          <a:bodyPr wrap="square" rtlCol="0">
            <a:spAutoFit/>
          </a:bodyPr>
          <a:lstStyle/>
          <a:p>
            <a:pPr marL="0" marR="0" algn="just">
              <a:spcBef>
                <a:spcPts val="0"/>
              </a:spcBef>
              <a:spcAft>
                <a:spcPts val="0"/>
              </a:spcAft>
            </a:pPr>
            <a:r>
              <a:rPr lang="en-US" sz="25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Types of Disciplinary Measures</a:t>
            </a:r>
          </a:p>
          <a:p>
            <a:pPr marL="0" marR="0" algn="just">
              <a:spcBef>
                <a:spcPts val="0"/>
              </a:spcBef>
              <a:spcAft>
                <a:spcPts val="0"/>
              </a:spcAft>
            </a:pPr>
            <a:endParaRPr lang="en-US" sz="600" dirty="0">
              <a:solidFill>
                <a:schemeClr val="bg1"/>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rPr>
              <a:t>The Senior Staff Disciplinary Committee (SSDC) shall, depending on the severity of the misconduct shall recommend the following disciplinary measures:</a:t>
            </a:r>
            <a:endParaRPr lang="en-US" sz="2500" dirty="0">
              <a:solidFill>
                <a:schemeClr val="bg1"/>
              </a:solidFill>
            </a:endParaRPr>
          </a:p>
        </p:txBody>
      </p:sp>
      <p:sp>
        <p:nvSpPr>
          <p:cNvPr id="3" name="TextBox 2">
            <a:extLst>
              <a:ext uri="{FF2B5EF4-FFF2-40B4-BE49-F238E27FC236}">
                <a16:creationId xmlns:a16="http://schemas.microsoft.com/office/drawing/2014/main" id="{23ADD409-E88E-0CC0-7B99-E371024EF5AB}"/>
              </a:ext>
            </a:extLst>
          </p:cNvPr>
          <p:cNvSpPr txBox="1"/>
          <p:nvPr/>
        </p:nvSpPr>
        <p:spPr>
          <a:xfrm>
            <a:off x="1291591" y="2527004"/>
            <a:ext cx="9258300" cy="3631763"/>
          </a:xfrm>
          <a:prstGeom prst="rect">
            <a:avLst/>
          </a:prstGeom>
          <a:noFill/>
        </p:spPr>
        <p:txBody>
          <a:bodyPr wrap="square" rtlCol="0">
            <a:spAutoFit/>
          </a:bodyPr>
          <a:lstStyle/>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Serious reprimand (in writing)</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	Loss of annual increment for a specified period.</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(iii)	Delay of promotion/appointment for a specified period.</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(iv)	Loss of headship or other administrative position of </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honour</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and 	responsibility for a specified period.</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	Deferment, confirmation and withholding of appointment. </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	Surcharge.</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(vii)	Withholding of salary.</a:t>
            </a:r>
            <a:endParaRPr lang="en-US" dirty="0"/>
          </a:p>
        </p:txBody>
      </p:sp>
    </p:spTree>
    <p:extLst>
      <p:ext uri="{BB962C8B-B14F-4D97-AF65-F5344CB8AC3E}">
        <p14:creationId xmlns:p14="http://schemas.microsoft.com/office/powerpoint/2010/main" val="205685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3E49A7-07A4-F0E6-24AC-8F75CB9F7CDF}"/>
              </a:ext>
            </a:extLst>
          </p:cNvPr>
          <p:cNvSpPr txBox="1"/>
          <p:nvPr/>
        </p:nvSpPr>
        <p:spPr>
          <a:xfrm>
            <a:off x="1568650" y="1219465"/>
            <a:ext cx="9101470" cy="4370427"/>
          </a:xfrm>
          <a:prstGeom prst="rect">
            <a:avLst/>
          </a:prstGeom>
          <a:noFill/>
        </p:spPr>
        <p:txBody>
          <a:bodyPr wrap="square" rtlCol="0">
            <a:spAutoFit/>
          </a:bodyPr>
          <a:lstStyle/>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(viii)	Withholding of increment.</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(ix)	Suspension for a specified period without pay.</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	Denial of Sabbatical Leave.</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	Compulsory retirement.</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(xii)	Forced resignation. </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(xiii)	Termination of appointment.</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(xiv)	Demotion and termination where termination alone is not 	considered adequate punishment.</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(xv)	Dismissal. </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22116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A30F59-825B-DB8E-4DE1-3FFBB49E2DF5}"/>
              </a:ext>
            </a:extLst>
          </p:cNvPr>
          <p:cNvSpPr txBox="1"/>
          <p:nvPr/>
        </p:nvSpPr>
        <p:spPr>
          <a:xfrm>
            <a:off x="1013637" y="808073"/>
            <a:ext cx="9416903"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Interdiction</a:t>
            </a:r>
            <a:endParaRPr lang="en-US" sz="3200"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923B00E1-F8A4-35B4-35BE-BD456AF4588A}"/>
              </a:ext>
            </a:extLst>
          </p:cNvPr>
          <p:cNvSpPr txBox="1"/>
          <p:nvPr/>
        </p:nvSpPr>
        <p:spPr>
          <a:xfrm>
            <a:off x="988825" y="1509806"/>
            <a:ext cx="9558673" cy="4657685"/>
          </a:xfrm>
          <a:prstGeom prst="rect">
            <a:avLst/>
          </a:prstGeom>
          <a:noFill/>
        </p:spPr>
        <p:txBody>
          <a:bodyPr wrap="square" rtlCol="0">
            <a:spAutoFit/>
          </a:bodyPr>
          <a:lstStyle/>
          <a:p>
            <a:pPr marR="0" lvl="0" algn="just">
              <a:spcBef>
                <a:spcPts val="1000"/>
              </a:spcBef>
              <a:spcAft>
                <a:spcPts val="0"/>
              </a:spcAft>
              <a:buClr>
                <a:srgbClr val="000000"/>
              </a:buClr>
              <a:buSzPts val="1200"/>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Where a staff is under investigation for a criminal offence, 	whether or not connected with the University; or is facing 	disciplinary proceedings for gross misconduct that may 	lead to dismissal, the Registrar may interdict him from his 	duties forthwith.</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	Formal notice of interdiction shall be given to the staff 	concerned 	in writing; and such notice shall state the date 	of the 	interdiction and the reasons for such interdiction. </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(iii)	Where a staff has been interdicted, he shall be placed on 	half salary.</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341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E83C0-FEE4-FBCE-9AE7-65BF77AD0946}"/>
              </a:ext>
            </a:extLst>
          </p:cNvPr>
          <p:cNvSpPr txBox="1"/>
          <p:nvPr/>
        </p:nvSpPr>
        <p:spPr>
          <a:xfrm>
            <a:off x="1198597" y="593253"/>
            <a:ext cx="9285106" cy="6011902"/>
          </a:xfrm>
          <a:prstGeom prst="rect">
            <a:avLst/>
          </a:prstGeom>
          <a:noFill/>
        </p:spPr>
        <p:txBody>
          <a:bodyPr wrap="square" rtlCol="0">
            <a:spAutoFit/>
          </a:bodyPr>
          <a:lstStyle/>
          <a:p>
            <a:pPr algn="just">
              <a:spcBef>
                <a:spcPts val="1000"/>
              </a:spcBef>
              <a:buClr>
                <a:srgbClr val="000000"/>
              </a:buClr>
              <a:buSzPts val="1200"/>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(iv)	A staff who is under interdiction shall be required to 	hand 	over all property of the University in his 	possession to the 	Head of Department and shall be 	forbidden from carrying 	out his duties and visiting his 	place of work except with the permission of the 	Registrar.</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	Where a staff under interdiction is found not guilty of all 	charges, his interdiction shall be lifted and he shall receive the 	balance of his salary for the whole period of his interdiction. </a:t>
            </a:r>
          </a:p>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	The period of interdiction shall not exceed six (6) months 	within 	which it is expected that the investigation and/or a 	decision must have been reached on the matter, 	otherwise the 	staff shall be 	placed on suspension pending the 	determination 	of the matter. </a:t>
            </a:r>
            <a:endParaRPr lang="en-US" sz="2500" dirty="0"/>
          </a:p>
        </p:txBody>
      </p:sp>
    </p:spTree>
    <p:extLst>
      <p:ext uri="{BB962C8B-B14F-4D97-AF65-F5344CB8AC3E}">
        <p14:creationId xmlns:p14="http://schemas.microsoft.com/office/powerpoint/2010/main" val="73741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300E48-5D8E-C1ED-5C3E-151EB55A96E1}"/>
              </a:ext>
            </a:extLst>
          </p:cNvPr>
          <p:cNvSpPr txBox="1"/>
          <p:nvPr/>
        </p:nvSpPr>
        <p:spPr>
          <a:xfrm>
            <a:off x="1323102" y="685056"/>
            <a:ext cx="9654363"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Suspension</a:t>
            </a:r>
            <a:endParaRPr lang="en-US"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74BD905F-7CB1-6A47-635D-1C91360A9B8B}"/>
              </a:ext>
            </a:extLst>
          </p:cNvPr>
          <p:cNvSpPr txBox="1"/>
          <p:nvPr/>
        </p:nvSpPr>
        <p:spPr>
          <a:xfrm>
            <a:off x="1323102" y="1382024"/>
            <a:ext cx="9229061" cy="4965462"/>
          </a:xfrm>
          <a:prstGeom prst="rect">
            <a:avLst/>
          </a:prstGeom>
          <a:noFill/>
        </p:spPr>
        <p:txBody>
          <a:bodyPr wrap="square" rtlCol="0">
            <a:spAutoFit/>
          </a:bodyPr>
          <a:lstStyle/>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staff who is under investigation for a criminal offence, 	whether or not connected with the University that last for more 	than six months shall be placed on suspensions by Management 	pending the determination of the criminal matter.</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	On the recommendation of SSDC Management may suspend a 	staff for a specified period of time. </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10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(iii)	When a staff has been suspended, he shall there-upon be 	forbidden to carry out his duties and shall not visit his place of 	work without the written consent of the Registrar.  He shall 	surrender account books and records and other property of the 	University in his charge to such other staff as the Head of 	Department may direct.</a:t>
            </a:r>
            <a:endParaRPr lang="en-US" dirty="0"/>
          </a:p>
        </p:txBody>
      </p:sp>
    </p:spTree>
    <p:extLst>
      <p:ext uri="{BB962C8B-B14F-4D97-AF65-F5344CB8AC3E}">
        <p14:creationId xmlns:p14="http://schemas.microsoft.com/office/powerpoint/2010/main" val="375011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CF93DB-4947-6291-640A-0BF248093D6B}"/>
              </a:ext>
            </a:extLst>
          </p:cNvPr>
          <p:cNvSpPr txBox="1"/>
          <p:nvPr/>
        </p:nvSpPr>
        <p:spPr>
          <a:xfrm>
            <a:off x="1265274" y="1659285"/>
            <a:ext cx="9431079" cy="3539430"/>
          </a:xfrm>
          <a:prstGeom prst="rect">
            <a:avLst/>
          </a:prstGeom>
          <a:noFill/>
        </p:spPr>
        <p:txBody>
          <a:bodyPr wrap="square" rtlCol="0">
            <a:spAutoFit/>
          </a:bodyPr>
          <a:lstStyle/>
          <a:p>
            <a:pPr algn="just">
              <a:spcBef>
                <a:spcPts val="1800"/>
              </a:spcBef>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Similarly, every University has its own rules and regulations on the conduct of staff and students for effective academic performance and administration.  This is more so that the conduct of staff affects the administration of the University and its image positively or negatively.  It is in view of this that this paper sets out to discuss the conduct and discipline of Benue State University staff for effective University performance and administration.</a:t>
            </a:r>
            <a:endParaRPr lang="en-US" sz="2800" dirty="0"/>
          </a:p>
        </p:txBody>
      </p:sp>
    </p:spTree>
    <p:extLst>
      <p:ext uri="{BB962C8B-B14F-4D97-AF65-F5344CB8AC3E}">
        <p14:creationId xmlns:p14="http://schemas.microsoft.com/office/powerpoint/2010/main" val="2913817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5FC7B-1A53-06D3-17E2-B1A73C7B372C}"/>
              </a:ext>
            </a:extLst>
          </p:cNvPr>
          <p:cNvSpPr txBox="1"/>
          <p:nvPr/>
        </p:nvSpPr>
        <p:spPr>
          <a:xfrm>
            <a:off x="787803" y="511450"/>
            <a:ext cx="9697887" cy="2015936"/>
          </a:xfrm>
          <a:prstGeom prst="rect">
            <a:avLst/>
          </a:prstGeom>
          <a:noFill/>
        </p:spPr>
        <p:txBody>
          <a:bodyPr wrap="square" rtlCol="0">
            <a:spAutoFit/>
          </a:bodyPr>
          <a:lstStyle/>
          <a:p>
            <a:pPr algn="just"/>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(iv)	A staff under suspension is not entitled to any emoluments 	until 	the suspension is lifted: provided that a staff placed on 	suspension pending the determination of a 	criminal matter shall 	be 	entitled to retrospective emolument for the period under 	suspension if discharge and acquitted at the end of the 	exercise. </a:t>
            </a:r>
            <a:endParaRPr lang="en-US" dirty="0"/>
          </a:p>
        </p:txBody>
      </p:sp>
      <p:sp>
        <p:nvSpPr>
          <p:cNvPr id="3" name="TextBox 2">
            <a:extLst>
              <a:ext uri="{FF2B5EF4-FFF2-40B4-BE49-F238E27FC236}">
                <a16:creationId xmlns:a16="http://schemas.microsoft.com/office/drawing/2014/main" id="{CDE4533A-4DEA-E8A9-7859-F2FD5EE8980E}"/>
              </a:ext>
            </a:extLst>
          </p:cNvPr>
          <p:cNvSpPr txBox="1"/>
          <p:nvPr/>
        </p:nvSpPr>
        <p:spPr>
          <a:xfrm>
            <a:off x="710891" y="2624818"/>
            <a:ext cx="10813312"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Procedure after Dismissal of Staff</a:t>
            </a:r>
            <a:endParaRPr lang="en-US" dirty="0"/>
          </a:p>
        </p:txBody>
      </p:sp>
      <p:sp>
        <p:nvSpPr>
          <p:cNvPr id="4" name="TextBox 3">
            <a:extLst>
              <a:ext uri="{FF2B5EF4-FFF2-40B4-BE49-F238E27FC236}">
                <a16:creationId xmlns:a16="http://schemas.microsoft.com/office/drawing/2014/main" id="{0F2CA68F-D5AE-BDD4-B6F1-EF26FE518225}"/>
              </a:ext>
            </a:extLst>
          </p:cNvPr>
          <p:cNvSpPr txBox="1"/>
          <p:nvPr/>
        </p:nvSpPr>
        <p:spPr>
          <a:xfrm>
            <a:off x="710891" y="3209593"/>
            <a:ext cx="9964197" cy="3272691"/>
          </a:xfrm>
          <a:prstGeom prst="rect">
            <a:avLst/>
          </a:prstGeom>
          <a:noFill/>
        </p:spPr>
        <p:txBody>
          <a:bodyPr wrap="square" rtlCol="0">
            <a:spAutoFit/>
          </a:bodyPr>
          <a:lstStyle/>
          <a:p>
            <a:pPr marR="0" lvl="0" algn="just">
              <a:spcBef>
                <a:spcPts val="8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staff dismissed shall not be entitled to any benefits or 	emoluments, 	commencing from the date of the dismissal, except if 	his dismissal is reversed by the Council or the Court.</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80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	Dismissal shall take effect from the date on which the staff 	concerned is 	officially notified that he has been dismissed.</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500" dirty="0">
                <a:solidFill>
                  <a:schemeClr val="bg1"/>
                </a:solidFill>
                <a:latin typeface="Times New Roman" panose="02020603050405020304" pitchFamily="18" charset="0"/>
                <a:ea typeface="Times New Roman" panose="02020603050405020304" pitchFamily="18" charset="0"/>
              </a:rPr>
              <a:t>(iii)	</a:t>
            </a:r>
            <a:r>
              <a:rPr lang="en-US" sz="2500" dirty="0">
                <a:solidFill>
                  <a:schemeClr val="bg1"/>
                </a:solidFill>
                <a:effectLst/>
                <a:latin typeface="Times New Roman" panose="02020603050405020304" pitchFamily="18" charset="0"/>
                <a:ea typeface="Times New Roman" panose="02020603050405020304" pitchFamily="18" charset="0"/>
              </a:rPr>
              <a:t>Any staff dismissed for gross misconduct shall immediately hand 	over University property in his possession and vacate the University 	premises forthwith.</a:t>
            </a:r>
            <a:endParaRPr lang="en-US" sz="2500" dirty="0">
              <a:solidFill>
                <a:schemeClr val="bg1"/>
              </a:solidFill>
            </a:endParaRPr>
          </a:p>
        </p:txBody>
      </p:sp>
    </p:spTree>
    <p:extLst>
      <p:ext uri="{BB962C8B-B14F-4D97-AF65-F5344CB8AC3E}">
        <p14:creationId xmlns:p14="http://schemas.microsoft.com/office/powerpoint/2010/main" val="70409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53E1E-92E9-9025-69DC-562A05286491}"/>
              </a:ext>
            </a:extLst>
          </p:cNvPr>
          <p:cNvSpPr txBox="1"/>
          <p:nvPr/>
        </p:nvSpPr>
        <p:spPr>
          <a:xfrm>
            <a:off x="1096611" y="614516"/>
            <a:ext cx="9431808" cy="1200329"/>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Termination of Appointment by Council for Services Not Required</a:t>
            </a:r>
          </a:p>
          <a:p>
            <a:r>
              <a:rPr lang="en-US" sz="2400" dirty="0">
                <a:solidFill>
                  <a:schemeClr val="bg1"/>
                </a:solidFill>
                <a:latin typeface="Times New Roman" panose="02020603050405020304" pitchFamily="18" charset="0"/>
                <a:cs typeface="Times New Roman" panose="02020603050405020304" pitchFamily="18" charset="0"/>
              </a:rPr>
              <a:t>Council may terminate the appointment, employment or service of any staff of the University premises forthwith.</a:t>
            </a:r>
            <a:endParaRPr lang="en-US" dirty="0"/>
          </a:p>
        </p:txBody>
      </p:sp>
      <p:sp>
        <p:nvSpPr>
          <p:cNvPr id="3" name="TextBox 2">
            <a:extLst>
              <a:ext uri="{FF2B5EF4-FFF2-40B4-BE49-F238E27FC236}">
                <a16:creationId xmlns:a16="http://schemas.microsoft.com/office/drawing/2014/main" id="{C4B31F99-3AE0-3993-F483-7DC426687AB4}"/>
              </a:ext>
            </a:extLst>
          </p:cNvPr>
          <p:cNvSpPr txBox="1"/>
          <p:nvPr/>
        </p:nvSpPr>
        <p:spPr>
          <a:xfrm>
            <a:off x="1096611" y="2431747"/>
            <a:ext cx="9356651" cy="3770263"/>
          </a:xfrm>
          <a:prstGeom prst="rect">
            <a:avLst/>
          </a:prstGeom>
          <a:noFill/>
        </p:spPr>
        <p:txBody>
          <a:bodyPr wrap="square" rtlCol="0">
            <a:spAutoFit/>
          </a:bodyPr>
          <a:lstStyle/>
          <a:p>
            <a:pPr marR="0" lvl="0" algn="just">
              <a:spcBef>
                <a:spcPts val="0"/>
              </a:spcBef>
              <a:spcAft>
                <a:spcPts val="0"/>
              </a:spcAft>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confirmed staff whose appointment is terminated by the 	University shall be entitled to:</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Gratuity where he has put in up to five years but less than 		ten years of continuous service in the University.</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US"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Pension where he has put in up to ten or more years of 	continuous service in the University. </a:t>
            </a:r>
          </a:p>
          <a:p>
            <a:pPr marL="914400" marR="0" algn="just">
              <a:spcBef>
                <a:spcPts val="0"/>
              </a:spcBef>
              <a:spcAft>
                <a:spcPts val="0"/>
              </a:spcAft>
            </a:pPr>
            <a:endParaRPr lang="en-US" sz="105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500" dirty="0">
                <a:solidFill>
                  <a:schemeClr val="bg1"/>
                </a:solidFill>
                <a:effectLst/>
                <a:latin typeface="Times New Roman" panose="02020603050405020304" pitchFamily="18" charset="0"/>
                <a:ea typeface="Times New Roman" panose="02020603050405020304" pitchFamily="18" charset="0"/>
              </a:rPr>
              <a:t>(ii)	A staff whose appointment is terminated for gross misconduct 	shall immediately hand over University property in his 	possession and vacate the University premises forthwith.</a:t>
            </a:r>
            <a:endParaRPr lang="en-US" sz="2500" dirty="0">
              <a:solidFill>
                <a:schemeClr val="bg1"/>
              </a:solidFill>
            </a:endParaRPr>
          </a:p>
        </p:txBody>
      </p:sp>
      <p:sp>
        <p:nvSpPr>
          <p:cNvPr id="4" name="TextBox 3"/>
          <p:cNvSpPr txBox="1"/>
          <p:nvPr/>
        </p:nvSpPr>
        <p:spPr>
          <a:xfrm>
            <a:off x="1119497" y="1875051"/>
            <a:ext cx="9256851"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Termination</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792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B632DE-92DC-42AE-5D1E-A44BC2574BA0}"/>
              </a:ext>
            </a:extLst>
          </p:cNvPr>
          <p:cNvSpPr txBox="1"/>
          <p:nvPr/>
        </p:nvSpPr>
        <p:spPr>
          <a:xfrm>
            <a:off x="1397037" y="367569"/>
            <a:ext cx="9456121"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Offences and Sanctions</a:t>
            </a:r>
            <a:endParaRPr lang="en-US" dirty="0"/>
          </a:p>
        </p:txBody>
      </p:sp>
      <p:graphicFrame>
        <p:nvGraphicFramePr>
          <p:cNvPr id="3" name="Table 3">
            <a:extLst>
              <a:ext uri="{FF2B5EF4-FFF2-40B4-BE49-F238E27FC236}">
                <a16:creationId xmlns:a16="http://schemas.microsoft.com/office/drawing/2014/main" id="{3C44879E-40CE-14EE-2DE1-56D2B22C357F}"/>
              </a:ext>
            </a:extLst>
          </p:cNvPr>
          <p:cNvGraphicFramePr>
            <a:graphicFrameLocks noGrp="1"/>
          </p:cNvGraphicFramePr>
          <p:nvPr>
            <p:extLst>
              <p:ext uri="{D42A27DB-BD31-4B8C-83A1-F6EECF244321}">
                <p14:modId xmlns:p14="http://schemas.microsoft.com/office/powerpoint/2010/main" val="3860589862"/>
              </p:ext>
            </p:extLst>
          </p:nvPr>
        </p:nvGraphicFramePr>
        <p:xfrm>
          <a:off x="1562985" y="1031240"/>
          <a:ext cx="9048307" cy="5466080"/>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310075">
                  <a:extLst>
                    <a:ext uri="{9D8B030D-6E8A-4147-A177-3AD203B41FA5}">
                      <a16:colId xmlns:a16="http://schemas.microsoft.com/office/drawing/2014/main" val="1699587074"/>
                    </a:ext>
                  </a:extLst>
                </a:gridCol>
                <a:gridCol w="2041450">
                  <a:extLst>
                    <a:ext uri="{9D8B030D-6E8A-4147-A177-3AD203B41FA5}">
                      <a16:colId xmlns:a16="http://schemas.microsoft.com/office/drawing/2014/main" val="841759336"/>
                    </a:ext>
                  </a:extLst>
                </a:gridCol>
              </a:tblGrid>
              <a:tr h="37084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370840">
                <a:tc>
                  <a:txBody>
                    <a:bodyPr/>
                    <a:lstStyle/>
                    <a:p>
                      <a:r>
                        <a:rPr lang="en-US" dirty="0">
                          <a:solidFill>
                            <a:schemeClr val="bg1"/>
                          </a:solidFill>
                        </a:rPr>
                        <a:t>1.</a:t>
                      </a:r>
                    </a:p>
                  </a:txBody>
                  <a:tcPr/>
                </a:tc>
                <a:tc>
                  <a:txBody>
                    <a:bodyPr/>
                    <a:lstStyle/>
                    <a:p>
                      <a:r>
                        <a:rPr lang="en-US" b="1" dirty="0">
                          <a:solidFill>
                            <a:schemeClr val="bg1"/>
                          </a:solidFill>
                        </a:rPr>
                        <a:t>Gross</a:t>
                      </a:r>
                    </a:p>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Absence from duty without justification for 20 working days. </a:t>
                      </a:r>
                    </a:p>
                  </a:txBody>
                  <a:tcPr/>
                </a:tc>
                <a:tc>
                  <a:txBody>
                    <a:bodyPr/>
                    <a:lstStyle/>
                    <a:p>
                      <a:r>
                        <a:rPr lang="en-US" dirty="0">
                          <a:solidFill>
                            <a:schemeClr val="bg1"/>
                          </a:solidFill>
                        </a:rPr>
                        <a:t>Dismissal</a:t>
                      </a:r>
                    </a:p>
                  </a:txBody>
                  <a:tcPr/>
                </a:tc>
                <a:extLst>
                  <a:ext uri="{0D108BD9-81ED-4DB2-BD59-A6C34878D82A}">
                    <a16:rowId xmlns:a16="http://schemas.microsoft.com/office/drawing/2014/main" val="10001"/>
                  </a:ext>
                </a:extLst>
              </a:tr>
              <a:tr h="370840">
                <a:tc>
                  <a:txBody>
                    <a:bodyPr/>
                    <a:lstStyle/>
                    <a:p>
                      <a:endParaRPr lang="en-US" dirty="0">
                        <a:solidFill>
                          <a:schemeClr val="bg1"/>
                        </a:solidFill>
                      </a:endParaRPr>
                    </a:p>
                  </a:txBody>
                  <a:tcPr/>
                </a:tc>
                <a:tc>
                  <a:txBody>
                    <a:bodyPr/>
                    <a:lstStyle/>
                    <a:p>
                      <a:endParaRPr lang="en-US"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Admission Racketeering or irregular offer of admission.</a:t>
                      </a:r>
                      <a:endParaRPr lang="en-US" dirty="0">
                        <a:solidFill>
                          <a:schemeClr val="bg1"/>
                        </a:solidFill>
                      </a:endParaRPr>
                    </a:p>
                    <a:p>
                      <a:endParaRPr lang="en-US" sz="800"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dirty="0">
                          <a:solidFill>
                            <a:schemeClr val="bg1"/>
                          </a:solidFill>
                        </a:rPr>
                        <a:t>Concealment of employment history or deceit about academic qualification.</a:t>
                      </a:r>
                    </a:p>
                  </a:txBody>
                  <a:tcPr/>
                </a:tc>
                <a:tc>
                  <a:txBody>
                    <a:bodyPr/>
                    <a:lstStyle/>
                    <a:p>
                      <a:r>
                        <a:rPr lang="en-US" dirty="0">
                          <a:solidFill>
                            <a:schemeClr val="bg1"/>
                          </a:solidFill>
                        </a:rPr>
                        <a:t>Dismissal </a:t>
                      </a:r>
                    </a:p>
                  </a:txBody>
                  <a:tcPr/>
                </a:tc>
                <a:extLst>
                  <a:ext uri="{0D108BD9-81ED-4DB2-BD59-A6C34878D82A}">
                    <a16:rowId xmlns:a16="http://schemas.microsoft.com/office/drawing/2014/main" val="7421349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dirty="0">
                          <a:solidFill>
                            <a:schemeClr val="bg1"/>
                          </a:solidFill>
                        </a:rPr>
                        <a:t>Conviction for a criminal offence by a court of law.</a:t>
                      </a:r>
                    </a:p>
                  </a:txBody>
                  <a:tcPr/>
                </a:tc>
                <a:tc>
                  <a:txBody>
                    <a:bodyPr/>
                    <a:lstStyle/>
                    <a:p>
                      <a:r>
                        <a:rPr lang="en-US" dirty="0">
                          <a:solidFill>
                            <a:schemeClr val="bg1"/>
                          </a:solidFill>
                        </a:rPr>
                        <a:t>Dismissal</a:t>
                      </a:r>
                    </a:p>
                  </a:txBody>
                  <a:tcPr/>
                </a:tc>
                <a:extLst>
                  <a:ext uri="{0D108BD9-81ED-4DB2-BD59-A6C34878D82A}">
                    <a16:rowId xmlns:a16="http://schemas.microsoft.com/office/drawing/2014/main" val="235109923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Cultism</a:t>
                      </a:r>
                      <a:r>
                        <a:rPr lang="en-US" sz="1800" kern="1200" baseline="0" dirty="0">
                          <a:solidFill>
                            <a:schemeClr val="bg1"/>
                          </a:solidFill>
                          <a:effectLst/>
                          <a:latin typeface="+mn-lt"/>
                          <a:ea typeface="+mn-ea"/>
                          <a:cs typeface="+mn-cs"/>
                        </a:rPr>
                        <a:t> and </a:t>
                      </a:r>
                      <a:r>
                        <a:rPr lang="en-US" sz="1800" kern="1200" baseline="0" dirty="0" err="1">
                          <a:solidFill>
                            <a:schemeClr val="bg1"/>
                          </a:solidFill>
                          <a:effectLst/>
                          <a:latin typeface="+mn-lt"/>
                          <a:ea typeface="+mn-ea"/>
                          <a:cs typeface="+mn-cs"/>
                        </a:rPr>
                        <a:t>gangsterism</a:t>
                      </a:r>
                      <a:endParaRPr lang="en-US" sz="1000" kern="1200" dirty="0">
                        <a:solidFill>
                          <a:schemeClr val="bg1"/>
                        </a:solidFill>
                        <a:effectLst/>
                        <a:latin typeface="+mn-lt"/>
                        <a:ea typeface="+mn-ea"/>
                        <a:cs typeface="+mn-cs"/>
                      </a:endParaRPr>
                    </a:p>
                  </a:txBody>
                  <a:tcPr/>
                </a:tc>
                <a:tc>
                  <a:txBody>
                    <a:bodyPr/>
                    <a:lstStyle/>
                    <a:p>
                      <a:r>
                        <a:rPr lang="en-US" dirty="0">
                          <a:solidFill>
                            <a:schemeClr val="bg1"/>
                          </a:solidFill>
                        </a:rPr>
                        <a:t>Dismissal </a:t>
                      </a:r>
                    </a:p>
                  </a:txBody>
                  <a:tcPr/>
                </a:tc>
                <a:extLst>
                  <a:ext uri="{0D108BD9-81ED-4DB2-BD59-A6C34878D82A}">
                    <a16:rowId xmlns:a16="http://schemas.microsoft.com/office/drawing/2014/main" val="16747638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Falsification</a:t>
                      </a:r>
                      <a:r>
                        <a:rPr lang="en-US" sz="1800" kern="1200" baseline="0" dirty="0">
                          <a:solidFill>
                            <a:schemeClr val="bg1"/>
                          </a:solidFill>
                          <a:effectLst/>
                          <a:latin typeface="+mn-lt"/>
                          <a:ea typeface="+mn-ea"/>
                          <a:cs typeface="+mn-cs"/>
                        </a:rPr>
                        <a:t> of academic/professional certificate</a:t>
                      </a:r>
                      <a:endParaRPr lang="en-US" sz="1800" kern="1200" dirty="0">
                        <a:solidFill>
                          <a:schemeClr val="bg1"/>
                        </a:solidFill>
                        <a:effectLst/>
                        <a:latin typeface="+mn-lt"/>
                        <a:ea typeface="+mn-ea"/>
                        <a:cs typeface="+mn-cs"/>
                      </a:endParaRPr>
                    </a:p>
                    <a:p>
                      <a:endParaRPr lang="en-US" sz="600"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422010990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Fraud, irregular/illegal alteration of vouchers or other official documents</a:t>
                      </a:r>
                    </a:p>
                    <a:p>
                      <a:endParaRPr lang="en-US" sz="200"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836861511"/>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Inappropriate registration or graduation of a student or students</a:t>
                      </a:r>
                      <a:endParaRPr lang="en-US" sz="1050"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785240022"/>
                  </a:ext>
                </a:extLst>
              </a:tr>
            </a:tbl>
          </a:graphicData>
        </a:graphic>
      </p:graphicFrame>
    </p:spTree>
    <p:extLst>
      <p:ext uri="{BB962C8B-B14F-4D97-AF65-F5344CB8AC3E}">
        <p14:creationId xmlns:p14="http://schemas.microsoft.com/office/powerpoint/2010/main" val="38786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2A97F7FE-9948-C636-90BA-3B692EF981F6}"/>
              </a:ext>
            </a:extLst>
          </p:cNvPr>
          <p:cNvGraphicFramePr>
            <a:graphicFrameLocks noGrp="1"/>
          </p:cNvGraphicFramePr>
          <p:nvPr>
            <p:extLst>
              <p:ext uri="{D42A27DB-BD31-4B8C-83A1-F6EECF244321}">
                <p14:modId xmlns:p14="http://schemas.microsoft.com/office/powerpoint/2010/main" val="2831068188"/>
              </p:ext>
            </p:extLst>
          </p:nvPr>
        </p:nvGraphicFramePr>
        <p:xfrm>
          <a:off x="1427246" y="1498529"/>
          <a:ext cx="9048307" cy="3926840"/>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310075">
                  <a:extLst>
                    <a:ext uri="{9D8B030D-6E8A-4147-A177-3AD203B41FA5}">
                      <a16:colId xmlns:a16="http://schemas.microsoft.com/office/drawing/2014/main" val="1699587074"/>
                    </a:ext>
                  </a:extLst>
                </a:gridCol>
                <a:gridCol w="2041450">
                  <a:extLst>
                    <a:ext uri="{9D8B030D-6E8A-4147-A177-3AD203B41FA5}">
                      <a16:colId xmlns:a16="http://schemas.microsoft.com/office/drawing/2014/main" val="841759336"/>
                    </a:ext>
                  </a:extLst>
                </a:gridCol>
              </a:tblGrid>
              <a:tr h="37084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370840">
                <a:tc>
                  <a:txBody>
                    <a:bodyPr/>
                    <a:lstStyle/>
                    <a:p>
                      <a:endParaRPr lang="en-US" dirty="0">
                        <a:solidFill>
                          <a:schemeClr val="bg1"/>
                        </a:solidFill>
                      </a:endParaRPr>
                    </a:p>
                  </a:txBody>
                  <a:tcPr/>
                </a:tc>
                <a:tc>
                  <a:txBody>
                    <a:bodyPr/>
                    <a:lstStyle/>
                    <a:p>
                      <a:r>
                        <a:rPr lang="en-US" b="1" dirty="0">
                          <a:solidFill>
                            <a:schemeClr val="bg1"/>
                          </a:solidFill>
                        </a:rPr>
                        <a:t>Gross</a:t>
                      </a:r>
                    </a:p>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Leakage</a:t>
                      </a:r>
                      <a:r>
                        <a:rPr lang="en-US" sz="1800" kern="1200" baseline="0" dirty="0">
                          <a:solidFill>
                            <a:schemeClr val="bg1"/>
                          </a:solidFill>
                          <a:effectLst/>
                          <a:latin typeface="+mn-lt"/>
                          <a:ea typeface="+mn-ea"/>
                          <a:cs typeface="+mn-cs"/>
                        </a:rPr>
                        <a:t> of examination questions.</a:t>
                      </a:r>
                      <a:endParaRPr lang="en-US" sz="1100" dirty="0">
                        <a:solidFill>
                          <a:schemeClr val="bg1"/>
                        </a:solidFill>
                      </a:endParaRPr>
                    </a:p>
                  </a:txBody>
                  <a:tcPr/>
                </a:tc>
                <a:tc>
                  <a:txBody>
                    <a:bodyPr/>
                    <a:lstStyle/>
                    <a:p>
                      <a:r>
                        <a:rPr lang="en-US" dirty="0">
                          <a:solidFill>
                            <a:schemeClr val="bg1"/>
                          </a:solidFill>
                        </a:rPr>
                        <a:t>Dismissal </a:t>
                      </a: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Manipulation of students’ records and results.</a:t>
                      </a:r>
                    </a:p>
                    <a:p>
                      <a:endParaRPr lang="en-US" sz="1200"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7421349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plagiarism</a:t>
                      </a:r>
                    </a:p>
                    <a:p>
                      <a:endParaRPr lang="en-US" sz="1100"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235109923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Sale of examination marks</a:t>
                      </a:r>
                    </a:p>
                    <a:p>
                      <a:endParaRPr lang="en-US" sz="1400"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422010990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Sexual harassment</a:t>
                      </a:r>
                    </a:p>
                    <a:p>
                      <a:endParaRPr lang="en-US" sz="1600"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836861511"/>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Theft</a:t>
                      </a:r>
                      <a:endParaRPr lang="en-US" dirty="0">
                        <a:solidFill>
                          <a:schemeClr val="bg1"/>
                        </a:solidFill>
                      </a:endParaRPr>
                    </a:p>
                  </a:txBody>
                  <a:tcPr/>
                </a:tc>
                <a:tc>
                  <a:txBody>
                    <a:bodyPr/>
                    <a:lstStyle/>
                    <a:p>
                      <a:r>
                        <a:rPr lang="en-US" dirty="0">
                          <a:solidFill>
                            <a:schemeClr val="bg1"/>
                          </a:solidFill>
                        </a:rPr>
                        <a:t>Dismissal</a:t>
                      </a:r>
                    </a:p>
                  </a:txBody>
                  <a:tcPr/>
                </a:tc>
                <a:extLst>
                  <a:ext uri="{0D108BD9-81ED-4DB2-BD59-A6C34878D82A}">
                    <a16:rowId xmlns:a16="http://schemas.microsoft.com/office/drawing/2014/main" val="785240022"/>
                  </a:ext>
                </a:extLst>
              </a:tr>
            </a:tbl>
          </a:graphicData>
        </a:graphic>
      </p:graphicFrame>
    </p:spTree>
    <p:extLst>
      <p:ext uri="{BB962C8B-B14F-4D97-AF65-F5344CB8AC3E}">
        <p14:creationId xmlns:p14="http://schemas.microsoft.com/office/powerpoint/2010/main" val="5898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2C5E531D-3399-3388-56B9-1BA89C904A26}"/>
              </a:ext>
            </a:extLst>
          </p:cNvPr>
          <p:cNvGraphicFramePr>
            <a:graphicFrameLocks noGrp="1"/>
          </p:cNvGraphicFramePr>
          <p:nvPr>
            <p:extLst>
              <p:ext uri="{D42A27DB-BD31-4B8C-83A1-F6EECF244321}">
                <p14:modId xmlns:p14="http://schemas.microsoft.com/office/powerpoint/2010/main" val="3260795724"/>
              </p:ext>
            </p:extLst>
          </p:nvPr>
        </p:nvGraphicFramePr>
        <p:xfrm>
          <a:off x="1350334" y="866140"/>
          <a:ext cx="9048307" cy="5461000"/>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310075">
                  <a:extLst>
                    <a:ext uri="{9D8B030D-6E8A-4147-A177-3AD203B41FA5}">
                      <a16:colId xmlns:a16="http://schemas.microsoft.com/office/drawing/2014/main" val="1699587074"/>
                    </a:ext>
                  </a:extLst>
                </a:gridCol>
                <a:gridCol w="2041450">
                  <a:extLst>
                    <a:ext uri="{9D8B030D-6E8A-4147-A177-3AD203B41FA5}">
                      <a16:colId xmlns:a16="http://schemas.microsoft.com/office/drawing/2014/main" val="841759336"/>
                    </a:ext>
                  </a:extLst>
                </a:gridCol>
              </a:tblGrid>
              <a:tr h="37084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370840">
                <a:tc>
                  <a:txBody>
                    <a:bodyPr/>
                    <a:lstStyle/>
                    <a:p>
                      <a:r>
                        <a:rPr lang="en-US" dirty="0">
                          <a:solidFill>
                            <a:schemeClr val="bg1"/>
                          </a:solidFill>
                        </a:rPr>
                        <a:t>2.</a:t>
                      </a:r>
                    </a:p>
                  </a:txBody>
                  <a:tcPr/>
                </a:tc>
                <a:tc>
                  <a:txBody>
                    <a:bodyPr/>
                    <a:lstStyle/>
                    <a:p>
                      <a:r>
                        <a:rPr lang="en-US" b="1" dirty="0">
                          <a:solidFill>
                            <a:schemeClr val="bg1"/>
                          </a:solidFill>
                        </a:rPr>
                        <a:t>Misconduct</a:t>
                      </a:r>
                    </a:p>
                  </a:txBody>
                  <a:tcPr/>
                </a:tc>
                <a:tc>
                  <a:txBody>
                    <a:bodyPr/>
                    <a:lstStyle/>
                    <a:p>
                      <a:r>
                        <a:rPr lang="en-US" sz="1800" kern="1200" dirty="0">
                          <a:solidFill>
                            <a:schemeClr val="bg1"/>
                          </a:solidFill>
                          <a:effectLst/>
                          <a:latin typeface="+mn-lt"/>
                          <a:ea typeface="+mn-ea"/>
                          <a:cs typeface="+mn-cs"/>
                        </a:rPr>
                        <a:t>Absence from duty without justification for 1-10 days.</a:t>
                      </a:r>
                    </a:p>
                    <a:p>
                      <a:endParaRPr lang="en-US" sz="1100" dirty="0">
                        <a:solidFill>
                          <a:schemeClr val="bg1"/>
                        </a:solidFill>
                      </a:endParaRPr>
                    </a:p>
                  </a:txBody>
                  <a:tcPr/>
                </a:tc>
                <a:tc>
                  <a:txBody>
                    <a:bodyPr/>
                    <a:lstStyle/>
                    <a:p>
                      <a:r>
                        <a:rPr lang="en-US" dirty="0">
                          <a:solidFill>
                            <a:schemeClr val="bg1"/>
                          </a:solidFill>
                        </a:rPr>
                        <a:t>Serious reprimand in writing</a:t>
                      </a: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Absence from duty without justification for 11-19 days</a:t>
                      </a:r>
                    </a:p>
                    <a:p>
                      <a:endParaRPr lang="en-US" sz="300" dirty="0">
                        <a:solidFill>
                          <a:schemeClr val="bg1"/>
                        </a:solidFill>
                      </a:endParaRPr>
                    </a:p>
                  </a:txBody>
                  <a:tcPr/>
                </a:tc>
                <a:tc>
                  <a:txBody>
                    <a:bodyPr/>
                    <a:lstStyle/>
                    <a:p>
                      <a:r>
                        <a:rPr lang="en-US" dirty="0">
                          <a:solidFill>
                            <a:schemeClr val="bg1"/>
                          </a:solidFill>
                        </a:rPr>
                        <a:t>Termination</a:t>
                      </a:r>
                    </a:p>
                  </a:txBody>
                  <a:tcPr/>
                </a:tc>
                <a:extLst>
                  <a:ext uri="{0D108BD9-81ED-4DB2-BD59-A6C34878D82A}">
                    <a16:rowId xmlns:a16="http://schemas.microsoft.com/office/drawing/2014/main" val="7421349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kern="1200" dirty="0">
                          <a:solidFill>
                            <a:schemeClr val="bg1"/>
                          </a:solidFill>
                          <a:effectLst/>
                          <a:latin typeface="+mn-lt"/>
                          <a:ea typeface="+mn-ea"/>
                          <a:cs typeface="+mn-cs"/>
                        </a:rPr>
                        <a:t>Abuse of office</a:t>
                      </a:r>
                      <a:endParaRPr lang="en-US" sz="1100" dirty="0">
                        <a:solidFill>
                          <a:schemeClr val="bg1"/>
                        </a:solidFill>
                      </a:endParaRPr>
                    </a:p>
                  </a:txBody>
                  <a:tcPr/>
                </a:tc>
                <a:tc>
                  <a:txBody>
                    <a:bodyPr/>
                    <a:lstStyle/>
                    <a:p>
                      <a:r>
                        <a:rPr lang="en-US" dirty="0">
                          <a:solidFill>
                            <a:schemeClr val="bg1"/>
                          </a:solidFill>
                        </a:rPr>
                        <a:t>Loss of headship or other administrative position and responsibility for specified period.</a:t>
                      </a:r>
                    </a:p>
                  </a:txBody>
                  <a:tcPr/>
                </a:tc>
                <a:extLst>
                  <a:ext uri="{0D108BD9-81ED-4DB2-BD59-A6C34878D82A}">
                    <a16:rowId xmlns:a16="http://schemas.microsoft.com/office/drawing/2014/main" val="235109923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Academic sterility</a:t>
                      </a:r>
                    </a:p>
                    <a:p>
                      <a:endParaRPr lang="en-US" sz="1400" dirty="0">
                        <a:solidFill>
                          <a:schemeClr val="bg1"/>
                        </a:solidFill>
                      </a:endParaRPr>
                    </a:p>
                  </a:txBody>
                  <a:tcPr/>
                </a:tc>
                <a:tc>
                  <a:txBody>
                    <a:bodyPr/>
                    <a:lstStyle/>
                    <a:p>
                      <a:r>
                        <a:rPr lang="en-US" dirty="0">
                          <a:solidFill>
                            <a:schemeClr val="bg1"/>
                          </a:solidFill>
                        </a:rPr>
                        <a:t>Termination</a:t>
                      </a:r>
                    </a:p>
                  </a:txBody>
                  <a:tcPr/>
                </a:tc>
                <a:extLst>
                  <a:ext uri="{0D108BD9-81ED-4DB2-BD59-A6C34878D82A}">
                    <a16:rowId xmlns:a16="http://schemas.microsoft.com/office/drawing/2014/main" val="422010990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Breach</a:t>
                      </a:r>
                      <a:r>
                        <a:rPr lang="en-US" sz="1800" kern="1200" baseline="0" dirty="0">
                          <a:solidFill>
                            <a:schemeClr val="bg1"/>
                          </a:solidFill>
                          <a:effectLst/>
                          <a:latin typeface="+mn-lt"/>
                          <a:ea typeface="+mn-ea"/>
                          <a:cs typeface="+mn-cs"/>
                        </a:rPr>
                        <a:t> of laid down procedure</a:t>
                      </a:r>
                      <a:endParaRPr lang="en-US" sz="1800" kern="1200" dirty="0">
                        <a:solidFill>
                          <a:schemeClr val="bg1"/>
                        </a:solidFill>
                        <a:effectLst/>
                        <a:latin typeface="+mn-lt"/>
                        <a:ea typeface="+mn-ea"/>
                        <a:cs typeface="+mn-cs"/>
                      </a:endParaRPr>
                    </a:p>
                    <a:p>
                      <a:endParaRPr lang="en-US" sz="1600" dirty="0">
                        <a:solidFill>
                          <a:schemeClr val="bg1"/>
                        </a:solidFill>
                      </a:endParaRPr>
                    </a:p>
                  </a:txBody>
                  <a:tcPr/>
                </a:tc>
                <a:tc>
                  <a:txBody>
                    <a:bodyPr/>
                    <a:lstStyle/>
                    <a:p>
                      <a:r>
                        <a:rPr lang="en-US" dirty="0">
                          <a:solidFill>
                            <a:schemeClr val="bg1"/>
                          </a:solidFill>
                        </a:rPr>
                        <a:t>Serious reprimand in writing</a:t>
                      </a:r>
                    </a:p>
                  </a:txBody>
                  <a:tcPr/>
                </a:tc>
                <a:extLst>
                  <a:ext uri="{0D108BD9-81ED-4DB2-BD59-A6C34878D82A}">
                    <a16:rowId xmlns:a16="http://schemas.microsoft.com/office/drawing/2014/main" val="836861511"/>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Checking out of the University quarters without being duly checked out</a:t>
                      </a:r>
                      <a:endParaRPr lang="en-US" dirty="0">
                        <a:solidFill>
                          <a:schemeClr val="bg1"/>
                        </a:solidFill>
                      </a:endParaRPr>
                    </a:p>
                  </a:txBody>
                  <a:tcPr/>
                </a:tc>
                <a:tc>
                  <a:txBody>
                    <a:bodyPr/>
                    <a:lstStyle/>
                    <a:p>
                      <a:r>
                        <a:rPr lang="en-US" dirty="0">
                          <a:solidFill>
                            <a:schemeClr val="bg1"/>
                          </a:solidFill>
                        </a:rPr>
                        <a:t>Surcharge for damages or loss</a:t>
                      </a:r>
                    </a:p>
                  </a:txBody>
                  <a:tcPr/>
                </a:tc>
                <a:extLst>
                  <a:ext uri="{0D108BD9-81ED-4DB2-BD59-A6C34878D82A}">
                    <a16:rowId xmlns:a16="http://schemas.microsoft.com/office/drawing/2014/main" val="785240022"/>
                  </a:ext>
                </a:extLst>
              </a:tr>
            </a:tbl>
          </a:graphicData>
        </a:graphic>
      </p:graphicFrame>
    </p:spTree>
    <p:extLst>
      <p:ext uri="{BB962C8B-B14F-4D97-AF65-F5344CB8AC3E}">
        <p14:creationId xmlns:p14="http://schemas.microsoft.com/office/powerpoint/2010/main" val="261486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F89E5B4-968A-94D9-2318-E1FE9DC939B8}"/>
              </a:ext>
            </a:extLst>
          </p:cNvPr>
          <p:cNvGraphicFramePr>
            <a:graphicFrameLocks noGrp="1"/>
          </p:cNvGraphicFramePr>
          <p:nvPr>
            <p:extLst>
              <p:ext uri="{D42A27DB-BD31-4B8C-83A1-F6EECF244321}">
                <p14:modId xmlns:p14="http://schemas.microsoft.com/office/powerpoint/2010/main" val="2559299528"/>
              </p:ext>
            </p:extLst>
          </p:nvPr>
        </p:nvGraphicFramePr>
        <p:xfrm>
          <a:off x="1275906" y="685387"/>
          <a:ext cx="9048307" cy="5811520"/>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310075">
                  <a:extLst>
                    <a:ext uri="{9D8B030D-6E8A-4147-A177-3AD203B41FA5}">
                      <a16:colId xmlns:a16="http://schemas.microsoft.com/office/drawing/2014/main" val="1699587074"/>
                    </a:ext>
                  </a:extLst>
                </a:gridCol>
                <a:gridCol w="2041450">
                  <a:extLst>
                    <a:ext uri="{9D8B030D-6E8A-4147-A177-3AD203B41FA5}">
                      <a16:colId xmlns:a16="http://schemas.microsoft.com/office/drawing/2014/main" val="841759336"/>
                    </a:ext>
                  </a:extLst>
                </a:gridCol>
              </a:tblGrid>
              <a:tr h="37084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370840">
                <a:tc>
                  <a:txBody>
                    <a:bodyPr/>
                    <a:lstStyle/>
                    <a:p>
                      <a:endParaRPr lang="en-US" dirty="0">
                        <a:solidFill>
                          <a:schemeClr val="bg1"/>
                        </a:solidFill>
                      </a:endParaRPr>
                    </a:p>
                  </a:txBody>
                  <a:tcPr/>
                </a:tc>
                <a:tc>
                  <a:txBody>
                    <a:bodyPr/>
                    <a:lstStyle/>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bg1"/>
                          </a:solidFill>
                          <a:effectLst/>
                          <a:latin typeface="+mn-lt"/>
                          <a:ea typeface="+mn-ea"/>
                          <a:cs typeface="+mn-cs"/>
                        </a:rPr>
                        <a:t>Collection of physical cash by staff as departmental levies or unauthorized collection of monies</a:t>
                      </a:r>
                      <a:endParaRPr lang="en-US" sz="900" i="0" dirty="0">
                        <a:solidFill>
                          <a:schemeClr val="bg1"/>
                        </a:solidFill>
                      </a:endParaRPr>
                    </a:p>
                  </a:txBody>
                  <a:tcPr/>
                </a:tc>
                <a:tc>
                  <a:txBody>
                    <a:bodyPr/>
                    <a:lstStyle/>
                    <a:p>
                      <a:r>
                        <a:rPr lang="en-US" dirty="0">
                          <a:solidFill>
                            <a:schemeClr val="bg1"/>
                          </a:solidFill>
                        </a:rPr>
                        <a:t>Termination</a:t>
                      </a: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Conversion of staff quarters to a commercial or any other unlawful use</a:t>
                      </a:r>
                    </a:p>
                    <a:p>
                      <a:endParaRPr lang="en-US" sz="1000" dirty="0">
                        <a:solidFill>
                          <a:schemeClr val="bg1"/>
                        </a:solidFill>
                      </a:endParaRPr>
                    </a:p>
                  </a:txBody>
                  <a:tcPr/>
                </a:tc>
                <a:tc>
                  <a:txBody>
                    <a:bodyPr/>
                    <a:lstStyle/>
                    <a:p>
                      <a:r>
                        <a:rPr lang="en-US" dirty="0">
                          <a:solidFill>
                            <a:schemeClr val="bg1"/>
                          </a:solidFill>
                        </a:rPr>
                        <a:t>Revocation and surcharge for any loss or damage</a:t>
                      </a:r>
                    </a:p>
                  </a:txBody>
                  <a:tcPr/>
                </a:tc>
                <a:extLst>
                  <a:ext uri="{0D108BD9-81ED-4DB2-BD59-A6C34878D82A}">
                    <a16:rowId xmlns:a16="http://schemas.microsoft.com/office/drawing/2014/main" val="7421349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Deliberate refusal to answer questions satisfactorily or produce</a:t>
                      </a:r>
                      <a:r>
                        <a:rPr lang="en-US" sz="1800" kern="1200" baseline="0" dirty="0">
                          <a:solidFill>
                            <a:schemeClr val="bg1"/>
                          </a:solidFill>
                          <a:effectLst/>
                          <a:latin typeface="+mn-lt"/>
                          <a:ea typeface="+mn-ea"/>
                          <a:cs typeface="+mn-cs"/>
                        </a:rPr>
                        <a:t> evidence before or as requested by any investigating or fact-finding body established lawfully or legally.</a:t>
                      </a:r>
                      <a:endParaRPr lang="en-US" sz="900" dirty="0">
                        <a:solidFill>
                          <a:schemeClr val="bg1"/>
                        </a:solidFill>
                      </a:endParaRPr>
                    </a:p>
                  </a:txBody>
                  <a:tcPr/>
                </a:tc>
                <a:tc>
                  <a:txBody>
                    <a:bodyPr/>
                    <a:lstStyle/>
                    <a:p>
                      <a:r>
                        <a:rPr lang="en-US" dirty="0">
                          <a:solidFill>
                            <a:schemeClr val="bg1"/>
                          </a:solidFill>
                        </a:rPr>
                        <a:t>Suspension</a:t>
                      </a:r>
                      <a:r>
                        <a:rPr lang="en-US" baseline="0" dirty="0">
                          <a:solidFill>
                            <a:schemeClr val="bg1"/>
                          </a:solidFill>
                        </a:rPr>
                        <a:t> and surcharge for any loss or damage</a:t>
                      </a:r>
                      <a:endParaRPr lang="en-US" dirty="0">
                        <a:solidFill>
                          <a:schemeClr val="bg1"/>
                        </a:solidFill>
                      </a:endParaRPr>
                    </a:p>
                  </a:txBody>
                  <a:tcPr/>
                </a:tc>
                <a:extLst>
                  <a:ext uri="{0D108BD9-81ED-4DB2-BD59-A6C34878D82A}">
                    <a16:rowId xmlns:a16="http://schemas.microsoft.com/office/drawing/2014/main" val="235109923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deliberate/unreasonable</a:t>
                      </a:r>
                      <a:r>
                        <a:rPr lang="en-US" sz="1800" kern="1200" baseline="0" dirty="0">
                          <a:solidFill>
                            <a:schemeClr val="bg1"/>
                          </a:solidFill>
                          <a:effectLst/>
                          <a:latin typeface="+mn-lt"/>
                          <a:ea typeface="+mn-ea"/>
                          <a:cs typeface="+mn-cs"/>
                        </a:rPr>
                        <a:t> delay attending to students’ or staff official work</a:t>
                      </a:r>
                      <a:endParaRPr lang="en-US" sz="1800" kern="1200" dirty="0">
                        <a:solidFill>
                          <a:schemeClr val="bg1"/>
                        </a:solidFill>
                        <a:effectLst/>
                        <a:latin typeface="+mn-lt"/>
                        <a:ea typeface="+mn-ea"/>
                        <a:cs typeface="+mn-cs"/>
                      </a:endParaRPr>
                    </a:p>
                    <a:p>
                      <a:endParaRPr lang="en-US" sz="300" dirty="0">
                        <a:solidFill>
                          <a:schemeClr val="bg1"/>
                        </a:solidFill>
                      </a:endParaRPr>
                    </a:p>
                  </a:txBody>
                  <a:tcPr/>
                </a:tc>
                <a:tc>
                  <a:txBody>
                    <a:bodyPr/>
                    <a:lstStyle/>
                    <a:p>
                      <a:r>
                        <a:rPr lang="en-US" dirty="0">
                          <a:solidFill>
                            <a:schemeClr val="bg1"/>
                          </a:solidFill>
                        </a:rPr>
                        <a:t>Serious reprimand in writing</a:t>
                      </a:r>
                    </a:p>
                  </a:txBody>
                  <a:tcPr/>
                </a:tc>
                <a:extLst>
                  <a:ext uri="{0D108BD9-81ED-4DB2-BD59-A6C34878D82A}">
                    <a16:rowId xmlns:a16="http://schemas.microsoft.com/office/drawing/2014/main" val="422010990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Dereliction of duty, for example, poor supervision, mismanagement, improper call over, improper performance of duty and inefficiency</a:t>
                      </a:r>
                      <a:endParaRPr lang="en-US" sz="1000" dirty="0">
                        <a:solidFill>
                          <a:schemeClr val="bg1"/>
                        </a:solidFill>
                      </a:endParaRPr>
                    </a:p>
                  </a:txBody>
                  <a:tcPr/>
                </a:tc>
                <a:tc>
                  <a:txBody>
                    <a:bodyPr/>
                    <a:lstStyle/>
                    <a:p>
                      <a:r>
                        <a:rPr lang="en-US" dirty="0">
                          <a:solidFill>
                            <a:schemeClr val="bg1"/>
                          </a:solidFill>
                        </a:rPr>
                        <a:t>Termination</a:t>
                      </a:r>
                    </a:p>
                  </a:txBody>
                  <a:tcPr/>
                </a:tc>
                <a:extLst>
                  <a:ext uri="{0D108BD9-81ED-4DB2-BD59-A6C34878D82A}">
                    <a16:rowId xmlns:a16="http://schemas.microsoft.com/office/drawing/2014/main" val="836861511"/>
                  </a:ext>
                </a:extLst>
              </a:tr>
            </a:tbl>
          </a:graphicData>
        </a:graphic>
      </p:graphicFrame>
    </p:spTree>
    <p:extLst>
      <p:ext uri="{BB962C8B-B14F-4D97-AF65-F5344CB8AC3E}">
        <p14:creationId xmlns:p14="http://schemas.microsoft.com/office/powerpoint/2010/main" val="506488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67E53F9-0F5E-754F-EF4F-5BE574975422}"/>
              </a:ext>
            </a:extLst>
          </p:cNvPr>
          <p:cNvGraphicFramePr>
            <a:graphicFrameLocks noGrp="1"/>
          </p:cNvGraphicFramePr>
          <p:nvPr>
            <p:extLst>
              <p:ext uri="{D42A27DB-BD31-4B8C-83A1-F6EECF244321}">
                <p14:modId xmlns:p14="http://schemas.microsoft.com/office/powerpoint/2010/main" val="2426204708"/>
              </p:ext>
            </p:extLst>
          </p:nvPr>
        </p:nvGraphicFramePr>
        <p:xfrm>
          <a:off x="1275906" y="557197"/>
          <a:ext cx="9048307" cy="5994400"/>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310075">
                  <a:extLst>
                    <a:ext uri="{9D8B030D-6E8A-4147-A177-3AD203B41FA5}">
                      <a16:colId xmlns:a16="http://schemas.microsoft.com/office/drawing/2014/main" val="1699587074"/>
                    </a:ext>
                  </a:extLst>
                </a:gridCol>
                <a:gridCol w="2041450">
                  <a:extLst>
                    <a:ext uri="{9D8B030D-6E8A-4147-A177-3AD203B41FA5}">
                      <a16:colId xmlns:a16="http://schemas.microsoft.com/office/drawing/2014/main" val="841759336"/>
                    </a:ext>
                  </a:extLst>
                </a:gridCol>
              </a:tblGrid>
              <a:tr h="37084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370840">
                <a:tc>
                  <a:txBody>
                    <a:bodyPr/>
                    <a:lstStyle/>
                    <a:p>
                      <a:endParaRPr lang="en-US" dirty="0">
                        <a:solidFill>
                          <a:schemeClr val="bg1"/>
                        </a:solidFill>
                      </a:endParaRPr>
                    </a:p>
                  </a:txBody>
                  <a:tcPr/>
                </a:tc>
                <a:tc>
                  <a:txBody>
                    <a:bodyPr/>
                    <a:lstStyle/>
                    <a:p>
                      <a:r>
                        <a:rPr lang="en-US" b="1" dirty="0">
                          <a:solidFill>
                            <a:schemeClr val="bg1"/>
                          </a:solidFill>
                        </a:rPr>
                        <a:t>Misconduct</a:t>
                      </a:r>
                    </a:p>
                  </a:txBody>
                  <a:tcPr/>
                </a:tc>
                <a:tc>
                  <a:txBody>
                    <a:bodyPr/>
                    <a:lstStyle/>
                    <a:p>
                      <a:pPr lvl="0"/>
                      <a:r>
                        <a:rPr lang="en-US" sz="1800" kern="1200" dirty="0">
                          <a:solidFill>
                            <a:schemeClr val="bg1"/>
                          </a:solidFill>
                          <a:effectLst/>
                          <a:latin typeface="+mn-lt"/>
                          <a:ea typeface="+mn-ea"/>
                          <a:cs typeface="+mn-cs"/>
                        </a:rPr>
                        <a:t>Diversion and or conversion of University property to private use</a:t>
                      </a:r>
                      <a:endParaRPr lang="en-US" sz="900" i="0" dirty="0">
                        <a:solidFill>
                          <a:schemeClr val="bg1"/>
                        </a:solidFill>
                      </a:endParaRPr>
                    </a:p>
                  </a:txBody>
                  <a:tcPr/>
                </a:tc>
                <a:tc>
                  <a:txBody>
                    <a:bodyPr/>
                    <a:lstStyle/>
                    <a:p>
                      <a:r>
                        <a:rPr lang="en-US" dirty="0">
                          <a:solidFill>
                            <a:schemeClr val="bg1"/>
                          </a:solidFill>
                        </a:rPr>
                        <a:t>Termination </a:t>
                      </a: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Drunkenness </a:t>
                      </a:r>
                    </a:p>
                    <a:p>
                      <a:endParaRPr lang="en-US" sz="1000" dirty="0">
                        <a:solidFill>
                          <a:schemeClr val="bg1"/>
                        </a:solidFill>
                      </a:endParaRPr>
                    </a:p>
                  </a:txBody>
                  <a:tcPr/>
                </a:tc>
                <a:tc>
                  <a:txBody>
                    <a:bodyPr/>
                    <a:lstStyle/>
                    <a:p>
                      <a:r>
                        <a:rPr lang="en-US" dirty="0">
                          <a:solidFill>
                            <a:schemeClr val="bg1"/>
                          </a:solidFill>
                        </a:rPr>
                        <a:t>Serious reprimand in writing</a:t>
                      </a:r>
                    </a:p>
                  </a:txBody>
                  <a:tcPr/>
                </a:tc>
                <a:extLst>
                  <a:ext uri="{0D108BD9-81ED-4DB2-BD59-A6C34878D82A}">
                    <a16:rowId xmlns:a16="http://schemas.microsoft.com/office/drawing/2014/main" val="7421349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Engagement in homosexuality, lesbianism and gay sexual activities</a:t>
                      </a:r>
                    </a:p>
                    <a:p>
                      <a:endParaRPr lang="en-US" sz="400" dirty="0">
                        <a:solidFill>
                          <a:schemeClr val="bg1"/>
                        </a:solidFill>
                      </a:endParaRPr>
                    </a:p>
                  </a:txBody>
                  <a:tcPr/>
                </a:tc>
                <a:tc>
                  <a:txBody>
                    <a:bodyPr/>
                    <a:lstStyle/>
                    <a:p>
                      <a:r>
                        <a:rPr lang="en-US" dirty="0">
                          <a:solidFill>
                            <a:schemeClr val="bg1"/>
                          </a:solidFill>
                        </a:rPr>
                        <a:t>Termination </a:t>
                      </a:r>
                    </a:p>
                  </a:txBody>
                  <a:tcPr/>
                </a:tc>
                <a:extLst>
                  <a:ext uri="{0D108BD9-81ED-4DB2-BD59-A6C34878D82A}">
                    <a16:rowId xmlns:a16="http://schemas.microsoft.com/office/drawing/2014/main" val="235109923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Extortion of money from staff/students</a:t>
                      </a:r>
                    </a:p>
                    <a:p>
                      <a:endParaRPr lang="en-US" sz="500" dirty="0">
                        <a:solidFill>
                          <a:schemeClr val="bg1"/>
                        </a:solidFill>
                      </a:endParaRPr>
                    </a:p>
                  </a:txBody>
                  <a:tcPr/>
                </a:tc>
                <a:tc>
                  <a:txBody>
                    <a:bodyPr/>
                    <a:lstStyle/>
                    <a:p>
                      <a:r>
                        <a:rPr lang="en-US" dirty="0">
                          <a:solidFill>
                            <a:schemeClr val="bg1"/>
                          </a:solidFill>
                        </a:rPr>
                        <a:t>Termination </a:t>
                      </a:r>
                    </a:p>
                  </a:txBody>
                  <a:tcPr/>
                </a:tc>
                <a:extLst>
                  <a:ext uri="{0D108BD9-81ED-4DB2-BD59-A6C34878D82A}">
                    <a16:rowId xmlns:a16="http://schemas.microsoft.com/office/drawing/2014/main" val="422010990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Failure to attend a conference, seminar, workshop or other meeting/event</a:t>
                      </a:r>
                      <a:r>
                        <a:rPr lang="en-US" sz="1800" kern="1200" baseline="0" dirty="0">
                          <a:solidFill>
                            <a:schemeClr val="bg1"/>
                          </a:solidFill>
                          <a:effectLst/>
                          <a:latin typeface="+mn-lt"/>
                          <a:ea typeface="+mn-ea"/>
                          <a:cs typeface="+mn-cs"/>
                        </a:rPr>
                        <a:t> for no justifiable reason for which sponsorship has been received</a:t>
                      </a:r>
                      <a:endParaRPr lang="en-US" sz="1800" kern="1200" dirty="0">
                        <a:solidFill>
                          <a:schemeClr val="bg1"/>
                        </a:solidFill>
                        <a:effectLst/>
                        <a:latin typeface="+mn-lt"/>
                        <a:ea typeface="+mn-ea"/>
                        <a:cs typeface="+mn-cs"/>
                      </a:endParaRPr>
                    </a:p>
                    <a:p>
                      <a:endParaRPr lang="en-US" sz="500" dirty="0">
                        <a:solidFill>
                          <a:schemeClr val="bg1"/>
                        </a:solidFill>
                      </a:endParaRPr>
                    </a:p>
                  </a:txBody>
                  <a:tcPr/>
                </a:tc>
                <a:tc>
                  <a:txBody>
                    <a:bodyPr/>
                    <a:lstStyle/>
                    <a:p>
                      <a:r>
                        <a:rPr lang="en-US" dirty="0">
                          <a:solidFill>
                            <a:schemeClr val="bg1"/>
                          </a:solidFill>
                        </a:rPr>
                        <a:t>Immediate refund of money collected, in addition to serious reprimand in writing</a:t>
                      </a:r>
                    </a:p>
                  </a:txBody>
                  <a:tcPr/>
                </a:tc>
                <a:extLst>
                  <a:ext uri="{0D108BD9-81ED-4DB2-BD59-A6C34878D82A}">
                    <a16:rowId xmlns:a16="http://schemas.microsoft.com/office/drawing/2014/main" val="836861511"/>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Failure to comply with the deadline for submission of examination results three (3) weeks after the writing of the last examination paper (see Senate Records</a:t>
                      </a:r>
                      <a:r>
                        <a:rPr lang="en-US" sz="1800" kern="1200" baseline="0" dirty="0">
                          <a:solidFill>
                            <a:schemeClr val="bg1"/>
                          </a:solidFill>
                          <a:effectLst/>
                          <a:latin typeface="+mn-lt"/>
                          <a:ea typeface="+mn-ea"/>
                          <a:cs typeface="+mn-cs"/>
                        </a:rPr>
                        <a:t> on Examination)</a:t>
                      </a:r>
                      <a:endParaRPr lang="en-US" dirty="0">
                        <a:solidFill>
                          <a:schemeClr val="bg1"/>
                        </a:solidFill>
                      </a:endParaRPr>
                    </a:p>
                  </a:txBody>
                  <a:tcPr/>
                </a:tc>
                <a:tc>
                  <a:txBody>
                    <a:bodyPr/>
                    <a:lstStyle/>
                    <a:p>
                      <a:r>
                        <a:rPr lang="en-US" dirty="0">
                          <a:solidFill>
                            <a:schemeClr val="bg1"/>
                          </a:solidFill>
                        </a:rPr>
                        <a:t>Withholding of salary until compliance</a:t>
                      </a:r>
                    </a:p>
                  </a:txBody>
                  <a:tcPr/>
                </a:tc>
                <a:extLst>
                  <a:ext uri="{0D108BD9-81ED-4DB2-BD59-A6C34878D82A}">
                    <a16:rowId xmlns:a16="http://schemas.microsoft.com/office/drawing/2014/main" val="785240022"/>
                  </a:ext>
                </a:extLst>
              </a:tr>
            </a:tbl>
          </a:graphicData>
        </a:graphic>
      </p:graphicFrame>
    </p:spTree>
    <p:extLst>
      <p:ext uri="{BB962C8B-B14F-4D97-AF65-F5344CB8AC3E}">
        <p14:creationId xmlns:p14="http://schemas.microsoft.com/office/powerpoint/2010/main" val="3860417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327FA0-AB79-31DA-898F-67A1455A9F74}"/>
              </a:ext>
            </a:extLst>
          </p:cNvPr>
          <p:cNvGraphicFramePr>
            <a:graphicFrameLocks noGrp="1"/>
          </p:cNvGraphicFramePr>
          <p:nvPr>
            <p:extLst>
              <p:ext uri="{D42A27DB-BD31-4B8C-83A1-F6EECF244321}">
                <p14:modId xmlns:p14="http://schemas.microsoft.com/office/powerpoint/2010/main" val="153417903"/>
              </p:ext>
            </p:extLst>
          </p:nvPr>
        </p:nvGraphicFramePr>
        <p:xfrm>
          <a:off x="1275906" y="685387"/>
          <a:ext cx="9048307" cy="5659120"/>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310075">
                  <a:extLst>
                    <a:ext uri="{9D8B030D-6E8A-4147-A177-3AD203B41FA5}">
                      <a16:colId xmlns:a16="http://schemas.microsoft.com/office/drawing/2014/main" val="1699587074"/>
                    </a:ext>
                  </a:extLst>
                </a:gridCol>
                <a:gridCol w="2041450">
                  <a:extLst>
                    <a:ext uri="{9D8B030D-6E8A-4147-A177-3AD203B41FA5}">
                      <a16:colId xmlns:a16="http://schemas.microsoft.com/office/drawing/2014/main" val="841759336"/>
                    </a:ext>
                  </a:extLst>
                </a:gridCol>
              </a:tblGrid>
              <a:tr h="37084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370840">
                <a:tc>
                  <a:txBody>
                    <a:bodyPr/>
                    <a:lstStyle/>
                    <a:p>
                      <a:endParaRPr lang="en-US" dirty="0">
                        <a:solidFill>
                          <a:schemeClr val="bg1"/>
                        </a:solidFill>
                      </a:endParaRPr>
                    </a:p>
                  </a:txBody>
                  <a:tcPr/>
                </a:tc>
                <a:tc>
                  <a:txBody>
                    <a:bodyPr/>
                    <a:lstStyle/>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Failure to keep or account for official records</a:t>
                      </a:r>
                    </a:p>
                    <a:p>
                      <a:endParaRPr lang="en-US" sz="900" i="0" dirty="0">
                        <a:solidFill>
                          <a:schemeClr val="bg1"/>
                        </a:solidFill>
                      </a:endParaRPr>
                    </a:p>
                  </a:txBody>
                  <a:tcPr/>
                </a:tc>
                <a:tc>
                  <a:txBody>
                    <a:bodyPr/>
                    <a:lstStyle/>
                    <a:p>
                      <a:r>
                        <a:rPr lang="en-US" dirty="0">
                          <a:solidFill>
                            <a:schemeClr val="bg1"/>
                          </a:solidFill>
                        </a:rPr>
                        <a:t>Termination </a:t>
                      </a: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Failure to obtain or have a valid driver’s </a:t>
                      </a:r>
                      <a:r>
                        <a:rPr lang="en-US" sz="1800" kern="1200" dirty="0" err="1">
                          <a:solidFill>
                            <a:schemeClr val="bg1"/>
                          </a:solidFill>
                          <a:effectLst/>
                          <a:latin typeface="+mn-lt"/>
                          <a:ea typeface="+mn-ea"/>
                          <a:cs typeface="+mn-cs"/>
                        </a:rPr>
                        <a:t>licence</a:t>
                      </a:r>
                      <a:r>
                        <a:rPr lang="en-US" sz="1800" kern="1200" dirty="0">
                          <a:solidFill>
                            <a:schemeClr val="bg1"/>
                          </a:solidFill>
                          <a:effectLst/>
                          <a:latin typeface="+mn-lt"/>
                          <a:ea typeface="+mn-ea"/>
                          <a:cs typeface="+mn-cs"/>
                        </a:rPr>
                        <a:t>, where applicable</a:t>
                      </a:r>
                    </a:p>
                    <a:p>
                      <a:endParaRPr lang="en-US" sz="1000" dirty="0">
                        <a:solidFill>
                          <a:schemeClr val="bg1"/>
                        </a:solidFill>
                      </a:endParaRPr>
                    </a:p>
                  </a:txBody>
                  <a:tcPr/>
                </a:tc>
                <a:tc>
                  <a:txBody>
                    <a:bodyPr/>
                    <a:lstStyle/>
                    <a:p>
                      <a:r>
                        <a:rPr lang="en-US" dirty="0">
                          <a:solidFill>
                            <a:schemeClr val="bg1"/>
                          </a:solidFill>
                        </a:rPr>
                        <a:t>Serious reprimand in writing</a:t>
                      </a:r>
                    </a:p>
                  </a:txBody>
                  <a:tcPr/>
                </a:tc>
                <a:extLst>
                  <a:ext uri="{0D108BD9-81ED-4DB2-BD59-A6C34878D82A}">
                    <a16:rowId xmlns:a16="http://schemas.microsoft.com/office/drawing/2014/main" val="7421349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Failure to obtain professional registration</a:t>
                      </a:r>
                    </a:p>
                    <a:p>
                      <a:endParaRPr lang="en-US" sz="400" dirty="0">
                        <a:solidFill>
                          <a:schemeClr val="bg1"/>
                        </a:solidFill>
                      </a:endParaRPr>
                    </a:p>
                  </a:txBody>
                  <a:tcPr/>
                </a:tc>
                <a:tc>
                  <a:txBody>
                    <a:bodyPr/>
                    <a:lstStyle/>
                    <a:p>
                      <a:r>
                        <a:rPr lang="en-US" dirty="0">
                          <a:solidFill>
                            <a:schemeClr val="bg1"/>
                          </a:solidFill>
                        </a:rPr>
                        <a:t>Suspension from duty for a period of three (3) months without pay renewable until compliance</a:t>
                      </a:r>
                    </a:p>
                  </a:txBody>
                  <a:tcPr/>
                </a:tc>
                <a:extLst>
                  <a:ext uri="{0D108BD9-81ED-4DB2-BD59-A6C34878D82A}">
                    <a16:rowId xmlns:a16="http://schemas.microsoft.com/office/drawing/2014/main" val="235109923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Failure to report promptly any misconduct on the part of another staff, after having knowledge of such misconduct</a:t>
                      </a:r>
                    </a:p>
                    <a:p>
                      <a:endParaRPr lang="en-US" sz="500" dirty="0">
                        <a:solidFill>
                          <a:schemeClr val="bg1"/>
                        </a:solidFill>
                      </a:endParaRPr>
                    </a:p>
                  </a:txBody>
                  <a:tcPr/>
                </a:tc>
                <a:tc>
                  <a:txBody>
                    <a:bodyPr/>
                    <a:lstStyle/>
                    <a:p>
                      <a:r>
                        <a:rPr lang="en-US" dirty="0">
                          <a:solidFill>
                            <a:schemeClr val="bg1"/>
                          </a:solidFill>
                        </a:rPr>
                        <a:t>Serious</a:t>
                      </a:r>
                      <a:r>
                        <a:rPr lang="en-US" baseline="0" dirty="0">
                          <a:solidFill>
                            <a:schemeClr val="bg1"/>
                          </a:solidFill>
                        </a:rPr>
                        <a:t> reprimand in writing</a:t>
                      </a:r>
                      <a:endParaRPr lang="en-US" dirty="0">
                        <a:solidFill>
                          <a:schemeClr val="bg1"/>
                        </a:solidFill>
                      </a:endParaRPr>
                    </a:p>
                  </a:txBody>
                  <a:tcPr/>
                </a:tc>
                <a:extLst>
                  <a:ext uri="{0D108BD9-81ED-4DB2-BD59-A6C34878D82A}">
                    <a16:rowId xmlns:a16="http://schemas.microsoft.com/office/drawing/2014/main" val="422010990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Failure to resume duty after the expiration of leave</a:t>
                      </a:r>
                    </a:p>
                    <a:p>
                      <a:endParaRPr lang="en-US" sz="500" dirty="0">
                        <a:solidFill>
                          <a:schemeClr val="bg1"/>
                        </a:solidFill>
                      </a:endParaRPr>
                    </a:p>
                  </a:txBody>
                  <a:tcPr/>
                </a:tc>
                <a:tc>
                  <a:txBody>
                    <a:bodyPr/>
                    <a:lstStyle/>
                    <a:p>
                      <a:r>
                        <a:rPr lang="en-US" dirty="0">
                          <a:solidFill>
                            <a:schemeClr val="bg1"/>
                          </a:solidFill>
                        </a:rPr>
                        <a:t>Termination </a:t>
                      </a:r>
                    </a:p>
                  </a:txBody>
                  <a:tcPr/>
                </a:tc>
                <a:extLst>
                  <a:ext uri="{0D108BD9-81ED-4DB2-BD59-A6C34878D82A}">
                    <a16:rowId xmlns:a16="http://schemas.microsoft.com/office/drawing/2014/main" val="836861511"/>
                  </a:ext>
                </a:extLst>
              </a:tr>
            </a:tbl>
          </a:graphicData>
        </a:graphic>
      </p:graphicFrame>
    </p:spTree>
    <p:extLst>
      <p:ext uri="{BB962C8B-B14F-4D97-AF65-F5344CB8AC3E}">
        <p14:creationId xmlns:p14="http://schemas.microsoft.com/office/powerpoint/2010/main" val="1222072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C465CE28-396A-6BCD-E492-A179C4C056BF}"/>
              </a:ext>
            </a:extLst>
          </p:cNvPr>
          <p:cNvGraphicFramePr>
            <a:graphicFrameLocks noGrp="1"/>
          </p:cNvGraphicFramePr>
          <p:nvPr>
            <p:extLst>
              <p:ext uri="{D42A27DB-BD31-4B8C-83A1-F6EECF244321}">
                <p14:modId xmlns:p14="http://schemas.microsoft.com/office/powerpoint/2010/main" val="3775299720"/>
              </p:ext>
            </p:extLst>
          </p:nvPr>
        </p:nvGraphicFramePr>
        <p:xfrm>
          <a:off x="1350334" y="866140"/>
          <a:ext cx="9048307" cy="5461000"/>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022996">
                  <a:extLst>
                    <a:ext uri="{9D8B030D-6E8A-4147-A177-3AD203B41FA5}">
                      <a16:colId xmlns:a16="http://schemas.microsoft.com/office/drawing/2014/main" val="1699587074"/>
                    </a:ext>
                  </a:extLst>
                </a:gridCol>
                <a:gridCol w="2328529">
                  <a:extLst>
                    <a:ext uri="{9D8B030D-6E8A-4147-A177-3AD203B41FA5}">
                      <a16:colId xmlns:a16="http://schemas.microsoft.com/office/drawing/2014/main" val="841759336"/>
                    </a:ext>
                  </a:extLst>
                </a:gridCol>
              </a:tblGrid>
              <a:tr h="37084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370840">
                <a:tc>
                  <a:txBody>
                    <a:bodyPr/>
                    <a:lstStyle/>
                    <a:p>
                      <a:endParaRPr lang="en-US" dirty="0">
                        <a:solidFill>
                          <a:schemeClr val="bg1"/>
                        </a:solidFill>
                      </a:endParaRPr>
                    </a:p>
                  </a:txBody>
                  <a:tcPr/>
                </a:tc>
                <a:tc>
                  <a:txBody>
                    <a:bodyPr/>
                    <a:lstStyle/>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Failure,</a:t>
                      </a:r>
                      <a:r>
                        <a:rPr lang="en-US" sz="1800" kern="1200" baseline="0" dirty="0">
                          <a:solidFill>
                            <a:schemeClr val="bg1"/>
                          </a:solidFill>
                          <a:effectLst/>
                          <a:latin typeface="+mn-lt"/>
                          <a:ea typeface="+mn-ea"/>
                          <a:cs typeface="+mn-cs"/>
                        </a:rPr>
                        <a:t> upon having knowledge, to make an immediate report of loss or damage of University property to an immediate superior</a:t>
                      </a:r>
                      <a:endParaRPr lang="en-US" sz="1800" kern="1200" dirty="0">
                        <a:solidFill>
                          <a:schemeClr val="bg1"/>
                        </a:solidFill>
                        <a:effectLst/>
                        <a:latin typeface="+mn-lt"/>
                        <a:ea typeface="+mn-ea"/>
                        <a:cs typeface="+mn-cs"/>
                      </a:endParaRPr>
                    </a:p>
                    <a:p>
                      <a:endParaRPr lang="en-US" sz="1100" dirty="0">
                        <a:solidFill>
                          <a:schemeClr val="bg1"/>
                        </a:solidFill>
                      </a:endParaRPr>
                    </a:p>
                  </a:txBody>
                  <a:tcPr/>
                </a:tc>
                <a:tc>
                  <a:txBody>
                    <a:bodyPr/>
                    <a:lstStyle/>
                    <a:p>
                      <a:r>
                        <a:rPr lang="en-US" sz="1800" kern="1200" dirty="0">
                          <a:solidFill>
                            <a:schemeClr val="bg1"/>
                          </a:solidFill>
                          <a:effectLst/>
                          <a:latin typeface="+mn-lt"/>
                          <a:ea typeface="+mn-ea"/>
                          <a:cs typeface="+mn-cs"/>
                        </a:rPr>
                        <a:t>Serious reprimand in writing.</a:t>
                      </a:r>
                      <a:endParaRPr lang="en-US" dirty="0">
                        <a:solidFill>
                          <a:schemeClr val="bg1"/>
                        </a:solidFill>
                      </a:endParaRP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kern="1200" dirty="0">
                          <a:solidFill>
                            <a:schemeClr val="bg1"/>
                          </a:solidFill>
                          <a:effectLst/>
                          <a:latin typeface="+mn-lt"/>
                          <a:ea typeface="+mn-ea"/>
                          <a:cs typeface="+mn-cs"/>
                        </a:rPr>
                        <a:t>Falsification of age and state of origin or any other personal records</a:t>
                      </a:r>
                      <a:endParaRPr lang="en-US" sz="1200" dirty="0">
                        <a:solidFill>
                          <a:schemeClr val="bg1"/>
                        </a:solidFill>
                      </a:endParaRPr>
                    </a:p>
                  </a:txBody>
                  <a:tcPr/>
                </a:tc>
                <a:tc>
                  <a:txBody>
                    <a:bodyPr/>
                    <a:lstStyle/>
                    <a:p>
                      <a:r>
                        <a:rPr lang="en-US" dirty="0">
                          <a:solidFill>
                            <a:schemeClr val="bg1"/>
                          </a:solidFill>
                        </a:rPr>
                        <a:t>Termination</a:t>
                      </a:r>
                    </a:p>
                  </a:txBody>
                  <a:tcPr/>
                </a:tc>
                <a:extLst>
                  <a:ext uri="{0D108BD9-81ED-4DB2-BD59-A6C34878D82A}">
                    <a16:rowId xmlns:a16="http://schemas.microsoft.com/office/drawing/2014/main" val="7421349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Fighting, physical attack on another person/deliberate verbal abuse</a:t>
                      </a: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termination</a:t>
                      </a:r>
                    </a:p>
                    <a:p>
                      <a:endParaRPr lang="en-US" dirty="0">
                        <a:solidFill>
                          <a:schemeClr val="bg1"/>
                        </a:solidFill>
                      </a:endParaRPr>
                    </a:p>
                  </a:txBody>
                  <a:tcPr/>
                </a:tc>
                <a:extLst>
                  <a:ext uri="{0D108BD9-81ED-4DB2-BD59-A6C34878D82A}">
                    <a16:rowId xmlns:a16="http://schemas.microsoft.com/office/drawing/2014/main" val="235109923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Habitual lateness to work</a:t>
                      </a:r>
                    </a:p>
                    <a:p>
                      <a:endParaRPr lang="en-US" sz="1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Serious reprimand in writing</a:t>
                      </a:r>
                      <a:endParaRPr lang="en-US" dirty="0">
                        <a:solidFill>
                          <a:schemeClr val="bg1"/>
                        </a:solidFill>
                      </a:endParaRPr>
                    </a:p>
                  </a:txBody>
                  <a:tcPr/>
                </a:tc>
                <a:extLst>
                  <a:ext uri="{0D108BD9-81ED-4DB2-BD59-A6C34878D82A}">
                    <a16:rowId xmlns:a16="http://schemas.microsoft.com/office/drawing/2014/main" val="422010990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Habitual misconduct, example receiving three writing warnings</a:t>
                      </a:r>
                    </a:p>
                    <a:p>
                      <a:endParaRPr lang="en-US" sz="600" dirty="0">
                        <a:solidFill>
                          <a:schemeClr val="bg1"/>
                        </a:solidFill>
                      </a:endParaRPr>
                    </a:p>
                  </a:txBody>
                  <a:tcPr/>
                </a:tc>
                <a:tc>
                  <a:txBody>
                    <a:bodyPr/>
                    <a:lstStyle/>
                    <a:p>
                      <a:r>
                        <a:rPr lang="en-US" sz="1800" kern="1200" dirty="0">
                          <a:solidFill>
                            <a:schemeClr val="bg1"/>
                          </a:solidFill>
                          <a:effectLst/>
                          <a:latin typeface="+mn-lt"/>
                          <a:ea typeface="+mn-ea"/>
                          <a:cs typeface="+mn-cs"/>
                        </a:rPr>
                        <a:t>Termination</a:t>
                      </a:r>
                      <a:endParaRPr lang="en-US" dirty="0">
                        <a:solidFill>
                          <a:schemeClr val="bg1"/>
                        </a:solidFill>
                      </a:endParaRPr>
                    </a:p>
                  </a:txBody>
                  <a:tcPr/>
                </a:tc>
                <a:extLst>
                  <a:ext uri="{0D108BD9-81ED-4DB2-BD59-A6C34878D82A}">
                    <a16:rowId xmlns:a16="http://schemas.microsoft.com/office/drawing/2014/main" val="836861511"/>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600" dirty="0">
                          <a:solidFill>
                            <a:schemeClr val="bg1"/>
                          </a:solidFill>
                        </a:rPr>
                        <a:t>Hawking within the precincts of the Benue State</a:t>
                      </a:r>
                      <a:r>
                        <a:rPr lang="en-US" sz="1600" baseline="0" dirty="0">
                          <a:solidFill>
                            <a:schemeClr val="bg1"/>
                          </a:solidFill>
                        </a:rPr>
                        <a:t> University Campus</a:t>
                      </a:r>
                      <a:endParaRPr lang="en-US" sz="1600" dirty="0">
                        <a:solidFill>
                          <a:schemeClr val="bg1"/>
                        </a:solidFill>
                      </a:endParaRPr>
                    </a:p>
                  </a:txBody>
                  <a:tcPr/>
                </a:tc>
                <a:tc>
                  <a:txBody>
                    <a:bodyPr/>
                    <a:lstStyle/>
                    <a:p>
                      <a:r>
                        <a:rPr lang="en-US" dirty="0">
                          <a:solidFill>
                            <a:schemeClr val="bg1"/>
                          </a:solidFill>
                        </a:rPr>
                        <a:t>Suspension for one (1) month without pay.</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47749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08D452D3-8B04-4334-274D-9790B57802DB}"/>
              </a:ext>
            </a:extLst>
          </p:cNvPr>
          <p:cNvGraphicFramePr>
            <a:graphicFrameLocks noGrp="1"/>
          </p:cNvGraphicFramePr>
          <p:nvPr>
            <p:extLst>
              <p:ext uri="{D42A27DB-BD31-4B8C-83A1-F6EECF244321}">
                <p14:modId xmlns:p14="http://schemas.microsoft.com/office/powerpoint/2010/main" val="1334571862"/>
              </p:ext>
            </p:extLst>
          </p:nvPr>
        </p:nvGraphicFramePr>
        <p:xfrm>
          <a:off x="1393063" y="1142197"/>
          <a:ext cx="9048307" cy="4770120"/>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022996">
                  <a:extLst>
                    <a:ext uri="{9D8B030D-6E8A-4147-A177-3AD203B41FA5}">
                      <a16:colId xmlns:a16="http://schemas.microsoft.com/office/drawing/2014/main" val="1699587074"/>
                    </a:ext>
                  </a:extLst>
                </a:gridCol>
                <a:gridCol w="2328529">
                  <a:extLst>
                    <a:ext uri="{9D8B030D-6E8A-4147-A177-3AD203B41FA5}">
                      <a16:colId xmlns:a16="http://schemas.microsoft.com/office/drawing/2014/main" val="841759336"/>
                    </a:ext>
                  </a:extLst>
                </a:gridCol>
              </a:tblGrid>
              <a:tr h="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370840">
                <a:tc>
                  <a:txBody>
                    <a:bodyPr/>
                    <a:lstStyle/>
                    <a:p>
                      <a:endParaRPr lang="en-US" dirty="0">
                        <a:solidFill>
                          <a:schemeClr val="bg1"/>
                        </a:solidFill>
                      </a:endParaRPr>
                    </a:p>
                  </a:txBody>
                  <a:tcPr/>
                </a:tc>
                <a:tc>
                  <a:txBody>
                    <a:bodyPr/>
                    <a:lstStyle/>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Issuing frivolous</a:t>
                      </a:r>
                      <a:r>
                        <a:rPr lang="en-US" sz="1800" kern="1200" baseline="0" dirty="0">
                          <a:solidFill>
                            <a:schemeClr val="bg1"/>
                          </a:solidFill>
                          <a:effectLst/>
                          <a:latin typeface="+mn-lt"/>
                          <a:ea typeface="+mn-ea"/>
                          <a:cs typeface="+mn-cs"/>
                        </a:rPr>
                        <a:t> queries</a:t>
                      </a:r>
                      <a:endParaRPr lang="en-US" sz="1800" kern="1200" dirty="0">
                        <a:solidFill>
                          <a:schemeClr val="bg1"/>
                        </a:solidFill>
                        <a:effectLst/>
                        <a:latin typeface="+mn-lt"/>
                        <a:ea typeface="+mn-ea"/>
                        <a:cs typeface="+mn-cs"/>
                      </a:endParaRP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Reprimand</a:t>
                      </a:r>
                    </a:p>
                    <a:p>
                      <a:endParaRPr lang="en-US" dirty="0">
                        <a:solidFill>
                          <a:schemeClr val="bg1"/>
                        </a:solidFill>
                      </a:endParaRP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kern="1200" dirty="0">
                          <a:solidFill>
                            <a:schemeClr val="bg1"/>
                          </a:solidFill>
                          <a:effectLst/>
                          <a:latin typeface="+mn-lt"/>
                          <a:ea typeface="+mn-ea"/>
                          <a:cs typeface="+mn-cs"/>
                        </a:rPr>
                        <a:t>Making false claims</a:t>
                      </a:r>
                      <a:r>
                        <a:rPr lang="en-US" sz="1800" kern="1200" baseline="0" dirty="0">
                          <a:solidFill>
                            <a:schemeClr val="bg1"/>
                          </a:solidFill>
                          <a:effectLst/>
                          <a:latin typeface="+mn-lt"/>
                          <a:ea typeface="+mn-ea"/>
                          <a:cs typeface="+mn-cs"/>
                        </a:rPr>
                        <a:t> without reasonable grounds against the University or any of its constituent parts</a:t>
                      </a:r>
                      <a:endParaRPr lang="en-US" sz="12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Termination</a:t>
                      </a:r>
                    </a:p>
                    <a:p>
                      <a:endParaRPr lang="en-US" dirty="0">
                        <a:solidFill>
                          <a:schemeClr val="bg1"/>
                        </a:solidFill>
                      </a:endParaRPr>
                    </a:p>
                  </a:txBody>
                  <a:tcPr/>
                </a:tc>
                <a:extLst>
                  <a:ext uri="{0D108BD9-81ED-4DB2-BD59-A6C34878D82A}">
                    <a16:rowId xmlns:a16="http://schemas.microsoft.com/office/drawing/2014/main" val="74213498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Molestation</a:t>
                      </a:r>
                      <a:r>
                        <a:rPr lang="en-US" sz="1800" kern="1200" baseline="0" dirty="0">
                          <a:solidFill>
                            <a:schemeClr val="bg1"/>
                          </a:solidFill>
                          <a:effectLst/>
                          <a:latin typeface="+mn-lt"/>
                          <a:ea typeface="+mn-ea"/>
                          <a:cs typeface="+mn-cs"/>
                        </a:rPr>
                        <a:t> of staff by Union members during strike action</a:t>
                      </a:r>
                      <a:endParaRPr lang="en-US" sz="1800" kern="1200" dirty="0">
                        <a:solidFill>
                          <a:schemeClr val="bg1"/>
                        </a:solidFill>
                        <a:effectLst/>
                        <a:latin typeface="+mn-lt"/>
                        <a:ea typeface="+mn-ea"/>
                        <a:cs typeface="+mn-cs"/>
                      </a:endParaRP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Termination</a:t>
                      </a:r>
                    </a:p>
                    <a:p>
                      <a:endParaRPr lang="en-US" dirty="0">
                        <a:solidFill>
                          <a:schemeClr val="bg1"/>
                        </a:solidFill>
                      </a:endParaRPr>
                    </a:p>
                  </a:txBody>
                  <a:tcPr/>
                </a:tc>
                <a:extLst>
                  <a:ext uri="{0D108BD9-81ED-4DB2-BD59-A6C34878D82A}">
                    <a16:rowId xmlns:a16="http://schemas.microsoft.com/office/drawing/2014/main" val="2351099235"/>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Negligence loss of University property</a:t>
                      </a:r>
                    </a:p>
                    <a:p>
                      <a:endParaRPr lang="en-US" sz="1400" dirty="0">
                        <a:solidFill>
                          <a:schemeClr val="bg1"/>
                        </a:solidFill>
                      </a:endParaRPr>
                    </a:p>
                  </a:txBody>
                  <a:tcPr/>
                </a:tc>
                <a:tc>
                  <a:txBody>
                    <a:bodyPr/>
                    <a:lstStyle/>
                    <a:p>
                      <a:r>
                        <a:rPr lang="en-US" sz="1800" kern="1200" dirty="0">
                          <a:solidFill>
                            <a:schemeClr val="bg1"/>
                          </a:solidFill>
                          <a:effectLst/>
                          <a:latin typeface="+mn-lt"/>
                          <a:ea typeface="+mn-ea"/>
                          <a:cs typeface="+mn-cs"/>
                        </a:rPr>
                        <a:t>Termination</a:t>
                      </a:r>
                      <a:endParaRPr lang="en-US" dirty="0">
                        <a:solidFill>
                          <a:schemeClr val="bg1"/>
                        </a:solidFill>
                      </a:endParaRPr>
                    </a:p>
                  </a:txBody>
                  <a:tcPr/>
                </a:tc>
                <a:extLst>
                  <a:ext uri="{0D108BD9-81ED-4DB2-BD59-A6C34878D82A}">
                    <a16:rowId xmlns:a16="http://schemas.microsoft.com/office/drawing/2014/main" val="422010990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dirty="0">
                          <a:solidFill>
                            <a:schemeClr val="bg1"/>
                          </a:solidFill>
                        </a:rPr>
                        <a:t>Occupation of staff quarters without being duly checked in</a:t>
                      </a:r>
                    </a:p>
                  </a:txBody>
                  <a:tcPr/>
                </a:tc>
                <a:tc>
                  <a:txBody>
                    <a:bodyPr/>
                    <a:lstStyle/>
                    <a:p>
                      <a:r>
                        <a:rPr lang="en-US" dirty="0">
                          <a:solidFill>
                            <a:schemeClr val="bg1"/>
                          </a:solidFill>
                        </a:rPr>
                        <a:t>Suspension for three (3) months without pay and eviction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451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772207-2DBA-0849-2A45-7A3BE990614A}"/>
              </a:ext>
            </a:extLst>
          </p:cNvPr>
          <p:cNvSpPr txBox="1"/>
          <p:nvPr/>
        </p:nvSpPr>
        <p:spPr>
          <a:xfrm>
            <a:off x="1041991" y="2147777"/>
            <a:ext cx="9601200" cy="2468625"/>
          </a:xfrm>
          <a:prstGeom prst="rect">
            <a:avLst/>
          </a:prstGeom>
          <a:noFill/>
        </p:spPr>
        <p:txBody>
          <a:bodyPr wrap="square" rtlCol="0">
            <a:spAutoFit/>
          </a:bodyPr>
          <a:lstStyle/>
          <a:p>
            <a:pPr marL="0" marR="0" algn="just">
              <a:lnSpc>
                <a:spcPct val="107000"/>
              </a:lnSpc>
              <a:spcBef>
                <a:spcPts val="0"/>
              </a:spcBef>
              <a:spcAft>
                <a:spcPts val="8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OUR MISSION</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be a Centre of Excellence in creating knowledge and developing a complete person who is capable of not only responding to the cultural, social, political and economic needs of the environment, but also setting the agenda for change.</a:t>
            </a:r>
            <a:endParaRPr lang="en-US" sz="2800" dirty="0"/>
          </a:p>
        </p:txBody>
      </p:sp>
    </p:spTree>
    <p:extLst>
      <p:ext uri="{BB962C8B-B14F-4D97-AF65-F5344CB8AC3E}">
        <p14:creationId xmlns:p14="http://schemas.microsoft.com/office/powerpoint/2010/main" val="3046839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3FB43BB4-AE36-F1E1-A72E-FDE6A181FB3A}"/>
              </a:ext>
            </a:extLst>
          </p:cNvPr>
          <p:cNvGraphicFramePr>
            <a:graphicFrameLocks noGrp="1"/>
          </p:cNvGraphicFramePr>
          <p:nvPr>
            <p:extLst>
              <p:ext uri="{D42A27DB-BD31-4B8C-83A1-F6EECF244321}">
                <p14:modId xmlns:p14="http://schemas.microsoft.com/office/powerpoint/2010/main" val="675662328"/>
              </p:ext>
            </p:extLst>
          </p:nvPr>
        </p:nvGraphicFramePr>
        <p:xfrm>
          <a:off x="807280" y="817157"/>
          <a:ext cx="9739421" cy="5212080"/>
        </p:xfrm>
        <a:graphic>
          <a:graphicData uri="http://schemas.openxmlformats.org/drawingml/2006/table">
            <a:tbl>
              <a:tblPr firstRow="1" bandRow="1">
                <a:tableStyleId>{9D7B26C5-4107-4FEC-AEDC-1716B250A1EF}</a:tableStyleId>
              </a:tblPr>
              <a:tblGrid>
                <a:gridCol w="637954">
                  <a:extLst>
                    <a:ext uri="{9D8B030D-6E8A-4147-A177-3AD203B41FA5}">
                      <a16:colId xmlns:a16="http://schemas.microsoft.com/office/drawing/2014/main" val="2053331494"/>
                    </a:ext>
                  </a:extLst>
                </a:gridCol>
                <a:gridCol w="2117645">
                  <a:extLst>
                    <a:ext uri="{9D8B030D-6E8A-4147-A177-3AD203B41FA5}">
                      <a16:colId xmlns:a16="http://schemas.microsoft.com/office/drawing/2014/main" val="1240295905"/>
                    </a:ext>
                  </a:extLst>
                </a:gridCol>
                <a:gridCol w="4477439">
                  <a:extLst>
                    <a:ext uri="{9D8B030D-6E8A-4147-A177-3AD203B41FA5}">
                      <a16:colId xmlns:a16="http://schemas.microsoft.com/office/drawing/2014/main" val="1699587074"/>
                    </a:ext>
                  </a:extLst>
                </a:gridCol>
                <a:gridCol w="2506383">
                  <a:extLst>
                    <a:ext uri="{9D8B030D-6E8A-4147-A177-3AD203B41FA5}">
                      <a16:colId xmlns:a16="http://schemas.microsoft.com/office/drawing/2014/main" val="841759336"/>
                    </a:ext>
                  </a:extLst>
                </a:gridCol>
              </a:tblGrid>
              <a:tr h="0">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262415">
                <a:tc>
                  <a:txBody>
                    <a:bodyPr/>
                    <a:lstStyle/>
                    <a:p>
                      <a:endParaRPr 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Misconduct</a:t>
                      </a:r>
                    </a:p>
                    <a:p>
                      <a:endParaRPr lang="en-US" b="1" dirty="0">
                        <a:solidFill>
                          <a:schemeClr val="bg1"/>
                        </a:solidFill>
                      </a:endParaRPr>
                    </a:p>
                  </a:txBody>
                  <a:tcPr/>
                </a:tc>
                <a:tc>
                  <a:txBody>
                    <a:bodyPr/>
                    <a:lstStyle/>
                    <a:p>
                      <a:r>
                        <a:rPr lang="en-US" sz="1800" dirty="0">
                          <a:solidFill>
                            <a:schemeClr val="bg1"/>
                          </a:solidFill>
                        </a:rPr>
                        <a:t>Public</a:t>
                      </a:r>
                      <a:r>
                        <a:rPr lang="en-US" sz="1800" baseline="0" dirty="0">
                          <a:solidFill>
                            <a:schemeClr val="bg1"/>
                          </a:solidFill>
                        </a:rPr>
                        <a:t> utterances or publications </a:t>
                      </a:r>
                      <a:r>
                        <a:rPr lang="en-US" sz="1800" i="1" baseline="0" dirty="0">
                          <a:solidFill>
                            <a:schemeClr val="bg1"/>
                          </a:solidFill>
                        </a:rPr>
                        <a:t>(in the regular press, public places or social media)</a:t>
                      </a:r>
                      <a:r>
                        <a:rPr lang="en-US" sz="1800" i="0" baseline="0" dirty="0">
                          <a:solidFill>
                            <a:schemeClr val="bg1"/>
                          </a:solidFill>
                        </a:rPr>
                        <a:t> which have the effect of embarrassing or tarnishing the good name of, or bringing into ridicule or disrepute, the University, including the Senate, Council and/or the officers of the University</a:t>
                      </a:r>
                      <a:endParaRPr lang="en-US" sz="1800" dirty="0">
                        <a:solidFill>
                          <a:schemeClr val="bg1"/>
                        </a:solidFill>
                      </a:endParaRPr>
                    </a:p>
                  </a:txBody>
                  <a:tcPr/>
                </a:tc>
                <a:tc>
                  <a:txBody>
                    <a:bodyPr/>
                    <a:lstStyle/>
                    <a:p>
                      <a:r>
                        <a:rPr lang="en-US" dirty="0">
                          <a:solidFill>
                            <a:schemeClr val="bg1"/>
                          </a:solidFill>
                        </a:rPr>
                        <a:t>Retraction in addition to serious reprimand, suspension for three (3) months</a:t>
                      </a:r>
                      <a:r>
                        <a:rPr lang="en-US" baseline="0" dirty="0">
                          <a:solidFill>
                            <a:schemeClr val="bg1"/>
                          </a:solidFill>
                        </a:rPr>
                        <a:t> without pay or termination</a:t>
                      </a:r>
                      <a:endParaRPr lang="en-US" dirty="0">
                        <a:solidFill>
                          <a:schemeClr val="bg1"/>
                        </a:solidFill>
                      </a:endParaRPr>
                    </a:p>
                  </a:txBody>
                  <a:tcPr/>
                </a:tc>
                <a:extLst>
                  <a:ext uri="{0D108BD9-81ED-4DB2-BD59-A6C34878D82A}">
                    <a16:rowId xmlns:a16="http://schemas.microsoft.com/office/drawing/2014/main" val="10001"/>
                  </a:ext>
                </a:extLst>
              </a:tr>
              <a:tr h="370840">
                <a:tc>
                  <a:txBody>
                    <a:bodyPr/>
                    <a:lstStyle/>
                    <a:p>
                      <a:endParaRPr lang="en-US" dirty="0">
                        <a:solidFill>
                          <a:schemeClr val="bg1"/>
                        </a:solidFill>
                      </a:endParaRPr>
                    </a:p>
                  </a:txBody>
                  <a:tcPr/>
                </a:tc>
                <a:tc>
                  <a:txBody>
                    <a:bodyPr/>
                    <a:lstStyle/>
                    <a:p>
                      <a:endParaRPr lang="en-US" b="1" dirty="0">
                        <a:solidFill>
                          <a:schemeClr val="bg1"/>
                        </a:solidFill>
                      </a:endParaRPr>
                    </a:p>
                  </a:txBody>
                  <a:tcPr/>
                </a:tc>
                <a:tc>
                  <a:txBody>
                    <a:bodyPr/>
                    <a:lstStyle/>
                    <a:p>
                      <a:r>
                        <a:rPr lang="en-US" sz="1800" kern="1200" dirty="0">
                          <a:solidFill>
                            <a:schemeClr val="bg1"/>
                          </a:solidFill>
                          <a:effectLst/>
                          <a:latin typeface="+mn-lt"/>
                          <a:ea typeface="+mn-ea"/>
                          <a:cs typeface="+mn-cs"/>
                        </a:rPr>
                        <a:t>Refusal or failure to properly handover with respect to the office</a:t>
                      </a:r>
                      <a:r>
                        <a:rPr lang="en-US" sz="1800" kern="1200" baseline="0" dirty="0">
                          <a:solidFill>
                            <a:schemeClr val="bg1"/>
                          </a:solidFill>
                          <a:effectLst/>
                          <a:latin typeface="+mn-lt"/>
                          <a:ea typeface="+mn-ea"/>
                          <a:cs typeface="+mn-cs"/>
                        </a:rPr>
                        <a:t> previously occupied</a:t>
                      </a:r>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Termination</a:t>
                      </a:r>
                      <a:r>
                        <a:rPr lang="en-US" sz="1800" kern="1200" baseline="0" dirty="0">
                          <a:solidFill>
                            <a:schemeClr val="bg1"/>
                          </a:solidFill>
                          <a:effectLst/>
                          <a:latin typeface="+mn-lt"/>
                          <a:ea typeface="+mn-ea"/>
                          <a:cs typeface="+mn-cs"/>
                        </a:rPr>
                        <a:t> of appointment and any other criminal or civil sanctions as appropriate</a:t>
                      </a:r>
                      <a:endParaRPr lang="en-US" dirty="0">
                        <a:solidFill>
                          <a:schemeClr val="bg1"/>
                        </a:solidFill>
                      </a:endParaRPr>
                    </a:p>
                  </a:txBody>
                  <a:tcPr/>
                </a:tc>
                <a:extLst>
                  <a:ext uri="{0D108BD9-81ED-4DB2-BD59-A6C34878D82A}">
                    <a16:rowId xmlns:a16="http://schemas.microsoft.com/office/drawing/2014/main" val="395670658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Refusal to proceed on leave or to a posting or to perform assigned duties or to obey any other lawful order</a:t>
                      </a:r>
                    </a:p>
                    <a:p>
                      <a:endParaRPr lang="en-US" sz="1200" dirty="0">
                        <a:solidFill>
                          <a:schemeClr val="bg1"/>
                        </a:solidFill>
                      </a:endParaRPr>
                    </a:p>
                  </a:txBody>
                  <a:tcPr/>
                </a:tc>
                <a:tc>
                  <a:txBody>
                    <a:bodyPr/>
                    <a:lstStyle/>
                    <a:p>
                      <a:r>
                        <a:rPr lang="en-US" sz="1800" kern="1200" dirty="0">
                          <a:solidFill>
                            <a:schemeClr val="bg1"/>
                          </a:solidFill>
                          <a:effectLst/>
                          <a:latin typeface="+mn-lt"/>
                          <a:ea typeface="+mn-ea"/>
                          <a:cs typeface="+mn-cs"/>
                        </a:rPr>
                        <a:t>Demotion</a:t>
                      </a:r>
                      <a:endParaRPr lang="en-US" dirty="0">
                        <a:solidFill>
                          <a:schemeClr val="bg1"/>
                        </a:solidFill>
                      </a:endParaRPr>
                    </a:p>
                  </a:txBody>
                  <a:tcPr/>
                </a:tc>
                <a:extLst>
                  <a:ext uri="{0D108BD9-81ED-4DB2-BD59-A6C34878D82A}">
                    <a16:rowId xmlns:a16="http://schemas.microsoft.com/office/drawing/2014/main" val="742134985"/>
                  </a:ext>
                </a:extLst>
              </a:tr>
            </a:tbl>
          </a:graphicData>
        </a:graphic>
      </p:graphicFrame>
    </p:spTree>
    <p:extLst>
      <p:ext uri="{BB962C8B-B14F-4D97-AF65-F5344CB8AC3E}">
        <p14:creationId xmlns:p14="http://schemas.microsoft.com/office/powerpoint/2010/main" val="3808679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0DD422D-3E34-56D3-0841-346C75C689E0}"/>
              </a:ext>
            </a:extLst>
          </p:cNvPr>
          <p:cNvGraphicFramePr>
            <a:graphicFrameLocks noGrp="1"/>
          </p:cNvGraphicFramePr>
          <p:nvPr>
            <p:extLst>
              <p:ext uri="{D42A27DB-BD31-4B8C-83A1-F6EECF244321}">
                <p14:modId xmlns:p14="http://schemas.microsoft.com/office/powerpoint/2010/main" val="4265943507"/>
              </p:ext>
            </p:extLst>
          </p:nvPr>
        </p:nvGraphicFramePr>
        <p:xfrm>
          <a:off x="1358680" y="862196"/>
          <a:ext cx="9048307" cy="5300502"/>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022996">
                  <a:extLst>
                    <a:ext uri="{9D8B030D-6E8A-4147-A177-3AD203B41FA5}">
                      <a16:colId xmlns:a16="http://schemas.microsoft.com/office/drawing/2014/main" val="1699587074"/>
                    </a:ext>
                  </a:extLst>
                </a:gridCol>
                <a:gridCol w="2328529">
                  <a:extLst>
                    <a:ext uri="{9D8B030D-6E8A-4147-A177-3AD203B41FA5}">
                      <a16:colId xmlns:a16="http://schemas.microsoft.com/office/drawing/2014/main" val="841759336"/>
                    </a:ext>
                  </a:extLst>
                </a:gridCol>
              </a:tblGrid>
              <a:tr h="383686">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1127077">
                <a:tc>
                  <a:txBody>
                    <a:bodyPr/>
                    <a:lstStyle/>
                    <a:p>
                      <a:endParaRPr lang="en-US" dirty="0">
                        <a:solidFill>
                          <a:schemeClr val="bg1"/>
                        </a:solidFill>
                      </a:endParaRPr>
                    </a:p>
                  </a:txBody>
                  <a:tcPr/>
                </a:tc>
                <a:tc>
                  <a:txBody>
                    <a:bodyPr/>
                    <a:lstStyle/>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Sale of handouts, monographs, books and laboratory manual, outside the University Bookshop</a:t>
                      </a: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Termination after</a:t>
                      </a:r>
                      <a:r>
                        <a:rPr lang="en-US" sz="1800" kern="1200" baseline="0" dirty="0">
                          <a:solidFill>
                            <a:schemeClr val="bg1"/>
                          </a:solidFill>
                          <a:effectLst/>
                          <a:latin typeface="+mn-lt"/>
                          <a:ea typeface="+mn-ea"/>
                          <a:cs typeface="+mn-cs"/>
                        </a:rPr>
                        <a:t> two (2) reprimands in writing</a:t>
                      </a:r>
                      <a:endParaRPr lang="en-US" sz="18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a:tc>
                <a:extLst>
                  <a:ext uri="{0D108BD9-81ED-4DB2-BD59-A6C34878D82A}">
                    <a16:rowId xmlns:a16="http://schemas.microsoft.com/office/drawing/2014/main" val="3956706586"/>
                  </a:ext>
                </a:extLst>
              </a:tr>
              <a:tr h="839313">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kern="1200" dirty="0">
                          <a:solidFill>
                            <a:schemeClr val="bg1"/>
                          </a:solidFill>
                          <a:effectLst/>
                          <a:latin typeface="+mn-lt"/>
                          <a:ea typeface="+mn-ea"/>
                          <a:cs typeface="+mn-cs"/>
                        </a:rPr>
                        <a:t>Shifting of examination timetable without recourse to the authorities</a:t>
                      </a:r>
                      <a:endParaRPr lang="en-US" sz="12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Reprimand in writing</a:t>
                      </a:r>
                    </a:p>
                    <a:p>
                      <a:endParaRPr lang="en-US" sz="1050" dirty="0">
                        <a:solidFill>
                          <a:schemeClr val="bg1"/>
                        </a:solidFill>
                      </a:endParaRPr>
                    </a:p>
                  </a:txBody>
                  <a:tcPr/>
                </a:tc>
                <a:extLst>
                  <a:ext uri="{0D108BD9-81ED-4DB2-BD59-A6C34878D82A}">
                    <a16:rowId xmlns:a16="http://schemas.microsoft.com/office/drawing/2014/main" val="742134985"/>
                  </a:ext>
                </a:extLst>
              </a:tr>
              <a:tr h="847306">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Sterility</a:t>
                      </a: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Termination</a:t>
                      </a:r>
                    </a:p>
                    <a:p>
                      <a:endParaRPr lang="en-US" sz="1050" dirty="0">
                        <a:solidFill>
                          <a:schemeClr val="bg1"/>
                        </a:solidFill>
                      </a:endParaRPr>
                    </a:p>
                  </a:txBody>
                  <a:tcPr/>
                </a:tc>
                <a:extLst>
                  <a:ext uri="{0D108BD9-81ED-4DB2-BD59-A6C34878D82A}">
                    <a16:rowId xmlns:a16="http://schemas.microsoft.com/office/drawing/2014/main" val="2351099235"/>
                  </a:ext>
                </a:extLst>
              </a:tr>
              <a:tr h="67145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Strike action (by staff recognized as projection of Management)</a:t>
                      </a:r>
                    </a:p>
                    <a:p>
                      <a:endParaRPr lang="en-US" sz="1400" dirty="0">
                        <a:solidFill>
                          <a:schemeClr val="bg1"/>
                        </a:solidFill>
                      </a:endParaRPr>
                    </a:p>
                  </a:txBody>
                  <a:tcPr/>
                </a:tc>
                <a:tc>
                  <a:txBody>
                    <a:bodyPr/>
                    <a:lstStyle/>
                    <a:p>
                      <a:r>
                        <a:rPr lang="en-US" sz="1800" kern="1200" dirty="0">
                          <a:solidFill>
                            <a:schemeClr val="bg1"/>
                          </a:solidFill>
                          <a:effectLst/>
                          <a:latin typeface="+mn-lt"/>
                          <a:ea typeface="+mn-ea"/>
                          <a:cs typeface="+mn-cs"/>
                        </a:rPr>
                        <a:t>Suspension for a period of three (3) months without pay</a:t>
                      </a:r>
                      <a:endParaRPr lang="en-US" sz="1050" dirty="0">
                        <a:solidFill>
                          <a:schemeClr val="bg1"/>
                        </a:solidFill>
                      </a:endParaRPr>
                    </a:p>
                  </a:txBody>
                  <a:tcPr/>
                </a:tc>
                <a:extLst>
                  <a:ext uri="{0D108BD9-81ED-4DB2-BD59-A6C34878D82A}">
                    <a16:rowId xmlns:a16="http://schemas.microsoft.com/office/drawing/2014/main" val="4220109904"/>
                  </a:ext>
                </a:extLst>
              </a:tr>
              <a:tr h="67145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dirty="0">
                          <a:solidFill>
                            <a:schemeClr val="bg1"/>
                          </a:solidFill>
                        </a:rPr>
                        <a:t>Surrogate teaching,</a:t>
                      </a:r>
                      <a:r>
                        <a:rPr lang="en-US" sz="1800" baseline="0" dirty="0">
                          <a:solidFill>
                            <a:schemeClr val="bg1"/>
                          </a:solidFill>
                        </a:rPr>
                        <a:t> surrogate marking of scripts, surrogate administration, and surrogate invigilation</a:t>
                      </a:r>
                      <a:endParaRPr lang="en-US" sz="1800" dirty="0">
                        <a:solidFill>
                          <a:schemeClr val="bg1"/>
                        </a:solidFill>
                      </a:endParaRPr>
                    </a:p>
                  </a:txBody>
                  <a:tcPr/>
                </a:tc>
                <a:tc>
                  <a:txBody>
                    <a:bodyPr/>
                    <a:lstStyle/>
                    <a:p>
                      <a:r>
                        <a:rPr lang="en-US" sz="1800" dirty="0">
                          <a:solidFill>
                            <a:schemeClr val="bg1"/>
                          </a:solidFill>
                        </a:rPr>
                        <a:t>Termination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4830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0DD422D-3E34-56D3-0841-346C75C689E0}"/>
              </a:ext>
            </a:extLst>
          </p:cNvPr>
          <p:cNvGraphicFramePr>
            <a:graphicFrameLocks noGrp="1"/>
          </p:cNvGraphicFramePr>
          <p:nvPr>
            <p:extLst>
              <p:ext uri="{D42A27DB-BD31-4B8C-83A1-F6EECF244321}">
                <p14:modId xmlns:p14="http://schemas.microsoft.com/office/powerpoint/2010/main" val="3643938758"/>
              </p:ext>
            </p:extLst>
          </p:nvPr>
        </p:nvGraphicFramePr>
        <p:xfrm>
          <a:off x="1384317" y="691281"/>
          <a:ext cx="9048307" cy="5628829"/>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4022996">
                  <a:extLst>
                    <a:ext uri="{9D8B030D-6E8A-4147-A177-3AD203B41FA5}">
                      <a16:colId xmlns:a16="http://schemas.microsoft.com/office/drawing/2014/main" val="1699587074"/>
                    </a:ext>
                  </a:extLst>
                </a:gridCol>
                <a:gridCol w="2328529">
                  <a:extLst>
                    <a:ext uri="{9D8B030D-6E8A-4147-A177-3AD203B41FA5}">
                      <a16:colId xmlns:a16="http://schemas.microsoft.com/office/drawing/2014/main" val="841759336"/>
                    </a:ext>
                  </a:extLst>
                </a:gridCol>
              </a:tblGrid>
              <a:tr h="383686">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1127077">
                <a:tc>
                  <a:txBody>
                    <a:bodyPr/>
                    <a:lstStyle/>
                    <a:p>
                      <a:endParaRPr lang="en-US" dirty="0">
                        <a:solidFill>
                          <a:schemeClr val="bg1"/>
                        </a:solidFill>
                      </a:endParaRPr>
                    </a:p>
                  </a:txBody>
                  <a:tcPr/>
                </a:tc>
                <a:tc>
                  <a:txBody>
                    <a:bodyPr/>
                    <a:lstStyle/>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Unauthorized attendance of courses</a:t>
                      </a: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Serious reprimand in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a:tc>
                <a:extLst>
                  <a:ext uri="{0D108BD9-81ED-4DB2-BD59-A6C34878D82A}">
                    <a16:rowId xmlns:a16="http://schemas.microsoft.com/office/drawing/2014/main" val="3956706586"/>
                  </a:ext>
                </a:extLst>
              </a:tr>
              <a:tr h="839313">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kern="1200" dirty="0">
                          <a:solidFill>
                            <a:schemeClr val="bg1"/>
                          </a:solidFill>
                          <a:effectLst/>
                          <a:latin typeface="+mn-lt"/>
                          <a:ea typeface="+mn-ea"/>
                          <a:cs typeface="+mn-cs"/>
                        </a:rPr>
                        <a:t>Unauthorized occupation</a:t>
                      </a:r>
                      <a:r>
                        <a:rPr lang="en-US" sz="1800" kern="1200" baseline="0" dirty="0">
                          <a:solidFill>
                            <a:schemeClr val="bg1"/>
                          </a:solidFill>
                          <a:effectLst/>
                          <a:latin typeface="+mn-lt"/>
                          <a:ea typeface="+mn-ea"/>
                          <a:cs typeface="+mn-cs"/>
                        </a:rPr>
                        <a:t> of staff quarters</a:t>
                      </a:r>
                      <a:endParaRPr lang="en-US" sz="12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Suspension</a:t>
                      </a:r>
                      <a:r>
                        <a:rPr lang="en-US" sz="1800" kern="1200" baseline="0" dirty="0">
                          <a:solidFill>
                            <a:schemeClr val="bg1"/>
                          </a:solidFill>
                          <a:effectLst/>
                          <a:latin typeface="+mn-lt"/>
                          <a:ea typeface="+mn-ea"/>
                          <a:cs typeface="+mn-cs"/>
                        </a:rPr>
                        <a:t> for a period of three (3) months without pay</a:t>
                      </a:r>
                      <a:endParaRPr lang="en-US" sz="1800" kern="1200" dirty="0">
                        <a:solidFill>
                          <a:schemeClr val="bg1"/>
                        </a:solidFill>
                        <a:effectLst/>
                        <a:latin typeface="+mn-lt"/>
                        <a:ea typeface="+mn-ea"/>
                        <a:cs typeface="+mn-cs"/>
                      </a:endParaRPr>
                    </a:p>
                    <a:p>
                      <a:endParaRPr lang="en-US" sz="1050" dirty="0">
                        <a:solidFill>
                          <a:schemeClr val="bg1"/>
                        </a:solidFill>
                      </a:endParaRPr>
                    </a:p>
                  </a:txBody>
                  <a:tcPr/>
                </a:tc>
                <a:extLst>
                  <a:ext uri="{0D108BD9-81ED-4DB2-BD59-A6C34878D82A}">
                    <a16:rowId xmlns:a16="http://schemas.microsoft.com/office/drawing/2014/main" val="742134985"/>
                  </a:ext>
                </a:extLst>
              </a:tr>
              <a:tr h="847306">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Unauthorized disclosure of official information</a:t>
                      </a: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Termination</a:t>
                      </a:r>
                    </a:p>
                    <a:p>
                      <a:endParaRPr lang="en-US" sz="1050" dirty="0">
                        <a:solidFill>
                          <a:schemeClr val="bg1"/>
                        </a:solidFill>
                      </a:endParaRPr>
                    </a:p>
                  </a:txBody>
                  <a:tcPr/>
                </a:tc>
                <a:extLst>
                  <a:ext uri="{0D108BD9-81ED-4DB2-BD59-A6C34878D82A}">
                    <a16:rowId xmlns:a16="http://schemas.microsoft.com/office/drawing/2014/main" val="2351099235"/>
                  </a:ext>
                </a:extLst>
              </a:tr>
              <a:tr h="67145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Unauthorized expenditure/expenses of University funds</a:t>
                      </a:r>
                    </a:p>
                    <a:p>
                      <a:endParaRPr lang="en-US" sz="1400" dirty="0">
                        <a:solidFill>
                          <a:schemeClr val="bg1"/>
                        </a:solidFill>
                      </a:endParaRPr>
                    </a:p>
                  </a:txBody>
                  <a:tcPr/>
                </a:tc>
                <a:tc>
                  <a:txBody>
                    <a:bodyPr/>
                    <a:lstStyle/>
                    <a:p>
                      <a:r>
                        <a:rPr lang="en-US" sz="1800" kern="1200" dirty="0">
                          <a:solidFill>
                            <a:schemeClr val="bg1"/>
                          </a:solidFill>
                          <a:effectLst/>
                          <a:latin typeface="+mn-lt"/>
                          <a:ea typeface="+mn-ea"/>
                          <a:cs typeface="+mn-cs"/>
                        </a:rPr>
                        <a:t>Termination</a:t>
                      </a:r>
                      <a:endParaRPr lang="en-US" sz="1050" dirty="0">
                        <a:solidFill>
                          <a:schemeClr val="bg1"/>
                        </a:solidFill>
                      </a:endParaRPr>
                    </a:p>
                  </a:txBody>
                  <a:tcPr/>
                </a:tc>
                <a:extLst>
                  <a:ext uri="{0D108BD9-81ED-4DB2-BD59-A6C34878D82A}">
                    <a16:rowId xmlns:a16="http://schemas.microsoft.com/office/drawing/2014/main" val="4220109904"/>
                  </a:ext>
                </a:extLst>
              </a:tr>
              <a:tr h="67145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dirty="0">
                          <a:solidFill>
                            <a:schemeClr val="bg1"/>
                          </a:solidFill>
                        </a:rPr>
                        <a:t>Unauthorized extraction of/from official document</a:t>
                      </a:r>
                    </a:p>
                  </a:txBody>
                  <a:tcPr/>
                </a:tc>
                <a:tc>
                  <a:txBody>
                    <a:bodyPr/>
                    <a:lstStyle/>
                    <a:p>
                      <a:r>
                        <a:rPr lang="en-US" sz="1800" dirty="0">
                          <a:solidFill>
                            <a:schemeClr val="bg1"/>
                          </a:solidFill>
                        </a:rPr>
                        <a:t>Termination</a:t>
                      </a:r>
                    </a:p>
                  </a:txBody>
                  <a:tcPr/>
                </a:tc>
                <a:extLst>
                  <a:ext uri="{0D108BD9-81ED-4DB2-BD59-A6C34878D82A}">
                    <a16:rowId xmlns:a16="http://schemas.microsoft.com/office/drawing/2014/main" val="10005"/>
                  </a:ext>
                </a:extLst>
              </a:tr>
              <a:tr h="67145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dirty="0">
                          <a:solidFill>
                            <a:schemeClr val="bg1"/>
                          </a:solidFill>
                        </a:rPr>
                        <a:t>Unruly behavior or use of foul language</a:t>
                      </a:r>
                    </a:p>
                  </a:txBody>
                  <a:tcPr/>
                </a:tc>
                <a:tc>
                  <a:txBody>
                    <a:bodyPr/>
                    <a:lstStyle/>
                    <a:p>
                      <a:r>
                        <a:rPr lang="en-US" sz="1800" dirty="0">
                          <a:solidFill>
                            <a:schemeClr val="bg1"/>
                          </a:solidFill>
                        </a:rPr>
                        <a:t>Serious</a:t>
                      </a:r>
                      <a:r>
                        <a:rPr lang="en-US" sz="1800" baseline="0" dirty="0">
                          <a:solidFill>
                            <a:schemeClr val="bg1"/>
                          </a:solidFill>
                        </a:rPr>
                        <a:t> reprimand in writing</a:t>
                      </a:r>
                      <a:endParaRPr lang="en-US" sz="1800" dirty="0">
                        <a:solidFill>
                          <a:schemeClr val="bg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71908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0DD422D-3E34-56D3-0841-346C75C689E0}"/>
              </a:ext>
            </a:extLst>
          </p:cNvPr>
          <p:cNvGraphicFramePr>
            <a:graphicFrameLocks noGrp="1"/>
          </p:cNvGraphicFramePr>
          <p:nvPr>
            <p:extLst>
              <p:ext uri="{D42A27DB-BD31-4B8C-83A1-F6EECF244321}">
                <p14:modId xmlns:p14="http://schemas.microsoft.com/office/powerpoint/2010/main" val="3119607331"/>
              </p:ext>
            </p:extLst>
          </p:nvPr>
        </p:nvGraphicFramePr>
        <p:xfrm>
          <a:off x="1435592" y="1443311"/>
          <a:ext cx="9048307" cy="4208243"/>
        </p:xfrm>
        <a:graphic>
          <a:graphicData uri="http://schemas.openxmlformats.org/drawingml/2006/table">
            <a:tbl>
              <a:tblPr firstRow="1" bandRow="1">
                <a:tableStyleId>{9D7B26C5-4107-4FEC-AEDC-1716B250A1EF}</a:tableStyleId>
              </a:tblPr>
              <a:tblGrid>
                <a:gridCol w="627415">
                  <a:extLst>
                    <a:ext uri="{9D8B030D-6E8A-4147-A177-3AD203B41FA5}">
                      <a16:colId xmlns:a16="http://schemas.microsoft.com/office/drawing/2014/main" val="2053331494"/>
                    </a:ext>
                  </a:extLst>
                </a:gridCol>
                <a:gridCol w="2069367">
                  <a:extLst>
                    <a:ext uri="{9D8B030D-6E8A-4147-A177-3AD203B41FA5}">
                      <a16:colId xmlns:a16="http://schemas.microsoft.com/office/drawing/2014/main" val="1240295905"/>
                    </a:ext>
                  </a:extLst>
                </a:gridCol>
                <a:gridCol w="3857944">
                  <a:extLst>
                    <a:ext uri="{9D8B030D-6E8A-4147-A177-3AD203B41FA5}">
                      <a16:colId xmlns:a16="http://schemas.microsoft.com/office/drawing/2014/main" val="1699587074"/>
                    </a:ext>
                  </a:extLst>
                </a:gridCol>
                <a:gridCol w="2493581">
                  <a:extLst>
                    <a:ext uri="{9D8B030D-6E8A-4147-A177-3AD203B41FA5}">
                      <a16:colId xmlns:a16="http://schemas.microsoft.com/office/drawing/2014/main" val="841759336"/>
                    </a:ext>
                  </a:extLst>
                </a:gridCol>
              </a:tblGrid>
              <a:tr h="383686">
                <a:tc>
                  <a:txBody>
                    <a:bodyPr/>
                    <a:lstStyle/>
                    <a:p>
                      <a:r>
                        <a:rPr lang="en-US" dirty="0">
                          <a:solidFill>
                            <a:schemeClr val="bg1"/>
                          </a:solidFill>
                        </a:rPr>
                        <a:t>S/N</a:t>
                      </a:r>
                    </a:p>
                  </a:txBody>
                  <a:tcPr/>
                </a:tc>
                <a:tc>
                  <a:txBody>
                    <a:bodyPr/>
                    <a:lstStyle/>
                    <a:p>
                      <a:r>
                        <a:rPr lang="en-US" dirty="0">
                          <a:solidFill>
                            <a:schemeClr val="bg1"/>
                          </a:solidFill>
                        </a:rPr>
                        <a:t>Type of Offence</a:t>
                      </a:r>
                    </a:p>
                  </a:txBody>
                  <a:tcPr/>
                </a:tc>
                <a:tc>
                  <a:txBody>
                    <a:bodyPr/>
                    <a:lstStyle/>
                    <a:p>
                      <a:r>
                        <a:rPr lang="en-US" dirty="0">
                          <a:solidFill>
                            <a:schemeClr val="bg1"/>
                          </a:solidFill>
                        </a:rPr>
                        <a:t>List of Offences</a:t>
                      </a:r>
                    </a:p>
                  </a:txBody>
                  <a:tcPr/>
                </a:tc>
                <a:tc>
                  <a:txBody>
                    <a:bodyPr/>
                    <a:lstStyle/>
                    <a:p>
                      <a:r>
                        <a:rPr lang="en-US" dirty="0">
                          <a:solidFill>
                            <a:schemeClr val="bg1"/>
                          </a:solidFill>
                        </a:rPr>
                        <a:t>Sanctions</a:t>
                      </a:r>
                    </a:p>
                  </a:txBody>
                  <a:tcPr/>
                </a:tc>
                <a:extLst>
                  <a:ext uri="{0D108BD9-81ED-4DB2-BD59-A6C34878D82A}">
                    <a16:rowId xmlns:a16="http://schemas.microsoft.com/office/drawing/2014/main" val="2467454621"/>
                  </a:ext>
                </a:extLst>
              </a:tr>
              <a:tr h="1127077">
                <a:tc>
                  <a:txBody>
                    <a:bodyPr/>
                    <a:lstStyle/>
                    <a:p>
                      <a:endParaRPr lang="en-US" dirty="0">
                        <a:solidFill>
                          <a:schemeClr val="bg1"/>
                        </a:solidFill>
                      </a:endParaRPr>
                    </a:p>
                  </a:txBody>
                  <a:tcPr/>
                </a:tc>
                <a:tc>
                  <a:txBody>
                    <a:bodyPr/>
                    <a:lstStyle/>
                    <a:p>
                      <a:r>
                        <a:rPr lang="en-US" b="1" dirty="0">
                          <a:solidFill>
                            <a:schemeClr val="bg1"/>
                          </a:solidFill>
                        </a:rPr>
                        <a:t>Misconduct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bg1"/>
                          </a:solidFill>
                          <a:effectLst/>
                          <a:latin typeface="+mn-lt"/>
                          <a:ea typeface="+mn-ea"/>
                          <a:cs typeface="+mn-cs"/>
                        </a:rPr>
                        <a:t>Vandalization</a:t>
                      </a:r>
                      <a:r>
                        <a:rPr lang="en-US" sz="1800" kern="1200" dirty="0">
                          <a:solidFill>
                            <a:schemeClr val="bg1"/>
                          </a:solidFill>
                          <a:effectLst/>
                          <a:latin typeface="+mn-lt"/>
                          <a:ea typeface="+mn-ea"/>
                          <a:cs typeface="+mn-cs"/>
                        </a:rPr>
                        <a:t> of University Library materials and property</a:t>
                      </a: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Recovery and Termination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a:tc>
                <a:extLst>
                  <a:ext uri="{0D108BD9-81ED-4DB2-BD59-A6C34878D82A}">
                    <a16:rowId xmlns:a16="http://schemas.microsoft.com/office/drawing/2014/main" val="3956706586"/>
                  </a:ext>
                </a:extLst>
              </a:tr>
              <a:tr h="839313">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r>
                        <a:rPr lang="en-US" sz="1800" kern="1200" dirty="0">
                          <a:solidFill>
                            <a:schemeClr val="bg1"/>
                          </a:solidFill>
                          <a:effectLst/>
                          <a:latin typeface="+mn-lt"/>
                          <a:ea typeface="+mn-ea"/>
                          <a:cs typeface="+mn-cs"/>
                        </a:rPr>
                        <a:t>Wilful loss or damage of University property</a:t>
                      </a:r>
                      <a:endParaRPr lang="en-US" sz="12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Termination and Restitution/Surcharge as the case may be</a:t>
                      </a:r>
                    </a:p>
                    <a:p>
                      <a:endParaRPr lang="en-US" sz="1050" dirty="0">
                        <a:solidFill>
                          <a:schemeClr val="bg1"/>
                        </a:solidFill>
                      </a:endParaRPr>
                    </a:p>
                  </a:txBody>
                  <a:tcPr/>
                </a:tc>
                <a:extLst>
                  <a:ext uri="{0D108BD9-81ED-4DB2-BD59-A6C34878D82A}">
                    <a16:rowId xmlns:a16="http://schemas.microsoft.com/office/drawing/2014/main" val="742134985"/>
                  </a:ext>
                </a:extLst>
              </a:tr>
              <a:tr h="847306">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Any other act that may bring the name of the University into disrepute</a:t>
                      </a:r>
                    </a:p>
                    <a:p>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Suspension for three (3) months without</a:t>
                      </a:r>
                      <a:r>
                        <a:rPr lang="en-US" sz="1800" kern="1200" baseline="0" dirty="0">
                          <a:solidFill>
                            <a:schemeClr val="bg1"/>
                          </a:solidFill>
                          <a:effectLst/>
                          <a:latin typeface="+mn-lt"/>
                          <a:ea typeface="+mn-ea"/>
                          <a:cs typeface="+mn-cs"/>
                        </a:rPr>
                        <a:t> pay or serious reprimand in writing or termination</a:t>
                      </a:r>
                      <a:endParaRPr lang="en-US" sz="1800" kern="1200" dirty="0">
                        <a:solidFill>
                          <a:schemeClr val="bg1"/>
                        </a:solidFill>
                        <a:effectLst/>
                        <a:latin typeface="+mn-lt"/>
                        <a:ea typeface="+mn-ea"/>
                        <a:cs typeface="+mn-cs"/>
                      </a:endParaRPr>
                    </a:p>
                    <a:p>
                      <a:endParaRPr lang="en-US" sz="1050" dirty="0">
                        <a:solidFill>
                          <a:schemeClr val="bg1"/>
                        </a:solidFill>
                      </a:endParaRPr>
                    </a:p>
                  </a:txBody>
                  <a:tcPr/>
                </a:tc>
                <a:extLst>
                  <a:ext uri="{0D108BD9-81ED-4DB2-BD59-A6C34878D82A}">
                    <a16:rowId xmlns:a16="http://schemas.microsoft.com/office/drawing/2014/main" val="2351099235"/>
                  </a:ext>
                </a:extLst>
              </a:tr>
            </a:tbl>
          </a:graphicData>
        </a:graphic>
      </p:graphicFrame>
    </p:spTree>
    <p:extLst>
      <p:ext uri="{BB962C8B-B14F-4D97-AF65-F5344CB8AC3E}">
        <p14:creationId xmlns:p14="http://schemas.microsoft.com/office/powerpoint/2010/main" val="3861017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5EF102-BE4A-4315-516E-BBD56AE7D265}"/>
              </a:ext>
            </a:extLst>
          </p:cNvPr>
          <p:cNvSpPr txBox="1"/>
          <p:nvPr/>
        </p:nvSpPr>
        <p:spPr>
          <a:xfrm>
            <a:off x="1379548" y="650071"/>
            <a:ext cx="9175899" cy="584775"/>
          </a:xfrm>
          <a:prstGeom prst="rect">
            <a:avLst/>
          </a:prstGeom>
          <a:noFill/>
        </p:spPr>
        <p:txBody>
          <a:bodyPr wrap="square" rtlCol="0">
            <a:spAutoFit/>
          </a:bodyPr>
          <a:lstStyle/>
          <a:p>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Mitigation</a:t>
            </a:r>
            <a:endParaRPr lang="en-US" dirty="0"/>
          </a:p>
        </p:txBody>
      </p:sp>
      <p:sp>
        <p:nvSpPr>
          <p:cNvPr id="3" name="TextBox 2">
            <a:extLst>
              <a:ext uri="{FF2B5EF4-FFF2-40B4-BE49-F238E27FC236}">
                <a16:creationId xmlns:a16="http://schemas.microsoft.com/office/drawing/2014/main" id="{95F795F7-C354-BF99-AC47-360F95357286}"/>
              </a:ext>
            </a:extLst>
          </p:cNvPr>
          <p:cNvSpPr txBox="1"/>
          <p:nvPr/>
        </p:nvSpPr>
        <p:spPr>
          <a:xfrm>
            <a:off x="1371600" y="1342836"/>
            <a:ext cx="9175899" cy="1246495"/>
          </a:xfrm>
          <a:prstGeom prst="rect">
            <a:avLst/>
          </a:prstGeom>
          <a:noFill/>
        </p:spPr>
        <p:txBody>
          <a:bodyPr wrap="square" rtlCol="0">
            <a:spAutoFit/>
          </a:bodyPr>
          <a:lstStyle/>
          <a:p>
            <a:pPr algn="just"/>
            <a:r>
              <a:rPr lang="en-US" sz="2500" dirty="0">
                <a:solidFill>
                  <a:schemeClr val="bg1"/>
                </a:solidFill>
                <a:effectLst/>
                <a:latin typeface="Times New Roman" panose="02020603050405020304" pitchFamily="18" charset="0"/>
                <a:ea typeface="Times New Roman" panose="02020603050405020304" pitchFamily="18" charset="0"/>
              </a:rPr>
              <a:t>The Council may without prejudice to the sanctions listed above, use its discretion to mitigate sanctions recommended. Such mitigation may include: </a:t>
            </a:r>
            <a:endParaRPr lang="en-US" sz="2500" dirty="0">
              <a:solidFill>
                <a:schemeClr val="bg1"/>
              </a:solidFill>
            </a:endParaRPr>
          </a:p>
        </p:txBody>
      </p:sp>
      <p:sp>
        <p:nvSpPr>
          <p:cNvPr id="4" name="TextBox 3">
            <a:extLst>
              <a:ext uri="{FF2B5EF4-FFF2-40B4-BE49-F238E27FC236}">
                <a16:creationId xmlns:a16="http://schemas.microsoft.com/office/drawing/2014/main" id="{2225D2BE-7959-5D30-6870-1027982B7D58}"/>
              </a:ext>
            </a:extLst>
          </p:cNvPr>
          <p:cNvSpPr txBox="1"/>
          <p:nvPr/>
        </p:nvSpPr>
        <p:spPr>
          <a:xfrm>
            <a:off x="1379548" y="2643878"/>
            <a:ext cx="9157318" cy="1631216"/>
          </a:xfrm>
          <a:prstGeom prst="rect">
            <a:avLst/>
          </a:prstGeom>
          <a:noFill/>
        </p:spPr>
        <p:txBody>
          <a:bodyPr wrap="square" rtlCol="0">
            <a:spAutoFit/>
          </a:bodyPr>
          <a:lstStyle/>
          <a:p>
            <a:pPr marR="0" lvl="0" algn="just">
              <a:spcBef>
                <a:spcPts val="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Compulsory retirement from service.</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	Loss of pay without increment</a:t>
            </a:r>
            <a:r>
              <a:rPr lang="en-US"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500" dirty="0">
                <a:solidFill>
                  <a:schemeClr val="bg1"/>
                </a:solidFill>
                <a:effectLst/>
                <a:latin typeface="Times New Roman" panose="02020603050405020304" pitchFamily="18" charset="0"/>
                <a:ea typeface="Times New Roman" panose="02020603050405020304" pitchFamily="18" charset="0"/>
              </a:rPr>
              <a:t>(iii)	Suspension, demotion or any other sanctions that the Council 	may consider reasonable in the circumstances.</a:t>
            </a:r>
            <a:endParaRPr lang="en-US" sz="2500" dirty="0">
              <a:solidFill>
                <a:schemeClr val="bg1"/>
              </a:solidFill>
            </a:endParaRPr>
          </a:p>
        </p:txBody>
      </p:sp>
      <p:sp>
        <p:nvSpPr>
          <p:cNvPr id="5" name="TextBox 4">
            <a:extLst>
              <a:ext uri="{FF2B5EF4-FFF2-40B4-BE49-F238E27FC236}">
                <a16:creationId xmlns:a16="http://schemas.microsoft.com/office/drawing/2014/main" id="{BD6A8D30-35D3-EFD6-4A65-3E88F534418B}"/>
              </a:ext>
            </a:extLst>
          </p:cNvPr>
          <p:cNvSpPr txBox="1"/>
          <p:nvPr/>
        </p:nvSpPr>
        <p:spPr>
          <a:xfrm>
            <a:off x="1379547" y="4519426"/>
            <a:ext cx="9077523" cy="584775"/>
          </a:xfrm>
          <a:prstGeom prst="rect">
            <a:avLst/>
          </a:prstGeom>
          <a:noFill/>
        </p:spPr>
        <p:txBody>
          <a:bodyPr wrap="square" rtlCol="0">
            <a:spAutoFit/>
          </a:bodyPr>
          <a:lstStyle/>
          <a:p>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Right of Appeal </a:t>
            </a:r>
            <a:endParaRPr lang="en-US" dirty="0"/>
          </a:p>
        </p:txBody>
      </p:sp>
      <p:sp>
        <p:nvSpPr>
          <p:cNvPr id="6" name="TextBox 5">
            <a:extLst>
              <a:ext uri="{FF2B5EF4-FFF2-40B4-BE49-F238E27FC236}">
                <a16:creationId xmlns:a16="http://schemas.microsoft.com/office/drawing/2014/main" id="{4A4121D2-220E-459C-8AA8-290CD9723B09}"/>
              </a:ext>
            </a:extLst>
          </p:cNvPr>
          <p:cNvSpPr txBox="1"/>
          <p:nvPr/>
        </p:nvSpPr>
        <p:spPr>
          <a:xfrm>
            <a:off x="1403494" y="5274110"/>
            <a:ext cx="9077523" cy="861774"/>
          </a:xfrm>
          <a:prstGeom prst="rect">
            <a:avLst/>
          </a:prstGeom>
          <a:noFill/>
        </p:spPr>
        <p:txBody>
          <a:bodyPr wrap="square" rtlCol="0">
            <a:spAutoFit/>
          </a:bodyPr>
          <a:lstStyle/>
          <a:p>
            <a:pPr marR="0" lvl="0" algn="just">
              <a:spcBef>
                <a:spcPts val="0"/>
              </a:spcBef>
              <a:spcAft>
                <a:spcPts val="0"/>
              </a:spcAft>
              <a:buClr>
                <a:srgbClr val="000000"/>
              </a:buClr>
              <a:buSzPts val="1200"/>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Any staff who is aggrieved by the decision of the Council has 	a right to appeal to the Appeals Committee of the Council.</a:t>
            </a:r>
            <a:endParaRPr lang="en-US" sz="2500" dirty="0">
              <a:solidFill>
                <a:schemeClr val="bg1"/>
              </a:solidFill>
            </a:endParaRPr>
          </a:p>
        </p:txBody>
      </p:sp>
    </p:spTree>
    <p:extLst>
      <p:ext uri="{BB962C8B-B14F-4D97-AF65-F5344CB8AC3E}">
        <p14:creationId xmlns:p14="http://schemas.microsoft.com/office/powerpoint/2010/main" val="91550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644C7C-A89D-7A6D-4A8C-A7416F0C1D59}"/>
              </a:ext>
            </a:extLst>
          </p:cNvPr>
          <p:cNvSpPr txBox="1"/>
          <p:nvPr/>
        </p:nvSpPr>
        <p:spPr>
          <a:xfrm>
            <a:off x="1031556" y="1131722"/>
            <a:ext cx="9346019" cy="4724370"/>
          </a:xfrm>
          <a:prstGeom prst="rect">
            <a:avLst/>
          </a:prstGeom>
          <a:noFill/>
        </p:spPr>
        <p:txBody>
          <a:bodyPr wrap="square" rtlCol="0">
            <a:spAutoFit/>
          </a:bodyPr>
          <a:lstStyle/>
          <a:p>
            <a:pPr algn="just">
              <a:spcBef>
                <a:spcPts val="600"/>
              </a:spcBef>
              <a:buClr>
                <a:srgbClr val="000000"/>
              </a:buClr>
              <a:buSzPts val="1200"/>
            </a:pPr>
            <a:r>
              <a:rPr lang="en-US" sz="2600" dirty="0">
                <a:solidFill>
                  <a:schemeClr val="bg1"/>
                </a:solidFill>
                <a:latin typeface="Times New Roman" panose="02020603050405020304" pitchFamily="18" charset="0"/>
                <a:ea typeface="Times New Roman" panose="02020603050405020304" pitchFamily="18" charset="0"/>
              </a:rPr>
              <a:t>(ii)	The notice of appeal which must be in writing shall be served 	on the 	Registrar and Secretary to the Council within 14 days 	of being informed of the decision.</a:t>
            </a:r>
            <a:endParaRPr lang="en-US" sz="2600" dirty="0">
              <a:solidFill>
                <a:schemeClr val="bg1"/>
              </a:solidFill>
            </a:endParaRPr>
          </a:p>
          <a:p>
            <a:pPr marR="0" lvl="0" algn="just">
              <a:spcBef>
                <a:spcPts val="600"/>
              </a:spcBef>
              <a:spcAft>
                <a:spcPts val="0"/>
              </a:spcAft>
              <a:buClr>
                <a:srgbClr val="000000"/>
              </a:buClr>
              <a:buSzPts val="1200"/>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(iii)	An appeal must state the grounds and any fresh evidence.</a:t>
            </a:r>
            <a:endParaRPr lang="en-US" sz="26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(iv)	Any notice of appeal received after 14 days shall not be 	entertained unless the Registrar and Secretary to the Council 	in his or her discretion agreed to an extension of time. </a:t>
            </a:r>
            <a:endParaRPr lang="en-US" sz="26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lvl="0" algn="just">
              <a:spcBef>
                <a:spcPts val="600"/>
              </a:spcBef>
              <a:spcAft>
                <a:spcPts val="0"/>
              </a:spcAft>
              <a:buClr>
                <a:srgbClr val="000000"/>
              </a:buClr>
              <a:buSzPts val="1200"/>
            </a:pP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	</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Registrar and Secretary to the Council on receipt of 	notice 	of appeal must within 3 days notify the Chair of the 	Council of 	such notice of appeal, who shall within two (2) 	working days refer the matter to the Committee.</a:t>
            </a:r>
            <a:endParaRPr lang="en-US" dirty="0"/>
          </a:p>
        </p:txBody>
      </p:sp>
    </p:spTree>
    <p:extLst>
      <p:ext uri="{BB962C8B-B14F-4D97-AF65-F5344CB8AC3E}">
        <p14:creationId xmlns:p14="http://schemas.microsoft.com/office/powerpoint/2010/main" val="92451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E1CB93-2210-D728-07C0-EA9D693386F0}"/>
              </a:ext>
            </a:extLst>
          </p:cNvPr>
          <p:cNvSpPr txBox="1"/>
          <p:nvPr/>
        </p:nvSpPr>
        <p:spPr>
          <a:xfrm>
            <a:off x="1360966" y="767140"/>
            <a:ext cx="9133367"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p>
        </p:txBody>
      </p:sp>
      <p:sp>
        <p:nvSpPr>
          <p:cNvPr id="4" name="TextBox 3">
            <a:extLst>
              <a:ext uri="{FF2B5EF4-FFF2-40B4-BE49-F238E27FC236}">
                <a16:creationId xmlns:a16="http://schemas.microsoft.com/office/drawing/2014/main" id="{F068B3C0-53F2-BDC8-8939-6AF119D9FD85}"/>
              </a:ext>
            </a:extLst>
          </p:cNvPr>
          <p:cNvSpPr txBox="1"/>
          <p:nvPr/>
        </p:nvSpPr>
        <p:spPr>
          <a:xfrm>
            <a:off x="1360966" y="1605516"/>
            <a:ext cx="9239693" cy="4185761"/>
          </a:xfrm>
          <a:prstGeom prst="rect">
            <a:avLst/>
          </a:prstGeom>
          <a:noFill/>
        </p:spPr>
        <p:txBody>
          <a:bodyPr wrap="square" rtlCol="0">
            <a:spAutoFit/>
          </a:bodyPr>
          <a:lstStyle/>
          <a:p>
            <a:pPr algn="just"/>
            <a:r>
              <a:rPr lang="en-US" sz="3000" dirty="0">
                <a:solidFill>
                  <a:schemeClr val="bg1"/>
                </a:solidFill>
                <a:latin typeface="Times New Roman" panose="02020603050405020304" pitchFamily="18" charset="0"/>
                <a:cs typeface="Times New Roman" panose="02020603050405020304" pitchFamily="18" charset="0"/>
              </a:rPr>
              <a:t>There is a common adage that ignorance of the law is no excuse. Consequently, to be forewarned is to be forearmed.  </a:t>
            </a:r>
          </a:p>
          <a:p>
            <a:pPr algn="just"/>
            <a:endParaRPr lang="en-US" sz="3000" dirty="0">
              <a:solidFill>
                <a:schemeClr val="bg1"/>
              </a:solidFill>
              <a:latin typeface="Times New Roman" panose="02020603050405020304" pitchFamily="18" charset="0"/>
              <a:cs typeface="Times New Roman" panose="02020603050405020304" pitchFamily="18" charset="0"/>
            </a:endParaRPr>
          </a:p>
          <a:p>
            <a:pPr algn="just"/>
            <a:r>
              <a:rPr lang="en-US" sz="3000" dirty="0">
                <a:solidFill>
                  <a:schemeClr val="bg1"/>
                </a:solidFill>
                <a:latin typeface="Times New Roman" panose="02020603050405020304" pitchFamily="18" charset="0"/>
                <a:cs typeface="Times New Roman" panose="02020603050405020304" pitchFamily="18" charset="0"/>
              </a:rPr>
              <a:t>Having come to new knowledge on the code of conduct of the University, it is expected that staff will abide by the acceptable code of conduct for the attainment of academic and administrative excellence if we must achieve our Vision and Mission.</a:t>
            </a:r>
          </a:p>
          <a:p>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398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595" y="717777"/>
            <a:ext cx="7729870" cy="5422446"/>
          </a:xfrm>
          <a:prstGeom prst="rect">
            <a:avLst/>
          </a:prstGeom>
        </p:spPr>
      </p:pic>
    </p:spTree>
    <p:extLst>
      <p:ext uri="{BB962C8B-B14F-4D97-AF65-F5344CB8AC3E}">
        <p14:creationId xmlns:p14="http://schemas.microsoft.com/office/powerpoint/2010/main" val="410804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1C974-9D7A-C326-C85E-014E006A21EC}"/>
              </a:ext>
            </a:extLst>
          </p:cNvPr>
          <p:cNvSpPr txBox="1"/>
          <p:nvPr/>
        </p:nvSpPr>
        <p:spPr>
          <a:xfrm>
            <a:off x="1254642" y="628233"/>
            <a:ext cx="9484242" cy="5601533"/>
          </a:xfrm>
          <a:prstGeom prst="rect">
            <a:avLst/>
          </a:prstGeom>
          <a:noFill/>
        </p:spPr>
        <p:txBody>
          <a:bodyPr wrap="square" rtlCol="0">
            <a:spAutoFit/>
          </a:bodyPr>
          <a:lstStyle/>
          <a:p>
            <a:pPr marL="0" marR="0" algn="just">
              <a:spcBef>
                <a:spcPts val="1200"/>
              </a:spcBef>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CORE VALUES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1200"/>
              </a:spcBef>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following core values constitute the university’s philosophy and therefore shape its policy and strategy:</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Excellence in research.</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marR="0" lvl="0" indent="-342900" algn="just">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Placing the latest knowledge at the disposal of students via teaching and skills development.</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marR="0" lvl="0" indent="-342900" algn="just">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Effective engagement with all relevant communities.</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marR="0" lvl="0" indent="-342900" algn="just">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 use education as a tool for people’s liberation, the University strives to hold itself up as the lamp of the world by upholding moral rectitude, integrity and accountability in all its transactions with its stakeholders.</a:t>
            </a:r>
            <a:endParaRPr lang="en-US" sz="2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38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47397-681E-93D0-3635-2105CDDE6BA0}"/>
              </a:ext>
            </a:extLst>
          </p:cNvPr>
          <p:cNvSpPr txBox="1"/>
          <p:nvPr/>
        </p:nvSpPr>
        <p:spPr>
          <a:xfrm>
            <a:off x="1403498" y="1850065"/>
            <a:ext cx="9420446" cy="1938992"/>
          </a:xfrm>
          <a:prstGeom prst="rect">
            <a:avLst/>
          </a:prstGeom>
          <a:noFill/>
        </p:spPr>
        <p:txBody>
          <a:bodyPr wrap="square" rtlCol="0">
            <a:spAutoFit/>
          </a:bodyPr>
          <a:lstStyle/>
          <a:p>
            <a:pPr marL="342900" marR="0" lvl="0" indent="-342900" algn="just">
              <a:spcBef>
                <a:spcPts val="1200"/>
              </a:spcBef>
              <a:spcAft>
                <a:spcPts val="0"/>
              </a:spcAft>
              <a:buFont typeface="Symbol" panose="05050102010706020507" pitchFamily="18" charset="2"/>
              <a:buChar char=""/>
            </a:pPr>
            <a:r>
              <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 use education as a tool for people’s liberation, the University strives to hold itself up as the lamp of the world by upholding moral rectitude, integrity and accountability in all its transactions with its stakeholders.</a:t>
            </a:r>
            <a:r>
              <a:rPr 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000" dirty="0"/>
          </a:p>
        </p:txBody>
      </p:sp>
    </p:spTree>
    <p:extLst>
      <p:ext uri="{BB962C8B-B14F-4D97-AF65-F5344CB8AC3E}">
        <p14:creationId xmlns:p14="http://schemas.microsoft.com/office/powerpoint/2010/main" val="98106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B1FA5-F284-F06A-C496-6671603BD32D}"/>
              </a:ext>
            </a:extLst>
          </p:cNvPr>
          <p:cNvSpPr/>
          <p:nvPr/>
        </p:nvSpPr>
        <p:spPr>
          <a:xfrm>
            <a:off x="1254642" y="1095861"/>
            <a:ext cx="9303488" cy="5093702"/>
          </a:xfrm>
          <a:prstGeom prst="rect">
            <a:avLst/>
          </a:prstGeom>
        </p:spPr>
        <p:txBody>
          <a:bodyPr wrap="square">
            <a:spAutoFit/>
          </a:bodyPr>
          <a:lstStyle/>
          <a:p>
            <a:pPr marR="0" lvl="0" algn="just">
              <a:spcBef>
                <a:spcPts val="0"/>
              </a:spcBef>
              <a:spcAft>
                <a:spcPts val="0"/>
              </a:spcAft>
            </a:pPr>
            <a:r>
              <a:rPr lang="en-US" sz="2600" b="1" dirty="0">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CODE OF CONDUCT</a:t>
            </a:r>
          </a:p>
          <a:p>
            <a:pPr marR="0" lvl="0" algn="just">
              <a:spcBef>
                <a:spcPts val="0"/>
              </a:spcBef>
              <a:spcAft>
                <a:spcPts val="0"/>
              </a:spcAft>
            </a:pP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University takes a positive view on discipline for the following purposes:</a:t>
            </a:r>
          </a:p>
          <a:p>
            <a:pPr marL="0" marR="0" algn="just">
              <a:spcBef>
                <a:spcPts val="0"/>
              </a:spcBef>
              <a:spcAft>
                <a:spcPts val="0"/>
              </a:spcAft>
            </a:pPr>
            <a:endParaRPr lang="en-US" sz="14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Maintaining a code of conduct of a standard which enables 	the University achieve its goals/missions.</a:t>
            </a:r>
            <a:endParaRPr lang="en-US" sz="26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6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(ii)	</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Correcting faults and inculcating professional qualities in 	staff.</a:t>
            </a:r>
          </a:p>
          <a:p>
            <a:pPr marL="0" marR="0" algn="just">
              <a:spcBef>
                <a:spcPts val="0"/>
              </a:spcBef>
              <a:spcAft>
                <a:spcPts val="0"/>
              </a:spcAft>
            </a:pPr>
            <a:endPar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Consequently, it is necessary to observe the provisions contained in this Rules and Regulations as laid down in the Conditions of Service for Senior Staff; hence breaches of these Rules and Regulations as well as other cases of indiscipline attract appropriate sanctions.</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24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8ACBB-EFB1-7544-5970-7E6C9EBC7BA6}"/>
              </a:ext>
            </a:extLst>
          </p:cNvPr>
          <p:cNvSpPr txBox="1"/>
          <p:nvPr/>
        </p:nvSpPr>
        <p:spPr>
          <a:xfrm>
            <a:off x="1143000" y="1467293"/>
            <a:ext cx="9420446" cy="70788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CONDUCT</a:t>
            </a:r>
          </a:p>
        </p:txBody>
      </p:sp>
      <p:sp>
        <p:nvSpPr>
          <p:cNvPr id="3" name="TextBox 2">
            <a:extLst>
              <a:ext uri="{FF2B5EF4-FFF2-40B4-BE49-F238E27FC236}">
                <a16:creationId xmlns:a16="http://schemas.microsoft.com/office/drawing/2014/main" id="{6E2AE0D8-268B-4AFE-6D28-9F4301C7ABBD}"/>
              </a:ext>
            </a:extLst>
          </p:cNvPr>
          <p:cNvSpPr txBox="1"/>
          <p:nvPr/>
        </p:nvSpPr>
        <p:spPr>
          <a:xfrm>
            <a:off x="1143000" y="2275368"/>
            <a:ext cx="9303488" cy="2062103"/>
          </a:xfrm>
          <a:prstGeom prst="rect">
            <a:avLst/>
          </a:prstGeom>
          <a:noFill/>
        </p:spPr>
        <p:txBody>
          <a:bodyPr wrap="square" rtlCol="0">
            <a:spAutoFit/>
          </a:bodyPr>
          <a:lstStyle/>
          <a:p>
            <a:pPr algn="just">
              <a:spcBef>
                <a:spcPts val="1200"/>
              </a:spcBef>
            </a:pPr>
            <a:r>
              <a:rPr lang="en-US" sz="3200" dirty="0">
                <a:solidFill>
                  <a:schemeClr val="bg1"/>
                </a:solidFill>
                <a:latin typeface="Times New Roman" panose="02020603050405020304" pitchFamily="18" charset="0"/>
                <a:cs typeface="Times New Roman" panose="02020603050405020304" pitchFamily="18" charset="0"/>
              </a:rPr>
              <a:t>The University in maintaining effective control over the </a:t>
            </a:r>
            <a:r>
              <a:rPr lang="en-US" sz="3200" dirty="0" err="1">
                <a:solidFill>
                  <a:schemeClr val="bg1"/>
                </a:solidFill>
                <a:latin typeface="Times New Roman" panose="02020603050405020304" pitchFamily="18" charset="0"/>
                <a:cs typeface="Times New Roman" panose="02020603050405020304" pitchFamily="18" charset="0"/>
              </a:rPr>
              <a:t>behaviour</a:t>
            </a:r>
            <a:r>
              <a:rPr lang="en-US" sz="3200" dirty="0">
                <a:solidFill>
                  <a:schemeClr val="bg1"/>
                </a:solidFill>
                <a:latin typeface="Times New Roman" panose="02020603050405020304" pitchFamily="18" charset="0"/>
                <a:cs typeface="Times New Roman" panose="02020603050405020304" pitchFamily="18" charset="0"/>
              </a:rPr>
              <a:t> of the generality of the staff considers the following actions as offensive which may amount to either misconduct or gross misconduct.</a:t>
            </a:r>
          </a:p>
        </p:txBody>
      </p:sp>
    </p:spTree>
    <p:extLst>
      <p:ext uri="{BB962C8B-B14F-4D97-AF65-F5344CB8AC3E}">
        <p14:creationId xmlns:p14="http://schemas.microsoft.com/office/powerpoint/2010/main" val="330116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082392-69F0-003D-4926-2197A0094C7D}"/>
              </a:ext>
            </a:extLst>
          </p:cNvPr>
          <p:cNvSpPr txBox="1"/>
          <p:nvPr/>
        </p:nvSpPr>
        <p:spPr>
          <a:xfrm>
            <a:off x="1275907" y="478461"/>
            <a:ext cx="9399181" cy="2923877"/>
          </a:xfrm>
          <a:prstGeom prst="rect">
            <a:avLst/>
          </a:prstGeom>
          <a:noFill/>
        </p:spPr>
        <p:txBody>
          <a:bodyPr wrap="square" rtlCol="0">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Gross Misconduct</a:t>
            </a:r>
            <a:endParaRPr lang="en-US" sz="3600" b="1" dirty="0">
              <a:solidFill>
                <a:schemeClr val="bg1"/>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This means an unacceptable or improper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of a very serious kind, especially by an employee or professional person.</a:t>
            </a:r>
          </a:p>
          <a:p>
            <a:pPr marL="0" marR="0" algn="just">
              <a:spcBef>
                <a:spcPts val="0"/>
              </a:spcBef>
              <a:spcAft>
                <a:spcPts val="0"/>
              </a:spcAft>
            </a:pPr>
            <a:endPar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Section 1(xxv) defines gross misconduct as any conduct specified by the (Regulations Governing the Conditions of Service for Senior Staf</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 2021) University to be gross misconduct, namely:</a:t>
            </a:r>
          </a:p>
        </p:txBody>
      </p:sp>
      <p:sp>
        <p:nvSpPr>
          <p:cNvPr id="7" name="TextBox 6">
            <a:extLst>
              <a:ext uri="{FF2B5EF4-FFF2-40B4-BE49-F238E27FC236}">
                <a16:creationId xmlns:a16="http://schemas.microsoft.com/office/drawing/2014/main" id="{784B18AD-F461-555C-7D76-9D125BC04917}"/>
              </a:ext>
            </a:extLst>
          </p:cNvPr>
          <p:cNvSpPr txBox="1"/>
          <p:nvPr/>
        </p:nvSpPr>
        <p:spPr>
          <a:xfrm>
            <a:off x="400493" y="3402338"/>
            <a:ext cx="10274595" cy="3400931"/>
          </a:xfrm>
          <a:prstGeom prst="rect">
            <a:avLst/>
          </a:prstGeom>
          <a:noFill/>
        </p:spPr>
        <p:txBody>
          <a:bodyPr wrap="square" rtlCol="0">
            <a:spAutoFit/>
          </a:bodyPr>
          <a:lstStyle/>
          <a:p>
            <a:pPr marR="0" algn="just">
              <a:spcBef>
                <a:spcPts val="30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Absence from duty without justification for 20 working days.</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algn="just">
              <a:spcBef>
                <a:spcPts val="30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(ii)	Admission racketeering or irregular offer of admission.</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algn="just">
              <a:spcBef>
                <a:spcPts val="30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(iii)	Concealment of employment history or deceit about academic 			qualification.</a:t>
            </a:r>
          </a:p>
          <a:p>
            <a:pPr marR="0" algn="just">
              <a:spcBef>
                <a:spcPts val="30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Conviction for a criminal offence by a Court of law.</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algn="just">
              <a:spcBef>
                <a:spcPts val="30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Cultism and Gangsterism.</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R="0" algn="just">
              <a:spcBef>
                <a:spcPts val="30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(vi)	Engagement in any other full time gainful employment.</a:t>
            </a:r>
          </a:p>
          <a:p>
            <a:pPr marR="0" algn="just">
              <a:spcBef>
                <a:spcPts val="300"/>
              </a:spcBef>
              <a:spcAft>
                <a:spcPts val="0"/>
              </a:spcAft>
            </a:pPr>
            <a:r>
              <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73133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588</TotalTime>
  <Words>4481</Words>
  <Application>Microsoft Office PowerPoint</Application>
  <PresentationFormat>Widescreen</PresentationFormat>
  <Paragraphs>384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Bahnschrift SemiBold SemiConden</vt:lpstr>
      <vt:lpstr>Bookman Old Style</vt:lpstr>
      <vt:lpstr>Calibri</vt:lpstr>
      <vt:lpstr>Symbol</vt:lpstr>
      <vt:lpstr>Times</vt:lpstr>
      <vt:lpstr>Times New Roman</vt:lpstr>
      <vt:lpstr>Trebuchet MS</vt:lpstr>
      <vt:lpstr>Wingdings</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Reg</cp:lastModifiedBy>
  <cp:revision>91</cp:revision>
  <cp:lastPrinted>2023-07-18T15:08:21Z</cp:lastPrinted>
  <dcterms:created xsi:type="dcterms:W3CDTF">2020-10-07T08:40:05Z</dcterms:created>
  <dcterms:modified xsi:type="dcterms:W3CDTF">2023-07-18T16:25:17Z</dcterms:modified>
</cp:coreProperties>
</file>