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114"/>
  </p:notesMasterIdLst>
  <p:sldIdLst>
    <p:sldId id="256" r:id="rId3"/>
    <p:sldId id="257" r:id="rId4"/>
    <p:sldId id="259" r:id="rId5"/>
    <p:sldId id="260" r:id="rId6"/>
    <p:sldId id="263" r:id="rId7"/>
    <p:sldId id="306" r:id="rId8"/>
    <p:sldId id="351" r:id="rId9"/>
    <p:sldId id="308" r:id="rId10"/>
    <p:sldId id="309" r:id="rId11"/>
    <p:sldId id="310" r:id="rId12"/>
    <p:sldId id="366" r:id="rId13"/>
    <p:sldId id="311" r:id="rId14"/>
    <p:sldId id="312" r:id="rId15"/>
    <p:sldId id="313" r:id="rId16"/>
    <p:sldId id="314" r:id="rId17"/>
    <p:sldId id="315" r:id="rId18"/>
    <p:sldId id="367" r:id="rId19"/>
    <p:sldId id="316" r:id="rId20"/>
    <p:sldId id="318" r:id="rId21"/>
    <p:sldId id="368" r:id="rId22"/>
    <p:sldId id="317" r:id="rId23"/>
    <p:sldId id="369" r:id="rId24"/>
    <p:sldId id="319" r:id="rId25"/>
    <p:sldId id="320" r:id="rId26"/>
    <p:sldId id="370" r:id="rId27"/>
    <p:sldId id="321" r:id="rId28"/>
    <p:sldId id="325" r:id="rId29"/>
    <p:sldId id="371" r:id="rId30"/>
    <p:sldId id="326" r:id="rId31"/>
    <p:sldId id="323" r:id="rId32"/>
    <p:sldId id="324" r:id="rId33"/>
    <p:sldId id="328" r:id="rId34"/>
    <p:sldId id="330" r:id="rId35"/>
    <p:sldId id="331" r:id="rId36"/>
    <p:sldId id="329" r:id="rId37"/>
    <p:sldId id="332" r:id="rId38"/>
    <p:sldId id="333" r:id="rId39"/>
    <p:sldId id="334" r:id="rId40"/>
    <p:sldId id="336" r:id="rId41"/>
    <p:sldId id="335" r:id="rId42"/>
    <p:sldId id="337" r:id="rId43"/>
    <p:sldId id="338" r:id="rId44"/>
    <p:sldId id="339" r:id="rId45"/>
    <p:sldId id="341" r:id="rId46"/>
    <p:sldId id="342" r:id="rId47"/>
    <p:sldId id="343" r:id="rId48"/>
    <p:sldId id="344" r:id="rId49"/>
    <p:sldId id="345" r:id="rId50"/>
    <p:sldId id="346" r:id="rId51"/>
    <p:sldId id="347" r:id="rId52"/>
    <p:sldId id="348" r:id="rId53"/>
    <p:sldId id="349" r:id="rId54"/>
    <p:sldId id="265" r:id="rId55"/>
    <p:sldId id="267" r:id="rId56"/>
    <p:sldId id="268" r:id="rId57"/>
    <p:sldId id="269" r:id="rId58"/>
    <p:sldId id="270" r:id="rId59"/>
    <p:sldId id="271" r:id="rId60"/>
    <p:sldId id="272" r:id="rId61"/>
    <p:sldId id="273" r:id="rId62"/>
    <p:sldId id="274" r:id="rId63"/>
    <p:sldId id="275" r:id="rId64"/>
    <p:sldId id="277" r:id="rId65"/>
    <p:sldId id="278" r:id="rId66"/>
    <p:sldId id="279" r:id="rId67"/>
    <p:sldId id="280" r:id="rId68"/>
    <p:sldId id="281" r:id="rId69"/>
    <p:sldId id="282" r:id="rId70"/>
    <p:sldId id="283" r:id="rId71"/>
    <p:sldId id="284" r:id="rId72"/>
    <p:sldId id="285" r:id="rId73"/>
    <p:sldId id="286" r:id="rId74"/>
    <p:sldId id="287" r:id="rId75"/>
    <p:sldId id="288" r:id="rId76"/>
    <p:sldId id="290" r:id="rId77"/>
    <p:sldId id="292" r:id="rId78"/>
    <p:sldId id="293" r:id="rId79"/>
    <p:sldId id="295" r:id="rId80"/>
    <p:sldId id="296" r:id="rId81"/>
    <p:sldId id="297" r:id="rId82"/>
    <p:sldId id="298" r:id="rId83"/>
    <p:sldId id="299" r:id="rId84"/>
    <p:sldId id="300" r:id="rId85"/>
    <p:sldId id="302" r:id="rId86"/>
    <p:sldId id="301" r:id="rId87"/>
    <p:sldId id="303" r:id="rId88"/>
    <p:sldId id="304" r:id="rId89"/>
    <p:sldId id="305" r:id="rId90"/>
    <p:sldId id="352" r:id="rId91"/>
    <p:sldId id="353" r:id="rId92"/>
    <p:sldId id="354" r:id="rId93"/>
    <p:sldId id="355" r:id="rId94"/>
    <p:sldId id="356" r:id="rId95"/>
    <p:sldId id="357" r:id="rId96"/>
    <p:sldId id="358" r:id="rId97"/>
    <p:sldId id="359" r:id="rId98"/>
    <p:sldId id="362" r:id="rId99"/>
    <p:sldId id="364" r:id="rId100"/>
    <p:sldId id="365" r:id="rId101"/>
    <p:sldId id="363" r:id="rId102"/>
    <p:sldId id="372" r:id="rId103"/>
    <p:sldId id="374" r:id="rId104"/>
    <p:sldId id="375" r:id="rId105"/>
    <p:sldId id="376" r:id="rId106"/>
    <p:sldId id="377" r:id="rId107"/>
    <p:sldId id="378" r:id="rId108"/>
    <p:sldId id="379" r:id="rId109"/>
    <p:sldId id="380" r:id="rId110"/>
    <p:sldId id="381" r:id="rId111"/>
    <p:sldId id="382" r:id="rId112"/>
    <p:sldId id="350"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9408" autoAdjust="0"/>
  </p:normalViewPr>
  <p:slideViewPr>
    <p:cSldViewPr snapToGrid="0">
      <p:cViewPr>
        <p:scale>
          <a:sx n="69" d="100"/>
          <a:sy n="69" d="100"/>
        </p:scale>
        <p:origin x="774" y="0"/>
      </p:cViewPr>
      <p:guideLst/>
    </p:cSldViewPr>
  </p:slideViewPr>
  <p:outlineViewPr>
    <p:cViewPr>
      <p:scale>
        <a:sx n="33" d="100"/>
        <a:sy n="33" d="100"/>
      </p:scale>
      <p:origin x="0" y="-1464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503A-43D8-422B-A063-46F0E35AB75C}" type="datetimeFigureOut">
              <a:rPr lang="en-US" smtClean="0"/>
              <a:t>5/13/2016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93E36-3AE2-41DC-ADAA-34FEEC405FEF}" type="slidenum">
              <a:rPr lang="en-US" smtClean="0"/>
              <a:t>‹#›</a:t>
            </a:fld>
            <a:endParaRPr lang="en-US"/>
          </a:p>
        </p:txBody>
      </p:sp>
    </p:spTree>
    <p:extLst>
      <p:ext uri="{BB962C8B-B14F-4D97-AF65-F5344CB8AC3E}">
        <p14:creationId xmlns:p14="http://schemas.microsoft.com/office/powerpoint/2010/main" val="87947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93E36-3AE2-41DC-ADAA-34FEEC405FEF}" type="slidenum">
              <a:rPr lang="en-US" smtClean="0"/>
              <a:t>6</a:t>
            </a:fld>
            <a:endParaRPr lang="en-US"/>
          </a:p>
        </p:txBody>
      </p:sp>
    </p:spTree>
    <p:extLst>
      <p:ext uri="{BB962C8B-B14F-4D97-AF65-F5344CB8AC3E}">
        <p14:creationId xmlns:p14="http://schemas.microsoft.com/office/powerpoint/2010/main" val="349408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93E36-3AE2-41DC-ADAA-34FEEC405FEF}" type="slidenum">
              <a:rPr lang="en-US" smtClean="0"/>
              <a:t>17</a:t>
            </a:fld>
            <a:endParaRPr lang="en-US"/>
          </a:p>
        </p:txBody>
      </p:sp>
    </p:spTree>
    <p:extLst>
      <p:ext uri="{BB962C8B-B14F-4D97-AF65-F5344CB8AC3E}">
        <p14:creationId xmlns:p14="http://schemas.microsoft.com/office/powerpoint/2010/main" val="146707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93E36-3AE2-41DC-ADAA-34FEEC405FEF}" type="slidenum">
              <a:rPr lang="en-US" smtClean="0"/>
              <a:t>103</a:t>
            </a:fld>
            <a:endParaRPr lang="en-US"/>
          </a:p>
        </p:txBody>
      </p:sp>
    </p:spTree>
    <p:extLst>
      <p:ext uri="{BB962C8B-B14F-4D97-AF65-F5344CB8AC3E}">
        <p14:creationId xmlns:p14="http://schemas.microsoft.com/office/powerpoint/2010/main" val="2456232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31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166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80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875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79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43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55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77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0505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1366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891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4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74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075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33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783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450B41-5123-4E40-9568-5328A2C09AC7}" type="datetimeFigureOut">
              <a:rPr lang="en-US" smtClean="0">
                <a:solidFill>
                  <a:prstClr val="black"/>
                </a:solidFill>
              </a:rPr>
              <a:pPr/>
              <a:t>5/13/2016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7289F4C-6379-4A69-8D32-F7078EFF248A}"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99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D450B41-5123-4E40-9568-5328A2C09AC7}" type="datetimeFigureOut">
              <a:rPr lang="en-US" smtClean="0">
                <a:solidFill>
                  <a:prstClr val="black"/>
                </a:solidFill>
              </a:rPr>
              <a:pPr defTabSz="914400"/>
              <a:t>5/13/2016</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17289F4C-6379-4A69-8D32-F7078EFF248A}"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0670099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solidFill>
                  <a:schemeClr val="accent3">
                    <a:lumMod val="50000"/>
                  </a:schemeClr>
                </a:solidFill>
                <a:latin typeface="Aharoni" panose="02010803020104030203" pitchFamily="2" charset="-79"/>
                <a:cs typeface="Aharoni" panose="02010803020104030203" pitchFamily="2" charset="-79"/>
              </a:rPr>
              <a:t>BENUE STATE UNIVERSITY </a:t>
            </a:r>
            <a:br>
              <a:rPr lang="en-US" sz="3200" dirty="0" smtClean="0">
                <a:solidFill>
                  <a:schemeClr val="accent3">
                    <a:lumMod val="50000"/>
                  </a:schemeClr>
                </a:solidFill>
                <a:latin typeface="Aharoni" panose="02010803020104030203" pitchFamily="2" charset="-79"/>
                <a:cs typeface="Aharoni" panose="02010803020104030203" pitchFamily="2" charset="-79"/>
              </a:rPr>
            </a:br>
            <a:r>
              <a:rPr lang="en-US" sz="3200" dirty="0" smtClean="0">
                <a:solidFill>
                  <a:schemeClr val="accent3">
                    <a:lumMod val="50000"/>
                  </a:schemeClr>
                </a:solidFill>
                <a:latin typeface="Aharoni" panose="02010803020104030203" pitchFamily="2" charset="-79"/>
                <a:cs typeface="Aharoni" panose="02010803020104030203" pitchFamily="2" charset="-79"/>
              </a:rPr>
              <a:t>10</a:t>
            </a:r>
            <a:r>
              <a:rPr lang="en-US" sz="3200" baseline="30000" dirty="0" smtClean="0">
                <a:solidFill>
                  <a:schemeClr val="accent3">
                    <a:lumMod val="50000"/>
                  </a:schemeClr>
                </a:solidFill>
                <a:latin typeface="Aharoni" panose="02010803020104030203" pitchFamily="2" charset="-79"/>
                <a:cs typeface="Aharoni" panose="02010803020104030203" pitchFamily="2" charset="-79"/>
              </a:rPr>
              <a:t>TH</a:t>
            </a:r>
            <a:r>
              <a:rPr lang="en-US" sz="3200" dirty="0" smtClean="0">
                <a:solidFill>
                  <a:schemeClr val="accent3">
                    <a:lumMod val="50000"/>
                  </a:schemeClr>
                </a:solidFill>
                <a:latin typeface="Aharoni" panose="02010803020104030203" pitchFamily="2" charset="-79"/>
                <a:cs typeface="Aharoni" panose="02010803020104030203" pitchFamily="2" charset="-79"/>
              </a:rPr>
              <a:t> INNAUGURAL LECTURE</a:t>
            </a:r>
            <a:endParaRPr lang="en-US" sz="3200" dirty="0">
              <a:solidFill>
                <a:schemeClr val="accent3">
                  <a:lumMod val="50000"/>
                </a:schemeClr>
              </a:solidFill>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normAutofit lnSpcReduction="10000"/>
          </a:bodyPr>
          <a:lstStyle/>
          <a:p>
            <a:r>
              <a:rPr lang="en-US" sz="2600" b="1" dirty="0" smtClean="0">
                <a:solidFill>
                  <a:schemeClr val="accent3">
                    <a:lumMod val="75000"/>
                  </a:schemeClr>
                </a:solidFill>
                <a:latin typeface="Aharoni" panose="02010803020104030203" pitchFamily="2" charset="-79"/>
                <a:cs typeface="Aharoni" panose="02010803020104030203" pitchFamily="2" charset="-79"/>
              </a:rPr>
              <a:t>TITLED:</a:t>
            </a:r>
            <a:r>
              <a:rPr lang="en-US" sz="2600" b="1" dirty="0" smtClean="0">
                <a:latin typeface="Aharoni" panose="02010803020104030203" pitchFamily="2" charset="-79"/>
                <a:cs typeface="Aharoni" panose="02010803020104030203" pitchFamily="2" charset="-79"/>
              </a:rPr>
              <a:t> </a:t>
            </a:r>
            <a:r>
              <a:rPr lang="en-US" b="1" dirty="0" smtClean="0">
                <a:solidFill>
                  <a:schemeClr val="accent4">
                    <a:lumMod val="75000"/>
                  </a:schemeClr>
                </a:solidFill>
                <a:latin typeface="Aharoni" panose="02010803020104030203" pitchFamily="2" charset="-79"/>
                <a:cs typeface="Aharoni" panose="02010803020104030203" pitchFamily="2" charset="-79"/>
              </a:rPr>
              <a:t>THE </a:t>
            </a:r>
            <a:r>
              <a:rPr lang="en-US" b="1" dirty="0">
                <a:solidFill>
                  <a:schemeClr val="accent4">
                    <a:lumMod val="75000"/>
                  </a:schemeClr>
                </a:solidFill>
                <a:latin typeface="Aharoni" panose="02010803020104030203" pitchFamily="2" charset="-79"/>
                <a:cs typeface="Aharoni" panose="02010803020104030203" pitchFamily="2" charset="-79"/>
              </a:rPr>
              <a:t>DILEMMA OF THE SCIENCE TEACHER IN THE IMPLEMENTAITON OF SCIENCE EDUCATION CURRICULUM REFORMS AT THE BASIC EDUCATION LEVEL IN NIGERIA</a:t>
            </a:r>
            <a:endParaRPr lang="en-US" dirty="0">
              <a:solidFill>
                <a:schemeClr val="accent4">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5533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INDIA</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295401" y="2556932"/>
            <a:ext cx="9601196" cy="3502674"/>
          </a:xfrm>
        </p:spPr>
        <p:txBody>
          <a:bodyPr>
            <a:noAutofit/>
          </a:bodyPr>
          <a:lstStyle/>
          <a:p>
            <a:pPr algn="just">
              <a:buFont typeface="Wingdings" panose="05000000000000000000" pitchFamily="2" charset="2"/>
              <a:buChar char="v"/>
            </a:pPr>
            <a:r>
              <a:rPr lang="en-US" sz="3200" b="1" dirty="0">
                <a:latin typeface="Calibri" panose="020F0502020204030204" pitchFamily="34" charset="0"/>
              </a:rPr>
              <a:t>Has a successful Atomic Energy </a:t>
            </a:r>
            <a:r>
              <a:rPr lang="en-US" sz="3200" b="1" dirty="0" err="1">
                <a:latin typeface="Calibri" panose="020F0502020204030204" pitchFamily="34" charset="0"/>
              </a:rPr>
              <a:t>Programme</a:t>
            </a:r>
            <a:r>
              <a:rPr lang="en-US" sz="3200" b="1" dirty="0">
                <a:latin typeface="Calibri" panose="020F0502020204030204" pitchFamily="34" charset="0"/>
              </a:rPr>
              <a:t> (AEP</a:t>
            </a:r>
            <a:r>
              <a:rPr lang="en-US" sz="3200" b="1" dirty="0" smtClean="0">
                <a:latin typeface="Calibri" panose="020F0502020204030204" pitchFamily="34" charset="0"/>
              </a:rPr>
              <a:t>).</a:t>
            </a:r>
            <a:endParaRPr lang="en-US" sz="3200" b="1" dirty="0">
              <a:latin typeface="Calibri" panose="020F0502020204030204" pitchFamily="34" charset="0"/>
            </a:endParaRPr>
          </a:p>
          <a:p>
            <a:pPr algn="just">
              <a:buFont typeface="Wingdings" panose="05000000000000000000" pitchFamily="2" charset="2"/>
              <a:buChar char="v"/>
            </a:pPr>
            <a:r>
              <a:rPr lang="en-US" sz="3200" b="1" dirty="0">
                <a:latin typeface="Calibri" panose="020F0502020204030204" pitchFamily="34" charset="0"/>
              </a:rPr>
              <a:t>Boast of successful space programmes in geostationary and polar </a:t>
            </a:r>
            <a:r>
              <a:rPr lang="en-US" sz="3200" b="1" dirty="0" smtClean="0">
                <a:latin typeface="Calibri" panose="020F0502020204030204" pitchFamily="34" charset="0"/>
              </a:rPr>
              <a:t>orbit.</a:t>
            </a:r>
            <a:endParaRPr lang="en-US" sz="3200" b="1" dirty="0">
              <a:latin typeface="Calibri" panose="020F0502020204030204" pitchFamily="34" charset="0"/>
            </a:endParaRPr>
          </a:p>
          <a:p>
            <a:pPr algn="just">
              <a:buFont typeface="Wingdings" panose="05000000000000000000" pitchFamily="2" charset="2"/>
              <a:buChar char="v"/>
            </a:pPr>
            <a:r>
              <a:rPr lang="en-US" sz="3200" b="1" dirty="0">
                <a:latin typeface="Calibri" panose="020F0502020204030204" pitchFamily="34" charset="0"/>
              </a:rPr>
              <a:t>Boast of importing software owing to its successful Information Technology (IT) </a:t>
            </a:r>
            <a:r>
              <a:rPr lang="en-US" sz="3200" b="1" dirty="0" smtClean="0">
                <a:latin typeface="Calibri" panose="020F0502020204030204" pitchFamily="34" charset="0"/>
              </a:rPr>
              <a:t>capability.</a:t>
            </a:r>
            <a:endParaRPr lang="en-US" sz="3200" b="1" dirty="0">
              <a:latin typeface="Calibri" panose="020F0502020204030204" pitchFamily="34" charset="0"/>
            </a:endParaRPr>
          </a:p>
          <a:p>
            <a:pPr marL="0" indent="0">
              <a:buNone/>
            </a:pPr>
            <a:endParaRPr lang="en-US" sz="3200" dirty="0">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978765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SOME CURRENT AD HOC ARRANGEMENTS FOR TEACHERS’ TRAINING</a:t>
            </a:r>
            <a:r>
              <a:rPr lang="en-US"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sz="32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600" b="1" dirty="0">
                <a:latin typeface="Calibri" panose="020F0502020204030204" pitchFamily="34" charset="0"/>
              </a:rPr>
              <a:t>ETF intervention </a:t>
            </a:r>
            <a:r>
              <a:rPr lang="en-US" sz="3600" b="1" dirty="0" smtClean="0">
                <a:latin typeface="Calibri" panose="020F0502020204030204" pitchFamily="34" charset="0"/>
              </a:rPr>
              <a:t> </a:t>
            </a:r>
            <a:r>
              <a:rPr lang="en-US" sz="3600" b="1" dirty="0">
                <a:latin typeface="Calibri" panose="020F0502020204030204" pitchFamily="34" charset="0"/>
              </a:rPr>
              <a:t>Special Teacher Upgrading </a:t>
            </a:r>
            <a:r>
              <a:rPr lang="en-US" sz="3600" b="1" dirty="0" smtClean="0">
                <a:latin typeface="Calibri" panose="020F0502020204030204" pitchFamily="34" charset="0"/>
              </a:rPr>
              <a:t>	</a:t>
            </a:r>
            <a:r>
              <a:rPr lang="en-US" sz="3600" b="1" dirty="0" err="1" smtClean="0">
                <a:latin typeface="Calibri" panose="020F0502020204030204" pitchFamily="34" charset="0"/>
              </a:rPr>
              <a:t>Programme</a:t>
            </a:r>
            <a:r>
              <a:rPr lang="en-US" sz="3600" b="1" dirty="0" smtClean="0">
                <a:latin typeface="Calibri" panose="020F0502020204030204" pitchFamily="34" charset="0"/>
              </a:rPr>
              <a:t> </a:t>
            </a:r>
            <a:r>
              <a:rPr lang="en-US" sz="3600" b="1" dirty="0">
                <a:latin typeface="Calibri" panose="020F0502020204030204" pitchFamily="34" charset="0"/>
              </a:rPr>
              <a:t>(STUP</a:t>
            </a:r>
            <a:r>
              <a:rPr lang="en-US" sz="3600" b="1" dirty="0" smtClean="0">
                <a:latin typeface="Calibri" panose="020F0502020204030204" pitchFamily="34" charset="0"/>
              </a:rPr>
              <a:t>) for a period of two years.</a:t>
            </a:r>
          </a:p>
          <a:p>
            <a:pPr>
              <a:buFont typeface="Wingdings" panose="05000000000000000000" pitchFamily="2" charset="2"/>
              <a:buChar char="v"/>
            </a:pPr>
            <a:r>
              <a:rPr lang="en-US" sz="3600" b="1" dirty="0" smtClean="0">
                <a:latin typeface="Calibri" panose="020F0502020204030204" pitchFamily="34" charset="0"/>
              </a:rPr>
              <a:t>Federal Government/Universal Basic Education 	(UBE) In-service training through use of 	consultants – Short duration.</a:t>
            </a:r>
            <a:endParaRPr lang="en-US" sz="3600" b="1" dirty="0">
              <a:latin typeface="Calibri" panose="020F0502020204030204" pitchFamily="34" charset="0"/>
            </a:endParaRPr>
          </a:p>
        </p:txBody>
      </p:sp>
    </p:spTree>
    <p:extLst>
      <p:ext uri="{BB962C8B-B14F-4D97-AF65-F5344CB8AC3E}">
        <p14:creationId xmlns:p14="http://schemas.microsoft.com/office/powerpoint/2010/main" val="371594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STRUCTURE OF THE NEW BASIC SCIENCE AND TECHNOLOGY CURRICULUM </a:t>
            </a:r>
            <a:endParaRPr lang="en-US" sz="32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4"/>
                </a:solidFill>
                <a:latin typeface="Calibri" panose="020F0502020204030204" pitchFamily="34" charset="0"/>
              </a:rPr>
              <a:t>THE REVISED BASIC SCIENCE AND TECHNOLOGY CURRICULUM CONSIST OF THE FOLLOWING; </a:t>
            </a:r>
          </a:p>
          <a:p>
            <a:pPr>
              <a:buFont typeface="Wingdings" panose="05000000000000000000" pitchFamily="2" charset="2"/>
              <a:buChar char="v"/>
            </a:pPr>
            <a:r>
              <a:rPr lang="en-US" sz="2800" b="1" dirty="0" smtClean="0">
                <a:latin typeface="Calibri" panose="020F0502020204030204" pitchFamily="34" charset="0"/>
              </a:rPr>
              <a:t>Basic  </a:t>
            </a:r>
            <a:r>
              <a:rPr lang="en-US" sz="2800" b="1" dirty="0">
                <a:latin typeface="Calibri" panose="020F0502020204030204" pitchFamily="34" charset="0"/>
              </a:rPr>
              <a:t>Science,  </a:t>
            </a:r>
            <a:endParaRPr lang="en-US" sz="2800" b="1" dirty="0" smtClean="0">
              <a:latin typeface="Calibri" panose="020F0502020204030204" pitchFamily="34" charset="0"/>
            </a:endParaRPr>
          </a:p>
          <a:p>
            <a:pPr>
              <a:buFont typeface="Wingdings" panose="05000000000000000000" pitchFamily="2" charset="2"/>
              <a:buChar char="v"/>
            </a:pPr>
            <a:r>
              <a:rPr lang="en-US" sz="2800" b="1" dirty="0" smtClean="0">
                <a:latin typeface="Calibri" panose="020F0502020204030204" pitchFamily="34" charset="0"/>
              </a:rPr>
              <a:t>Basic </a:t>
            </a:r>
            <a:r>
              <a:rPr lang="en-US" sz="2800" b="1" dirty="0">
                <a:latin typeface="Calibri" panose="020F0502020204030204" pitchFamily="34" charset="0"/>
              </a:rPr>
              <a:t>Technology, </a:t>
            </a:r>
            <a:endParaRPr lang="en-US" sz="2800" b="1" dirty="0" smtClean="0">
              <a:latin typeface="Calibri" panose="020F0502020204030204" pitchFamily="34" charset="0"/>
            </a:endParaRPr>
          </a:p>
          <a:p>
            <a:pPr>
              <a:buFont typeface="Wingdings" panose="05000000000000000000" pitchFamily="2" charset="2"/>
              <a:buChar char="v"/>
            </a:pPr>
            <a:r>
              <a:rPr lang="en-US" sz="2800" b="1" dirty="0" smtClean="0">
                <a:latin typeface="Calibri" panose="020F0502020204030204" pitchFamily="34" charset="0"/>
              </a:rPr>
              <a:t>Physical </a:t>
            </a:r>
            <a:r>
              <a:rPr lang="en-US" sz="2800" b="1" dirty="0">
                <a:latin typeface="Calibri" panose="020F0502020204030204" pitchFamily="34" charset="0"/>
              </a:rPr>
              <a:t>and Health Education, and </a:t>
            </a:r>
            <a:endParaRPr lang="en-US" sz="2800" b="1" dirty="0" smtClean="0">
              <a:latin typeface="Calibri" panose="020F0502020204030204" pitchFamily="34" charset="0"/>
            </a:endParaRPr>
          </a:p>
          <a:p>
            <a:pPr>
              <a:buFont typeface="Wingdings" panose="05000000000000000000" pitchFamily="2" charset="2"/>
              <a:buChar char="v"/>
            </a:pPr>
            <a:r>
              <a:rPr lang="en-US" sz="2800" b="1" dirty="0" smtClean="0">
                <a:latin typeface="Calibri" panose="020F0502020204030204" pitchFamily="34" charset="0"/>
              </a:rPr>
              <a:t>Computer  </a:t>
            </a:r>
            <a:r>
              <a:rPr lang="en-US" sz="2800" b="1" dirty="0">
                <a:latin typeface="Calibri" panose="020F0502020204030204" pitchFamily="34" charset="0"/>
              </a:rPr>
              <a:t>Studies/Information Communication Technology (ICT).</a:t>
            </a:r>
            <a:endParaRPr lang="en-US" sz="2800" b="1" dirty="0">
              <a:latin typeface="Calibri" panose="020F0502020204030204" pitchFamily="34" charset="0"/>
            </a:endParaRPr>
          </a:p>
        </p:txBody>
      </p:sp>
    </p:spTree>
    <p:extLst>
      <p:ext uri="{BB962C8B-B14F-4D97-AF65-F5344CB8AC3E}">
        <p14:creationId xmlns:p14="http://schemas.microsoft.com/office/powerpoint/2010/main" val="2952039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0959553"/>
              </p:ext>
            </p:extLst>
          </p:nvPr>
        </p:nvGraphicFramePr>
        <p:xfrm>
          <a:off x="583389" y="511684"/>
          <a:ext cx="10959153" cy="5891104"/>
        </p:xfrm>
        <a:graphic>
          <a:graphicData uri="http://schemas.openxmlformats.org/drawingml/2006/table">
            <a:tbl>
              <a:tblPr firstRow="1" firstCol="1" bandRow="1">
                <a:tableStyleId>{5C22544A-7EE6-4342-B048-85BDC9FD1C3A}</a:tableStyleId>
              </a:tblPr>
              <a:tblGrid>
                <a:gridCol w="3653051"/>
                <a:gridCol w="3653051"/>
                <a:gridCol w="3653051"/>
              </a:tblGrid>
              <a:tr h="478196">
                <a:tc rowSpan="2">
                  <a:txBody>
                    <a:bodyPr/>
                    <a:lstStyle/>
                    <a:p>
                      <a:pPr marL="0" marR="0" algn="ctr">
                        <a:lnSpc>
                          <a:spcPct val="150000"/>
                        </a:lnSpc>
                        <a:spcBef>
                          <a:spcPts val="0"/>
                        </a:spcBef>
                        <a:spcAft>
                          <a:spcPts val="0"/>
                        </a:spcAft>
                      </a:pPr>
                      <a:r>
                        <a:rPr lang="en-US" sz="2000" b="1" dirty="0">
                          <a:effectLst/>
                          <a:latin typeface="Calibri" panose="020F0502020204030204" pitchFamily="34" charset="0"/>
                        </a:rPr>
                        <a:t>Theme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0" algn="ctr">
                        <a:lnSpc>
                          <a:spcPct val="150000"/>
                        </a:lnSpc>
                        <a:spcBef>
                          <a:spcPts val="0"/>
                        </a:spcBef>
                        <a:spcAft>
                          <a:spcPts val="0"/>
                        </a:spcAft>
                      </a:pPr>
                      <a:r>
                        <a:rPr lang="en-US" sz="2000" b="1">
                          <a:effectLst/>
                          <a:latin typeface="Calibri" panose="020F0502020204030204" pitchFamily="34" charset="0"/>
                        </a:rPr>
                        <a:t>Primary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0" algn="ctr">
                        <a:lnSpc>
                          <a:spcPct val="150000"/>
                        </a:lnSpc>
                        <a:spcBef>
                          <a:spcPts val="0"/>
                        </a:spcBef>
                        <a:spcAft>
                          <a:spcPts val="0"/>
                        </a:spcAft>
                      </a:pPr>
                      <a:r>
                        <a:rPr lang="en-US" sz="2000" b="1">
                          <a:effectLst/>
                          <a:latin typeface="Calibri" panose="020F0502020204030204" pitchFamily="34" charset="0"/>
                        </a:rPr>
                        <a:t>JSS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r>
              <a:tr h="478196">
                <a:tc vMerge="1">
                  <a:txBody>
                    <a:bodyPr/>
                    <a:lstStyle/>
                    <a:p>
                      <a:endParaRPr lang="en-US"/>
                    </a:p>
                  </a:txBody>
                  <a:tcPr/>
                </a:tc>
                <a:tc>
                  <a:txBody>
                    <a:bodyPr/>
                    <a:lstStyle/>
                    <a:p>
                      <a:pPr marL="0" marR="0" algn="ctr">
                        <a:lnSpc>
                          <a:spcPct val="150000"/>
                        </a:lnSpc>
                        <a:spcBef>
                          <a:spcPts val="0"/>
                        </a:spcBef>
                        <a:spcAft>
                          <a:spcPts val="0"/>
                        </a:spcAft>
                      </a:pPr>
                      <a:r>
                        <a:rPr lang="en-US" sz="2000" b="1">
                          <a:effectLst/>
                          <a:latin typeface="Calibri" panose="020F0502020204030204" pitchFamily="34" charset="0"/>
                        </a:rPr>
                        <a:t>Sub-theme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0" algn="ctr">
                        <a:lnSpc>
                          <a:spcPct val="150000"/>
                        </a:lnSpc>
                        <a:spcBef>
                          <a:spcPts val="0"/>
                        </a:spcBef>
                        <a:spcAft>
                          <a:spcPts val="0"/>
                        </a:spcAft>
                      </a:pPr>
                      <a:r>
                        <a:rPr lang="en-US" sz="2000" b="1">
                          <a:effectLst/>
                          <a:latin typeface="Calibri" panose="020F0502020204030204" pitchFamily="34" charset="0"/>
                        </a:rPr>
                        <a:t>Sub-theme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r>
              <a:tr h="1723198">
                <a:tc>
                  <a:txBody>
                    <a:bodyPr/>
                    <a:lstStyle/>
                    <a:p>
                      <a:pPr marL="0" marR="0">
                        <a:lnSpc>
                          <a:spcPct val="150000"/>
                        </a:lnSpc>
                        <a:spcBef>
                          <a:spcPts val="0"/>
                        </a:spcBef>
                        <a:spcAft>
                          <a:spcPts val="0"/>
                        </a:spcAft>
                      </a:pPr>
                      <a:r>
                        <a:rPr lang="en-US" sz="2000" b="1">
                          <a:effectLst/>
                          <a:latin typeface="Calibri" panose="020F0502020204030204" pitchFamily="34" charset="0"/>
                        </a:rPr>
                        <a:t>Basic Science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342900" marR="0" lvl="0" indent="-342900" fontAlgn="base">
                        <a:lnSpc>
                          <a:spcPct val="150000"/>
                        </a:lnSpc>
                        <a:spcBef>
                          <a:spcPts val="0"/>
                        </a:spcBef>
                        <a:spcAft>
                          <a:spcPts val="0"/>
                        </a:spcAft>
                        <a:buClr>
                          <a:srgbClr val="000000"/>
                        </a:buClr>
                        <a:buSzPts val="800"/>
                        <a:buFont typeface="Symbol" panose="05050102010706020507" pitchFamily="18" charset="2"/>
                        <a:buChar char=""/>
                      </a:pPr>
                      <a:r>
                        <a:rPr lang="en-US" sz="2000" b="1" u="none" strike="noStrike" dirty="0">
                          <a:effectLst/>
                          <a:uFill>
                            <a:solidFill>
                              <a:srgbClr val="000000"/>
                            </a:solidFill>
                          </a:uFill>
                          <a:latin typeface="Calibri" panose="020F0502020204030204" pitchFamily="34" charset="0"/>
                        </a:rPr>
                        <a:t>Exploring our environment </a:t>
                      </a:r>
                    </a:p>
                    <a:p>
                      <a:pPr marL="342900" marR="0" lvl="0" indent="-342900" fontAlgn="base">
                        <a:lnSpc>
                          <a:spcPct val="150000"/>
                        </a:lnSpc>
                        <a:spcBef>
                          <a:spcPts val="0"/>
                        </a:spcBef>
                        <a:spcAft>
                          <a:spcPts val="0"/>
                        </a:spcAft>
                        <a:buClr>
                          <a:srgbClr val="000000"/>
                        </a:buClr>
                        <a:buSzPts val="800"/>
                        <a:buFont typeface="Symbol" panose="05050102010706020507" pitchFamily="18" charset="2"/>
                        <a:buChar char=""/>
                      </a:pPr>
                      <a:r>
                        <a:rPr lang="en-US" sz="2000" b="1" u="none" strike="noStrike" dirty="0">
                          <a:effectLst/>
                          <a:uFill>
                            <a:solidFill>
                              <a:srgbClr val="000000"/>
                            </a:solidFill>
                          </a:uFill>
                          <a:latin typeface="Calibri" panose="020F0502020204030204" pitchFamily="34" charset="0"/>
                        </a:rPr>
                        <a:t>Living and Non-Living things </a:t>
                      </a:r>
                      <a:endParaRPr lang="en-US" sz="2000" b="1"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2000" b="1">
                          <a:effectLst/>
                          <a:latin typeface="Calibri" panose="020F0502020204030204" pitchFamily="34" charset="0"/>
                        </a:rPr>
                        <a:t>Learning about our Environment </a:t>
                      </a:r>
                    </a:p>
                    <a:p>
                      <a:pPr marL="342900" marR="0" lvl="0" indent="-342900">
                        <a:lnSpc>
                          <a:spcPct val="150000"/>
                        </a:lnSpc>
                        <a:spcBef>
                          <a:spcPts val="0"/>
                        </a:spcBef>
                        <a:spcAft>
                          <a:spcPts val="0"/>
                        </a:spcAft>
                        <a:buFont typeface="Symbol" panose="05050102010706020507" pitchFamily="18" charset="2"/>
                        <a:buChar char=""/>
                      </a:pPr>
                      <a:r>
                        <a:rPr lang="en-US" sz="2000" b="1">
                          <a:effectLst/>
                          <a:latin typeface="Calibri" panose="020F0502020204030204" pitchFamily="34" charset="0"/>
                        </a:rPr>
                        <a:t>You and Energy </a:t>
                      </a:r>
                    </a:p>
                    <a:p>
                      <a:pPr marL="342900" marR="0" lvl="0" indent="-342900">
                        <a:lnSpc>
                          <a:spcPct val="150000"/>
                        </a:lnSpc>
                        <a:spcBef>
                          <a:spcPts val="0"/>
                        </a:spcBef>
                        <a:spcAft>
                          <a:spcPts val="0"/>
                        </a:spcAft>
                        <a:buFont typeface="Symbol" panose="05050102010706020507" pitchFamily="18" charset="2"/>
                        <a:buChar char=""/>
                      </a:pPr>
                      <a:r>
                        <a:rPr lang="en-US" sz="2000" b="1">
                          <a:effectLst/>
                          <a:latin typeface="Calibri" panose="020F0502020204030204" pitchFamily="34" charset="0"/>
                        </a:rPr>
                        <a:t>Science and Development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r>
              <a:tr h="3049870">
                <a:tc>
                  <a:txBody>
                    <a:bodyPr/>
                    <a:lstStyle/>
                    <a:p>
                      <a:pPr marL="0" marR="0">
                        <a:lnSpc>
                          <a:spcPct val="150000"/>
                        </a:lnSpc>
                        <a:spcBef>
                          <a:spcPts val="0"/>
                        </a:spcBef>
                        <a:spcAft>
                          <a:spcPts val="0"/>
                        </a:spcAft>
                      </a:pPr>
                      <a:r>
                        <a:rPr lang="en-US" sz="2000" b="1" dirty="0">
                          <a:effectLst/>
                          <a:latin typeface="Calibri" panose="020F0502020204030204" pitchFamily="34" charset="0"/>
                        </a:rPr>
                        <a:t>Basic Technology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398145">
                        <a:lnSpc>
                          <a:spcPct val="150000"/>
                        </a:lnSpc>
                        <a:spcBef>
                          <a:spcPts val="0"/>
                        </a:spcBef>
                        <a:spcAft>
                          <a:spcPts val="0"/>
                        </a:spcAft>
                      </a:pPr>
                      <a:r>
                        <a:rPr lang="en-US" sz="2000" b="1" dirty="0">
                          <a:effectLst/>
                          <a:latin typeface="Calibri" panose="020F0502020204030204" pitchFamily="34" charset="0"/>
                        </a:rPr>
                        <a:t>•  Understanding Basic Technology </a:t>
                      </a:r>
                    </a:p>
                    <a:p>
                      <a:pPr marL="0" marR="807720">
                        <a:lnSpc>
                          <a:spcPct val="150000"/>
                        </a:lnSpc>
                        <a:spcBef>
                          <a:spcPts val="0"/>
                        </a:spcBef>
                        <a:spcAft>
                          <a:spcPts val="0"/>
                        </a:spcAft>
                      </a:pPr>
                      <a:r>
                        <a:rPr lang="en-US" sz="2000" b="1" dirty="0">
                          <a:effectLst/>
                          <a:latin typeface="Calibri" panose="020F0502020204030204" pitchFamily="34" charset="0"/>
                        </a:rPr>
                        <a:t>•  You and Energy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2000" b="1" dirty="0">
                          <a:effectLst/>
                          <a:latin typeface="Calibri" panose="020F0502020204030204" pitchFamily="34" charset="0"/>
                        </a:rPr>
                        <a:t>Understanding Basic Technology </a:t>
                      </a:r>
                    </a:p>
                    <a:p>
                      <a:pPr marL="342900" marR="0" lvl="0" indent="-342900">
                        <a:lnSpc>
                          <a:spcPct val="150000"/>
                        </a:lnSpc>
                        <a:spcBef>
                          <a:spcPts val="0"/>
                        </a:spcBef>
                        <a:spcAft>
                          <a:spcPts val="0"/>
                        </a:spcAft>
                        <a:buFont typeface="Symbol" panose="05050102010706020507" pitchFamily="18" charset="2"/>
                        <a:buChar char=""/>
                      </a:pPr>
                      <a:r>
                        <a:rPr lang="en-US" sz="2000" b="1" dirty="0">
                          <a:effectLst/>
                          <a:latin typeface="Calibri" panose="020F0502020204030204" pitchFamily="34" charset="0"/>
                        </a:rPr>
                        <a:t>Materials and Processing </a:t>
                      </a:r>
                    </a:p>
                    <a:p>
                      <a:pPr marL="342900" marR="0" lvl="0" indent="-342900">
                        <a:lnSpc>
                          <a:spcPct val="150000"/>
                        </a:lnSpc>
                        <a:spcBef>
                          <a:spcPts val="0"/>
                        </a:spcBef>
                        <a:spcAft>
                          <a:spcPts val="0"/>
                        </a:spcAft>
                        <a:buFont typeface="Symbol" panose="05050102010706020507" pitchFamily="18" charset="2"/>
                        <a:buChar char=""/>
                      </a:pPr>
                      <a:r>
                        <a:rPr lang="en-US" sz="2000" b="1" dirty="0">
                          <a:effectLst/>
                          <a:latin typeface="Calibri" panose="020F0502020204030204" pitchFamily="34" charset="0"/>
                        </a:rPr>
                        <a:t>Drawing Practice </a:t>
                      </a:r>
                    </a:p>
                    <a:p>
                      <a:pPr marL="342900" marR="0" lvl="0" indent="-342900">
                        <a:lnSpc>
                          <a:spcPct val="150000"/>
                        </a:lnSpc>
                        <a:spcBef>
                          <a:spcPts val="0"/>
                        </a:spcBef>
                        <a:spcAft>
                          <a:spcPts val="0"/>
                        </a:spcAft>
                        <a:buFont typeface="Symbol" panose="05050102010706020507" pitchFamily="18" charset="2"/>
                        <a:buChar char=""/>
                      </a:pPr>
                      <a:r>
                        <a:rPr lang="en-US" sz="2000" b="1" dirty="0">
                          <a:effectLst/>
                          <a:latin typeface="Calibri" panose="020F0502020204030204" pitchFamily="34" charset="0"/>
                        </a:rPr>
                        <a:t>Tools, Machines and Processes </a:t>
                      </a:r>
                    </a:p>
                    <a:p>
                      <a:pPr marL="342900" marR="0" lvl="0" indent="-342900">
                        <a:lnSpc>
                          <a:spcPct val="150000"/>
                        </a:lnSpc>
                        <a:spcBef>
                          <a:spcPts val="0"/>
                        </a:spcBef>
                        <a:spcAft>
                          <a:spcPts val="0"/>
                        </a:spcAft>
                        <a:buFont typeface="Symbol" panose="05050102010706020507" pitchFamily="18" charset="2"/>
                        <a:buChar char=""/>
                      </a:pPr>
                      <a:r>
                        <a:rPr lang="en-US" sz="2000" b="1" dirty="0">
                          <a:effectLst/>
                          <a:latin typeface="Calibri" panose="020F0502020204030204" pitchFamily="34" charset="0"/>
                        </a:rPr>
                        <a:t>Safety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r>
            </a:tbl>
          </a:graphicData>
        </a:graphic>
      </p:graphicFrame>
    </p:spTree>
    <p:extLst>
      <p:ext uri="{BB962C8B-B14F-4D97-AF65-F5344CB8AC3E}">
        <p14:creationId xmlns:p14="http://schemas.microsoft.com/office/powerpoint/2010/main" val="2533048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8486106"/>
              </p:ext>
            </p:extLst>
          </p:nvPr>
        </p:nvGraphicFramePr>
        <p:xfrm>
          <a:off x="583388" y="453625"/>
          <a:ext cx="10959153" cy="6078363"/>
        </p:xfrm>
        <a:graphic>
          <a:graphicData uri="http://schemas.openxmlformats.org/drawingml/2006/table">
            <a:tbl>
              <a:tblPr firstRow="1" firstCol="1" bandRow="1">
                <a:tableStyleId>{5C22544A-7EE6-4342-B048-85BDC9FD1C3A}</a:tableStyleId>
              </a:tblPr>
              <a:tblGrid>
                <a:gridCol w="3653051"/>
                <a:gridCol w="3653051"/>
                <a:gridCol w="3653051"/>
              </a:tblGrid>
              <a:tr h="395037">
                <a:tc rowSpan="2">
                  <a:txBody>
                    <a:bodyPr/>
                    <a:lstStyle/>
                    <a:p>
                      <a:pPr marL="0" marR="0" algn="ctr">
                        <a:lnSpc>
                          <a:spcPct val="150000"/>
                        </a:lnSpc>
                        <a:spcBef>
                          <a:spcPts val="0"/>
                        </a:spcBef>
                        <a:spcAft>
                          <a:spcPts val="0"/>
                        </a:spcAft>
                      </a:pPr>
                      <a:r>
                        <a:rPr lang="en-US" sz="2000" b="1" dirty="0">
                          <a:effectLst/>
                          <a:latin typeface="Calibri" panose="020F0502020204030204" pitchFamily="34" charset="0"/>
                        </a:rPr>
                        <a:t>Theme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0" algn="ctr">
                        <a:lnSpc>
                          <a:spcPct val="150000"/>
                        </a:lnSpc>
                        <a:spcBef>
                          <a:spcPts val="0"/>
                        </a:spcBef>
                        <a:spcAft>
                          <a:spcPts val="0"/>
                        </a:spcAft>
                      </a:pPr>
                      <a:r>
                        <a:rPr lang="en-US" sz="2000" b="1">
                          <a:effectLst/>
                          <a:latin typeface="Calibri" panose="020F0502020204030204" pitchFamily="34" charset="0"/>
                        </a:rPr>
                        <a:t>Primary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0" algn="ctr">
                        <a:lnSpc>
                          <a:spcPct val="150000"/>
                        </a:lnSpc>
                        <a:spcBef>
                          <a:spcPts val="0"/>
                        </a:spcBef>
                        <a:spcAft>
                          <a:spcPts val="0"/>
                        </a:spcAft>
                      </a:pPr>
                      <a:r>
                        <a:rPr lang="en-US" sz="2000" b="1">
                          <a:effectLst/>
                          <a:latin typeface="Calibri" panose="020F0502020204030204" pitchFamily="34" charset="0"/>
                        </a:rPr>
                        <a:t>JSS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r>
              <a:tr h="395037">
                <a:tc vMerge="1">
                  <a:txBody>
                    <a:bodyPr/>
                    <a:lstStyle/>
                    <a:p>
                      <a:endParaRPr lang="en-US"/>
                    </a:p>
                  </a:txBody>
                  <a:tcPr/>
                </a:tc>
                <a:tc>
                  <a:txBody>
                    <a:bodyPr/>
                    <a:lstStyle/>
                    <a:p>
                      <a:pPr marL="0" marR="0" algn="ctr">
                        <a:lnSpc>
                          <a:spcPct val="150000"/>
                        </a:lnSpc>
                        <a:spcBef>
                          <a:spcPts val="0"/>
                        </a:spcBef>
                        <a:spcAft>
                          <a:spcPts val="0"/>
                        </a:spcAft>
                      </a:pPr>
                      <a:r>
                        <a:rPr lang="en-US" sz="2000" b="1">
                          <a:effectLst/>
                          <a:latin typeface="Calibri" panose="020F0502020204030204" pitchFamily="34" charset="0"/>
                        </a:rPr>
                        <a:t>Sub-theme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c>
                  <a:txBody>
                    <a:bodyPr/>
                    <a:lstStyle/>
                    <a:p>
                      <a:pPr marL="0" marR="0" algn="ctr">
                        <a:lnSpc>
                          <a:spcPct val="150000"/>
                        </a:lnSpc>
                        <a:spcBef>
                          <a:spcPts val="0"/>
                        </a:spcBef>
                        <a:spcAft>
                          <a:spcPts val="0"/>
                        </a:spcAft>
                      </a:pPr>
                      <a:r>
                        <a:rPr lang="en-US" sz="2000" b="1">
                          <a:effectLst/>
                          <a:latin typeface="Calibri" panose="020F0502020204030204" pitchFamily="34" charset="0"/>
                        </a:rPr>
                        <a:t>Sub-theme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210" marR="105412" marT="0" marB="0"/>
                </a:tc>
              </a:tr>
              <a:tr h="2728828">
                <a:tc>
                  <a:txBody>
                    <a:bodyPr/>
                    <a:lstStyle/>
                    <a:p>
                      <a:pPr marL="0" marR="0">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Physical and Health Education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16205"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Fundamental Movements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Basic Movements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Athletics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Games and Sports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Health Education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Pathogens, Diseases and Prevention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Drug Eradication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Responsible Parenthood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116205"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Basic Human Movement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Sports and Games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Health Education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Moving our Body Parts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Athletics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Contact and Non-Contact Games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116205" marT="0" marB="0"/>
                </a:tc>
              </a:tr>
              <a:tr h="2370217">
                <a:tc>
                  <a:txBody>
                    <a:bodyPr/>
                    <a:lstStyle/>
                    <a:p>
                      <a:pPr marL="0" marR="0">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Information Technology (IT)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16205"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Basic Computer Operations and Concepts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Basic Concepts of Information Technology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116205"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Basic Computer Operations and Concepts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Computer Ethics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Computer Application Packages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Basic knowledge of Information Technology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116205" marT="0" marB="0"/>
                </a:tc>
              </a:tr>
            </a:tbl>
          </a:graphicData>
        </a:graphic>
      </p:graphicFrame>
    </p:spTree>
    <p:extLst>
      <p:ext uri="{BB962C8B-B14F-4D97-AF65-F5344CB8AC3E}">
        <p14:creationId xmlns:p14="http://schemas.microsoft.com/office/powerpoint/2010/main" val="1205130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STRUCTURE OF THE NEW BASIC SCIENCE AND TECHNOLOGY CURRICULUM </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b="1" dirty="0">
                <a:solidFill>
                  <a:schemeClr val="accent4"/>
                </a:solidFill>
                <a:latin typeface="Calibri" panose="020F0502020204030204" pitchFamily="34" charset="0"/>
              </a:rPr>
              <a:t>It is important to stress that for effective implementation of this curriculum, teachers must be trained and retrained, and supplied in quantity and </a:t>
            </a:r>
            <a:r>
              <a:rPr lang="en-US" sz="3200" b="1" dirty="0" smtClean="0">
                <a:solidFill>
                  <a:schemeClr val="accent4"/>
                </a:solidFill>
                <a:latin typeface="Calibri" panose="020F0502020204030204" pitchFamily="34" charset="0"/>
              </a:rPr>
              <a:t>quality resources </a:t>
            </a:r>
            <a:r>
              <a:rPr lang="en-US" sz="3200" b="1" dirty="0">
                <a:solidFill>
                  <a:schemeClr val="accent4"/>
                </a:solidFill>
                <a:latin typeface="Calibri" panose="020F0502020204030204" pitchFamily="34" charset="0"/>
              </a:rPr>
              <a:t>provided for the acquisition of consumables and non-consumable items required for teaching and learning of the curriculum contents. </a:t>
            </a:r>
            <a:endParaRPr lang="en-US" sz="3200" dirty="0"/>
          </a:p>
        </p:txBody>
      </p:sp>
    </p:spTree>
    <p:extLst>
      <p:ext uri="{BB962C8B-B14F-4D97-AF65-F5344CB8AC3E}">
        <p14:creationId xmlns:p14="http://schemas.microsoft.com/office/powerpoint/2010/main" val="4160248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CHALLENGES</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295401" y="2556931"/>
            <a:ext cx="9601196" cy="3663759"/>
          </a:xfrm>
        </p:spPr>
        <p:txBody>
          <a:bodyPr>
            <a:noAutofit/>
          </a:bodyPr>
          <a:lstStyle/>
          <a:p>
            <a:r>
              <a:rPr lang="en-US" b="1" dirty="0" smtClean="0">
                <a:latin typeface="Calibri" panose="020F0502020204030204" pitchFamily="34" charset="0"/>
              </a:rPr>
              <a:t>Low quality of present science teachers.</a:t>
            </a:r>
          </a:p>
          <a:p>
            <a:r>
              <a:rPr lang="en-US" b="1" dirty="0" smtClean="0">
                <a:latin typeface="Calibri" panose="020F0502020204030204" pitchFamily="34" charset="0"/>
              </a:rPr>
              <a:t>Unfavorable learning environment.</a:t>
            </a:r>
          </a:p>
          <a:p>
            <a:r>
              <a:rPr lang="en-US" b="1" dirty="0" smtClean="0">
                <a:latin typeface="Calibri" panose="020F0502020204030204" pitchFamily="34" charset="0"/>
              </a:rPr>
              <a:t>Low funding.</a:t>
            </a:r>
          </a:p>
          <a:p>
            <a:r>
              <a:rPr lang="en-US" b="1" dirty="0" smtClean="0">
                <a:latin typeface="Calibri" panose="020F0502020204030204" pitchFamily="34" charset="0"/>
              </a:rPr>
              <a:t>Uneven distribution of teachers between rural and urban schools.</a:t>
            </a:r>
          </a:p>
          <a:p>
            <a:r>
              <a:rPr lang="en-US" b="1" dirty="0" smtClean="0">
                <a:latin typeface="Calibri" panose="020F0502020204030204" pitchFamily="34" charset="0"/>
              </a:rPr>
              <a:t>Poor remuneration and motivation.</a:t>
            </a:r>
          </a:p>
          <a:p>
            <a:r>
              <a:rPr lang="en-US" b="1" dirty="0" smtClean="0">
                <a:latin typeface="Calibri" panose="020F0502020204030204" pitchFamily="34" charset="0"/>
              </a:rPr>
              <a:t>Low level of ICT.</a:t>
            </a:r>
          </a:p>
          <a:p>
            <a:r>
              <a:rPr lang="en-US" b="1" dirty="0" smtClean="0">
                <a:latin typeface="Calibri" panose="020F0502020204030204" pitchFamily="34" charset="0"/>
              </a:rPr>
              <a:t>Professionalization issue.</a:t>
            </a:r>
          </a:p>
        </p:txBody>
      </p:sp>
    </p:spTree>
    <p:extLst>
      <p:ext uri="{BB962C8B-B14F-4D97-AF65-F5344CB8AC3E}">
        <p14:creationId xmlns:p14="http://schemas.microsoft.com/office/powerpoint/2010/main" val="3964773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DILEMMA </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4"/>
                </a:solidFill>
                <a:latin typeface="Calibri" panose="020F0502020204030204" pitchFamily="34" charset="0"/>
              </a:rPr>
              <a:t>THE DILEMMA REVOLVES AROUND THE FOLLOWING:</a:t>
            </a:r>
          </a:p>
          <a:p>
            <a:pPr lvl="0">
              <a:buFont typeface="Wingdings" panose="05000000000000000000" pitchFamily="2" charset="2"/>
              <a:buChar char="v"/>
            </a:pPr>
            <a:r>
              <a:rPr lang="en-US" sz="2800" b="1" dirty="0">
                <a:latin typeface="Calibri" panose="020F0502020204030204" pitchFamily="34" charset="0"/>
              </a:rPr>
              <a:t>The competency needs of the </a:t>
            </a:r>
            <a:r>
              <a:rPr lang="en-US" sz="2800" b="1" dirty="0" smtClean="0">
                <a:latin typeface="Calibri" panose="020F0502020204030204" pitchFamily="34" charset="0"/>
              </a:rPr>
              <a:t>teacher.</a:t>
            </a:r>
            <a:endParaRPr lang="en-US" sz="2800" b="1" dirty="0">
              <a:latin typeface="Calibri" panose="020F0502020204030204" pitchFamily="34" charset="0"/>
            </a:endParaRPr>
          </a:p>
          <a:p>
            <a:pPr lvl="0">
              <a:buFont typeface="Wingdings" panose="05000000000000000000" pitchFamily="2" charset="2"/>
              <a:buChar char="v"/>
            </a:pPr>
            <a:r>
              <a:rPr lang="en-US" sz="2800" b="1" dirty="0">
                <a:latin typeface="Calibri" panose="020F0502020204030204" pitchFamily="34" charset="0"/>
              </a:rPr>
              <a:t>Resources for </a:t>
            </a:r>
            <a:r>
              <a:rPr lang="en-US" sz="2800" b="1" dirty="0" smtClean="0">
                <a:latin typeface="Calibri" panose="020F0502020204030204" pitchFamily="34" charset="0"/>
              </a:rPr>
              <a:t>Teaching.</a:t>
            </a:r>
            <a:endParaRPr lang="en-US" sz="2800" b="1" dirty="0">
              <a:latin typeface="Calibri" panose="020F0502020204030204" pitchFamily="34" charset="0"/>
            </a:endParaRPr>
          </a:p>
          <a:p>
            <a:pPr>
              <a:buFont typeface="Wingdings" panose="05000000000000000000" pitchFamily="2" charset="2"/>
              <a:buChar char="v"/>
            </a:pPr>
            <a:r>
              <a:rPr lang="en-US" sz="2800" b="1" dirty="0">
                <a:latin typeface="Calibri" panose="020F0502020204030204" pitchFamily="34" charset="0"/>
              </a:rPr>
              <a:t>Pedagogical </a:t>
            </a:r>
            <a:r>
              <a:rPr lang="en-US" sz="2800" b="1" dirty="0" smtClean="0">
                <a:latin typeface="Calibri" panose="020F0502020204030204" pitchFamily="34" charset="0"/>
              </a:rPr>
              <a:t>issues.</a:t>
            </a:r>
          </a:p>
          <a:p>
            <a:pPr>
              <a:buFont typeface="Wingdings" panose="05000000000000000000" pitchFamily="2" charset="2"/>
              <a:buChar char="v"/>
            </a:pPr>
            <a:r>
              <a:rPr lang="en-US" sz="2800" b="1" dirty="0">
                <a:latin typeface="Calibri" panose="020F0502020204030204" pitchFamily="34" charset="0"/>
              </a:rPr>
              <a:t>The issue of </a:t>
            </a:r>
            <a:r>
              <a:rPr lang="en-US" sz="2800" b="1" dirty="0" smtClean="0">
                <a:latin typeface="Calibri" panose="020F0502020204030204" pitchFamily="34" charset="0"/>
              </a:rPr>
              <a:t>discipline.</a:t>
            </a:r>
          </a:p>
          <a:p>
            <a:pPr>
              <a:buFont typeface="Wingdings" panose="05000000000000000000" pitchFamily="2" charset="2"/>
              <a:buChar char="v"/>
            </a:pPr>
            <a:r>
              <a:rPr lang="en-US" sz="2800" b="1" dirty="0">
                <a:latin typeface="Calibri" panose="020F0502020204030204" pitchFamily="34" charset="0"/>
              </a:rPr>
              <a:t>Teacher’s </a:t>
            </a:r>
            <a:r>
              <a:rPr lang="en-US" sz="2800" b="1" dirty="0" smtClean="0">
                <a:latin typeface="Calibri" panose="020F0502020204030204" pitchFamily="34" charset="0"/>
              </a:rPr>
              <a:t>over-dependence </a:t>
            </a:r>
            <a:r>
              <a:rPr lang="en-US" sz="2800" b="1" dirty="0">
                <a:latin typeface="Calibri" panose="020F0502020204030204" pitchFamily="34" charset="0"/>
              </a:rPr>
              <a:t>on texts </a:t>
            </a:r>
            <a:r>
              <a:rPr lang="en-US" sz="2800" b="1" dirty="0" smtClean="0">
                <a:latin typeface="Calibri" panose="020F0502020204030204" pitchFamily="34" charset="0"/>
              </a:rPr>
              <a:t>books.</a:t>
            </a:r>
            <a:endParaRPr lang="en-US" sz="2800" b="1" dirty="0">
              <a:latin typeface="Calibri" panose="020F0502020204030204" pitchFamily="34" charset="0"/>
            </a:endParaRPr>
          </a:p>
        </p:txBody>
      </p:sp>
    </p:spTree>
    <p:extLst>
      <p:ext uri="{BB962C8B-B14F-4D97-AF65-F5344CB8AC3E}">
        <p14:creationId xmlns:p14="http://schemas.microsoft.com/office/powerpoint/2010/main" val="2387283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CONCLUSION AND THE WAY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FORWARD</a:t>
            </a:r>
            <a:endParaRPr lang="en-US"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3200" b="1" dirty="0">
                <a:latin typeface="Calibri" panose="020F0502020204030204" pitchFamily="34" charset="0"/>
              </a:rPr>
              <a:t>Mr. Vice Chancellor, distinguished audience, </a:t>
            </a:r>
            <a:endParaRPr lang="en-US" sz="3200" b="1" dirty="0" smtClean="0">
              <a:latin typeface="Calibri" panose="020F0502020204030204" pitchFamily="34" charset="0"/>
            </a:endParaRPr>
          </a:p>
          <a:p>
            <a:pPr algn="just">
              <a:buFont typeface="Wingdings" panose="05000000000000000000" pitchFamily="2" charset="2"/>
              <a:buChar char="v"/>
            </a:pPr>
            <a:r>
              <a:rPr lang="en-US" sz="3200" b="1" dirty="0" smtClean="0">
                <a:latin typeface="Calibri" panose="020F0502020204030204" pitchFamily="34" charset="0"/>
              </a:rPr>
              <a:t>Science </a:t>
            </a:r>
            <a:r>
              <a:rPr lang="en-US" sz="3200" b="1" dirty="0">
                <a:latin typeface="Calibri" panose="020F0502020204030204" pitchFamily="34" charset="0"/>
              </a:rPr>
              <a:t>has been used as a tool for the transformation of economies of nations. </a:t>
            </a:r>
            <a:endParaRPr lang="en-US" sz="3200" b="1" dirty="0" smtClean="0">
              <a:latin typeface="Calibri" panose="020F0502020204030204" pitchFamily="34" charset="0"/>
            </a:endParaRPr>
          </a:p>
          <a:p>
            <a:pPr algn="just">
              <a:buFont typeface="Wingdings" panose="05000000000000000000" pitchFamily="2" charset="2"/>
              <a:buChar char="v"/>
            </a:pPr>
            <a:r>
              <a:rPr lang="en-US" sz="3200" b="1" dirty="0" smtClean="0">
                <a:latin typeface="Calibri" panose="020F0502020204030204" pitchFamily="34" charset="0"/>
              </a:rPr>
              <a:t>Curricula </a:t>
            </a:r>
            <a:r>
              <a:rPr lang="en-US" sz="3200" b="1" dirty="0">
                <a:latin typeface="Calibri" panose="020F0502020204030204" pitchFamily="34" charset="0"/>
              </a:rPr>
              <a:t>reforms have become a regular feature of the education systems of countries that are in constant search of new knowledge. </a:t>
            </a:r>
            <a:endParaRPr lang="en-US" sz="3200" b="1" dirty="0">
              <a:latin typeface="Calibri" panose="020F0502020204030204" pitchFamily="34" charset="0"/>
            </a:endParaRPr>
          </a:p>
        </p:txBody>
      </p:sp>
    </p:spTree>
    <p:extLst>
      <p:ext uri="{BB962C8B-B14F-4D97-AF65-F5344CB8AC3E}">
        <p14:creationId xmlns:p14="http://schemas.microsoft.com/office/powerpoint/2010/main" val="1705844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CONCLUSION AND THE WAY FORWARD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b="1" dirty="0" smtClean="0">
                <a:latin typeface="Calibri" panose="020F0502020204030204" pitchFamily="34" charset="0"/>
              </a:rPr>
              <a:t> Teachers </a:t>
            </a:r>
            <a:r>
              <a:rPr lang="en-US" sz="3200" b="1" dirty="0">
                <a:latin typeface="Calibri" panose="020F0502020204030204" pitchFamily="34" charset="0"/>
              </a:rPr>
              <a:t>who are the most critical inputs into the </a:t>
            </a:r>
            <a:r>
              <a:rPr lang="en-US" sz="3200" b="1" dirty="0" smtClean="0">
                <a:latin typeface="Calibri" panose="020F0502020204030204" pitchFamily="34" charset="0"/>
              </a:rPr>
              <a:t>	process </a:t>
            </a:r>
            <a:r>
              <a:rPr lang="en-US" sz="3200" b="1" dirty="0">
                <a:latin typeface="Calibri" panose="020F0502020204030204" pitchFamily="34" charset="0"/>
              </a:rPr>
              <a:t>of education must as a matter of necessity </a:t>
            </a:r>
            <a:r>
              <a:rPr lang="en-US" sz="3200" b="1" dirty="0" smtClean="0">
                <a:latin typeface="Calibri" panose="020F0502020204030204" pitchFamily="34" charset="0"/>
              </a:rPr>
              <a:t>	be </a:t>
            </a:r>
            <a:r>
              <a:rPr lang="en-US" sz="3200" b="1" dirty="0">
                <a:latin typeface="Calibri" panose="020F0502020204030204" pitchFamily="34" charset="0"/>
              </a:rPr>
              <a:t>professionally and intellectually </a:t>
            </a:r>
            <a:r>
              <a:rPr lang="en-US" sz="3200" b="1" dirty="0" smtClean="0">
                <a:latin typeface="Calibri" panose="020F0502020204030204" pitchFamily="34" charset="0"/>
              </a:rPr>
              <a:t>equipped.</a:t>
            </a:r>
          </a:p>
          <a:p>
            <a:pPr>
              <a:buFont typeface="Wingdings" panose="05000000000000000000" pitchFamily="2" charset="2"/>
              <a:buChar char="v"/>
            </a:pPr>
            <a:r>
              <a:rPr lang="en-US" sz="3200" b="1" dirty="0" smtClean="0">
                <a:latin typeface="Calibri" panose="020F0502020204030204" pitchFamily="34" charset="0"/>
              </a:rPr>
              <a:t> The </a:t>
            </a:r>
            <a:r>
              <a:rPr lang="en-US" sz="3200" b="1" dirty="0">
                <a:latin typeface="Calibri" panose="020F0502020204030204" pitchFamily="34" charset="0"/>
              </a:rPr>
              <a:t>support services for teachers are not adequate </a:t>
            </a:r>
            <a:r>
              <a:rPr lang="en-US" sz="3200" b="1" dirty="0" smtClean="0">
                <a:latin typeface="Calibri" panose="020F0502020204030204" pitchFamily="34" charset="0"/>
              </a:rPr>
              <a:t>	where </a:t>
            </a:r>
            <a:r>
              <a:rPr lang="en-US" sz="3200" b="1" dirty="0">
                <a:latin typeface="Calibri" panose="020F0502020204030204" pitchFamily="34" charset="0"/>
              </a:rPr>
              <a:t>they exist, they are weak to make impact. </a:t>
            </a:r>
            <a:endParaRPr lang="en-US" sz="3200" b="1" dirty="0">
              <a:latin typeface="Calibri" panose="020F0502020204030204" pitchFamily="34" charset="0"/>
            </a:endParaRPr>
          </a:p>
        </p:txBody>
      </p:sp>
    </p:spTree>
    <p:extLst>
      <p:ext uri="{BB962C8B-B14F-4D97-AF65-F5344CB8AC3E}">
        <p14:creationId xmlns:p14="http://schemas.microsoft.com/office/powerpoint/2010/main" val="2380831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WAY FORWARD</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3000" b="1" dirty="0" smtClean="0">
                <a:latin typeface="Calibri" panose="020F0502020204030204" pitchFamily="34" charset="0"/>
              </a:rPr>
              <a:t> Reintroduction of </a:t>
            </a:r>
            <a:r>
              <a:rPr lang="en-US" sz="3000" b="1" dirty="0">
                <a:latin typeface="Calibri" panose="020F0502020204030204" pitchFamily="34" charset="0"/>
              </a:rPr>
              <a:t>t</a:t>
            </a:r>
            <a:r>
              <a:rPr lang="en-US" sz="3000" b="1" dirty="0" smtClean="0">
                <a:latin typeface="Calibri" panose="020F0502020204030204" pitchFamily="34" charset="0"/>
              </a:rPr>
              <a:t>he </a:t>
            </a:r>
            <a:r>
              <a:rPr lang="en-US" sz="3000" b="1" dirty="0">
                <a:latin typeface="Calibri" panose="020F0502020204030204" pitchFamily="34" charset="0"/>
              </a:rPr>
              <a:t>grade II teacher training </a:t>
            </a:r>
            <a:r>
              <a:rPr lang="en-US" sz="3000" b="1" dirty="0" smtClean="0">
                <a:latin typeface="Calibri" panose="020F0502020204030204" pitchFamily="34" charset="0"/>
              </a:rPr>
              <a:t>college.</a:t>
            </a:r>
          </a:p>
          <a:p>
            <a:pPr>
              <a:buFont typeface="Wingdings" panose="05000000000000000000" pitchFamily="2" charset="2"/>
              <a:buChar char="v"/>
            </a:pPr>
            <a:r>
              <a:rPr lang="en-US" sz="3000" b="1" dirty="0" smtClean="0">
                <a:latin typeface="Calibri" panose="020F0502020204030204" pitchFamily="34" charset="0"/>
              </a:rPr>
              <a:t> Teachers </a:t>
            </a:r>
            <a:r>
              <a:rPr lang="en-US" sz="3000" b="1" dirty="0">
                <a:latin typeface="Calibri" panose="020F0502020204030204" pitchFamily="34" charset="0"/>
              </a:rPr>
              <a:t>reward must be here on earth and not in </a:t>
            </a:r>
            <a:r>
              <a:rPr lang="en-US" sz="3000" b="1" dirty="0" smtClean="0">
                <a:latin typeface="Calibri" panose="020F0502020204030204" pitchFamily="34" charset="0"/>
              </a:rPr>
              <a:t>	heaven </a:t>
            </a:r>
            <a:r>
              <a:rPr lang="en-US" sz="3000" b="1" dirty="0">
                <a:latin typeface="Calibri" panose="020F0502020204030204" pitchFamily="34" charset="0"/>
              </a:rPr>
              <a:t>as </a:t>
            </a:r>
            <a:r>
              <a:rPr lang="en-US" sz="3000" b="1" dirty="0" smtClean="0">
                <a:latin typeface="Calibri" panose="020F0502020204030204" pitchFamily="34" charset="0"/>
              </a:rPr>
              <a:t>	there </a:t>
            </a:r>
            <a:r>
              <a:rPr lang="en-US" sz="3000" b="1" dirty="0">
                <a:latin typeface="Calibri" panose="020F0502020204030204" pitchFamily="34" charset="0"/>
              </a:rPr>
              <a:t>are too many obstacles on the way to </a:t>
            </a:r>
            <a:r>
              <a:rPr lang="en-US" sz="3000" b="1" dirty="0" smtClean="0">
                <a:latin typeface="Calibri" panose="020F0502020204030204" pitchFamily="34" charset="0"/>
              </a:rPr>
              <a:t>	heaven.</a:t>
            </a:r>
          </a:p>
          <a:p>
            <a:pPr>
              <a:buFont typeface="Wingdings" panose="05000000000000000000" pitchFamily="2" charset="2"/>
              <a:buChar char="v"/>
            </a:pPr>
            <a:r>
              <a:rPr lang="en-US" sz="3000" b="1" dirty="0" smtClean="0">
                <a:latin typeface="Calibri" panose="020F0502020204030204" pitchFamily="34" charset="0"/>
              </a:rPr>
              <a:t> Those </a:t>
            </a:r>
            <a:r>
              <a:rPr lang="en-US" sz="3000" b="1" dirty="0">
                <a:latin typeface="Calibri" panose="020F0502020204030204" pitchFamily="34" charset="0"/>
              </a:rPr>
              <a:t>who may not reach heaven should have the </a:t>
            </a:r>
            <a:r>
              <a:rPr lang="en-US" sz="3000" b="1" dirty="0" smtClean="0">
                <a:latin typeface="Calibri" panose="020F0502020204030204" pitchFamily="34" charset="0"/>
              </a:rPr>
              <a:t> 	opportunity </a:t>
            </a:r>
            <a:r>
              <a:rPr lang="en-US" sz="3000" b="1" dirty="0">
                <a:latin typeface="Calibri" panose="020F0502020204030204" pitchFamily="34" charset="0"/>
              </a:rPr>
              <a:t>to enjoy theirs here</a:t>
            </a:r>
            <a:r>
              <a:rPr lang="en-US" sz="3000" b="1" dirty="0" smtClean="0">
                <a:latin typeface="Calibri" panose="020F0502020204030204" pitchFamily="34" charset="0"/>
              </a:rPr>
              <a:t>.</a:t>
            </a:r>
          </a:p>
        </p:txBody>
      </p:sp>
    </p:spTree>
    <p:extLst>
      <p:ext uri="{BB962C8B-B14F-4D97-AF65-F5344CB8AC3E}">
        <p14:creationId xmlns:p14="http://schemas.microsoft.com/office/powerpoint/2010/main" val="2395343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INDIA</a:t>
            </a:r>
            <a:endParaRPr lang="en-US"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v"/>
            </a:pPr>
            <a:r>
              <a:rPr lang="en-US" sz="3200" b="1" dirty="0">
                <a:latin typeface="Calibri" panose="020F0502020204030204" pitchFamily="34" charset="0"/>
              </a:rPr>
              <a:t>Major producer of a variety of industrial and consumer goods.</a:t>
            </a:r>
          </a:p>
          <a:p>
            <a:pPr algn="just">
              <a:buFont typeface="Wingdings" panose="05000000000000000000" pitchFamily="2" charset="2"/>
              <a:buChar char="v"/>
            </a:pPr>
            <a:r>
              <a:rPr lang="en-US" sz="3200" b="1" dirty="0">
                <a:latin typeface="Calibri" panose="020F0502020204030204" pitchFamily="34" charset="0"/>
              </a:rPr>
              <a:t>Can now take care of its science and technology personnel needs.</a:t>
            </a:r>
          </a:p>
          <a:p>
            <a:pPr algn="just">
              <a:buFont typeface="Wingdings" panose="05000000000000000000" pitchFamily="2" charset="2"/>
              <a:buChar char="v"/>
            </a:pPr>
            <a:r>
              <a:rPr lang="en-US" sz="3200" b="1" dirty="0">
                <a:latin typeface="Calibri" panose="020F0502020204030204" pitchFamily="34" charset="0"/>
              </a:rPr>
              <a:t>Can also supply trained manpower both to developed as well as developing nations.</a:t>
            </a:r>
            <a:endParaRPr lang="en-US" sz="3200" dirty="0">
              <a:latin typeface="Calibri" panose="020F0502020204030204" pitchFamily="34" charset="0"/>
            </a:endParaRPr>
          </a:p>
          <a:p>
            <a:endParaRPr lang="en-US" dirty="0"/>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702131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WAY FORWARD</a:t>
            </a:r>
            <a:endParaRPr lang="en-US" dirty="0"/>
          </a:p>
        </p:txBody>
      </p:sp>
      <p:sp>
        <p:nvSpPr>
          <p:cNvPr id="3" name="Content Placeholder 2"/>
          <p:cNvSpPr>
            <a:spLocks noGrp="1"/>
          </p:cNvSpPr>
          <p:nvPr>
            <p:ph idx="1"/>
          </p:nvPr>
        </p:nvSpPr>
        <p:spPr>
          <a:xfrm>
            <a:off x="1295401" y="2556931"/>
            <a:ext cx="9601196" cy="3622195"/>
          </a:xfrm>
        </p:spPr>
        <p:txBody>
          <a:bodyPr>
            <a:noAutofit/>
          </a:bodyPr>
          <a:lstStyle/>
          <a:p>
            <a:pPr>
              <a:buFont typeface="Wingdings" panose="05000000000000000000" pitchFamily="2" charset="2"/>
              <a:buChar char="v"/>
            </a:pPr>
            <a:r>
              <a:rPr lang="en-US" sz="2800" b="1" dirty="0">
                <a:latin typeface="Calibri" panose="020F0502020204030204" pitchFamily="34" charset="0"/>
              </a:rPr>
              <a:t> Continuity in policy implementation is recommended.</a:t>
            </a:r>
          </a:p>
          <a:p>
            <a:pPr lvl="0">
              <a:buFont typeface="Wingdings" panose="05000000000000000000" pitchFamily="2" charset="2"/>
              <a:buChar char="v"/>
            </a:pPr>
            <a:r>
              <a:rPr lang="en-US" sz="2800" b="1" dirty="0">
                <a:latin typeface="Calibri" panose="020F0502020204030204" pitchFamily="34" charset="0"/>
              </a:rPr>
              <a:t>There is need for change in attitude of Nigerians (valued orientation).</a:t>
            </a:r>
          </a:p>
          <a:p>
            <a:pPr>
              <a:buFont typeface="Wingdings" panose="05000000000000000000" pitchFamily="2" charset="2"/>
              <a:buChar char="v"/>
            </a:pPr>
            <a:r>
              <a:rPr lang="en-US" sz="2800" b="1" dirty="0" smtClean="0">
                <a:latin typeface="Calibri" panose="020F0502020204030204" pitchFamily="34" charset="0"/>
              </a:rPr>
              <a:t>Accountability </a:t>
            </a:r>
            <a:r>
              <a:rPr lang="en-US" sz="2800" b="1" dirty="0">
                <a:latin typeface="Calibri" panose="020F0502020204030204" pitchFamily="34" charset="0"/>
              </a:rPr>
              <a:t>in education must be continuously emphasized and enforced</a:t>
            </a:r>
            <a:r>
              <a:rPr lang="en-US" sz="2800" b="1" dirty="0" smtClean="0">
                <a:latin typeface="Calibri" panose="020F0502020204030204" pitchFamily="34" charset="0"/>
              </a:rPr>
              <a:t>.</a:t>
            </a:r>
          </a:p>
          <a:p>
            <a:pPr>
              <a:buFont typeface="Wingdings" panose="05000000000000000000" pitchFamily="2" charset="2"/>
              <a:buChar char="v"/>
            </a:pPr>
            <a:r>
              <a:rPr lang="en-US" sz="2800" b="1" dirty="0" smtClean="0">
                <a:latin typeface="Calibri" panose="020F0502020204030204" pitchFamily="34" charset="0"/>
              </a:rPr>
              <a:t>Teachers should be included in the curriculum development process.</a:t>
            </a:r>
            <a:endParaRPr lang="en-US" sz="2800" b="1" dirty="0">
              <a:latin typeface="Calibri" panose="020F0502020204030204" pitchFamily="34" charset="0"/>
            </a:endParaRPr>
          </a:p>
          <a:p>
            <a:pPr>
              <a:buFont typeface="Wingdings" panose="05000000000000000000" pitchFamily="2" charset="2"/>
              <a:buChar char="v"/>
            </a:pPr>
            <a:endParaRPr lang="en-US" sz="2800" b="1" dirty="0">
              <a:latin typeface="Calibri" panose="020F0502020204030204" pitchFamily="34" charset="0"/>
            </a:endParaRPr>
          </a:p>
        </p:txBody>
      </p:sp>
    </p:spTree>
    <p:extLst>
      <p:ext uri="{BB962C8B-B14F-4D97-AF65-F5344CB8AC3E}">
        <p14:creationId xmlns:p14="http://schemas.microsoft.com/office/powerpoint/2010/main" val="29705514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alwarwick.com/wp-content/uploads/2013/09/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4" y="641445"/>
            <a:ext cx="10918209" cy="558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62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INDIA continued,..</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b="1" dirty="0" smtClean="0">
                <a:solidFill>
                  <a:schemeClr val="tx1"/>
                </a:solidFill>
                <a:latin typeface="Calibri" panose="020F0502020204030204" pitchFamily="34" charset="0"/>
              </a:rPr>
              <a:t>India </a:t>
            </a:r>
            <a:r>
              <a:rPr lang="en-US" sz="3200" b="1" dirty="0">
                <a:solidFill>
                  <a:schemeClr val="tx1"/>
                </a:solidFill>
                <a:latin typeface="Calibri" panose="020F0502020204030204" pitchFamily="34" charset="0"/>
              </a:rPr>
              <a:t>had made a notable economic progress. The country that used to have scarcity of food at the time of independence is now self-sufficient even though India’s population has tripled (1,311,050,000 as at 2015). </a:t>
            </a:r>
            <a:endParaRPr lang="en-US" sz="3200" dirty="0">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8223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INDIA continued,…</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b="1" dirty="0">
                <a:solidFill>
                  <a:schemeClr val="tx1"/>
                </a:solidFill>
                <a:latin typeface="Calibri" panose="020F0502020204030204" pitchFamily="34" charset="0"/>
              </a:rPr>
              <a:t>It has a successful Atomic Energy </a:t>
            </a:r>
            <a:r>
              <a:rPr lang="en-US" sz="3200" b="1" dirty="0" err="1">
                <a:solidFill>
                  <a:schemeClr val="tx1"/>
                </a:solidFill>
                <a:latin typeface="Calibri" panose="020F0502020204030204" pitchFamily="34" charset="0"/>
              </a:rPr>
              <a:t>Programme</a:t>
            </a:r>
            <a:r>
              <a:rPr lang="en-US" sz="3200" b="1" dirty="0">
                <a:solidFill>
                  <a:schemeClr val="tx1"/>
                </a:solidFill>
                <a:latin typeface="Calibri" panose="020F0502020204030204" pitchFamily="34" charset="0"/>
              </a:rPr>
              <a:t> (AEP) and can also boast of successful space programmes in geostationary and polar orbit. The country can also boast of importing software owing to its successful Information Technology (IT) </a:t>
            </a:r>
            <a:r>
              <a:rPr lang="en-US" sz="3200" b="1" dirty="0" smtClean="0">
                <a:solidFill>
                  <a:schemeClr val="tx1"/>
                </a:solidFill>
                <a:latin typeface="Calibri" panose="020F0502020204030204" pitchFamily="34" charset="0"/>
              </a:rPr>
              <a:t>capability</a:t>
            </a:r>
            <a:r>
              <a:rPr lang="en-US" sz="3200" b="1" dirty="0">
                <a:solidFill>
                  <a:schemeClr val="tx1"/>
                </a:solidFill>
                <a:latin typeface="Calibri" panose="020F0502020204030204" pitchFamily="34" charset="0"/>
              </a:rPr>
              <a:t>.</a:t>
            </a:r>
            <a:endParaRPr lang="en-US" sz="3200" dirty="0">
              <a:solidFill>
                <a:schemeClr val="tx1"/>
              </a:solidFill>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984492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INDIA continued,…</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Autofit/>
          </a:bodyPr>
          <a:lstStyle/>
          <a:p>
            <a:pPr marL="0" indent="0" algn="just">
              <a:buNone/>
            </a:pPr>
            <a:r>
              <a:rPr lang="en-US" sz="3200" b="1" dirty="0">
                <a:solidFill>
                  <a:schemeClr val="tx1"/>
                </a:solidFill>
                <a:effectLst>
                  <a:outerShdw blurRad="38100" dist="38100" dir="2700000" algn="tl">
                    <a:srgbClr val="000000">
                      <a:alpha val="43137"/>
                    </a:srgbClr>
                  </a:outerShdw>
                </a:effectLst>
                <a:latin typeface="Calibri" panose="020F0502020204030204" pitchFamily="34" charset="0"/>
              </a:rPr>
              <a:t>India is now a major producer of a variety of industrial and consumer goods. The impact of economic recession on India has been almost negligible. India can now take care of its science and technology personnel needs for advancement of her R&amp;D Institutions. In addition, India can also supply trained manpower both to developed as well as developing nations.</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200" dirty="0">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585644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3"/>
                </a:solidFill>
                <a:effectLst>
                  <a:outerShdw blurRad="38100" dist="38100" dir="2700000" algn="tl">
                    <a:srgbClr val="000000">
                      <a:alpha val="43137"/>
                    </a:srgbClr>
                  </a:outerShdw>
                </a:effectLst>
                <a:latin typeface="Calibri" panose="020F0502020204030204" pitchFamily="34" charset="0"/>
              </a:rPr>
              <a:t>INDIA continued,…</a:t>
            </a:r>
            <a:endParaRPr lang="en-US" sz="4000" dirty="0"/>
          </a:p>
        </p:txBody>
      </p:sp>
      <p:sp>
        <p:nvSpPr>
          <p:cNvPr id="3" name="Content Placeholder 2"/>
          <p:cNvSpPr>
            <a:spLocks noGrp="1"/>
          </p:cNvSpPr>
          <p:nvPr>
            <p:ph idx="1"/>
          </p:nvPr>
        </p:nvSpPr>
        <p:spPr>
          <a:xfrm>
            <a:off x="5418667" y="982131"/>
            <a:ext cx="5868031" cy="4893735"/>
          </a:xfrm>
        </p:spPr>
        <p:txBody>
          <a:bodyPr>
            <a:normAutofit/>
          </a:bodyPr>
          <a:lstStyle/>
          <a:p>
            <a:pPr>
              <a:buFont typeface="Wingdings" panose="05000000000000000000" pitchFamily="2" charset="2"/>
              <a:buChar char="v"/>
            </a:pPr>
            <a:r>
              <a:rPr lang="en-US" sz="3600" b="1" dirty="0">
                <a:latin typeface="Calibri" panose="020F0502020204030204" pitchFamily="34" charset="0"/>
                <a:cs typeface="Arial" panose="020B0604020202020204" pitchFamily="34" charset="0"/>
              </a:rPr>
              <a:t>Favourable Government Policies.</a:t>
            </a:r>
            <a:endParaRPr lang="en-US" sz="3600" dirty="0">
              <a:latin typeface="Calibri" panose="020F0502020204030204" pitchFamily="34" charset="0"/>
              <a:cs typeface="Arial" panose="020B0604020202020204" pitchFamily="34" charset="0"/>
            </a:endParaRPr>
          </a:p>
          <a:p>
            <a:pPr>
              <a:buFont typeface="Wingdings" panose="05000000000000000000" pitchFamily="2" charset="2"/>
              <a:buChar char="v"/>
            </a:pPr>
            <a:r>
              <a:rPr lang="en-US" sz="3600" b="1" dirty="0">
                <a:latin typeface="Calibri" panose="020F0502020204030204" pitchFamily="34" charset="0"/>
                <a:cs typeface="Arial" panose="020B0604020202020204" pitchFamily="34" charset="0"/>
              </a:rPr>
              <a:t>Development of relevant curricula.</a:t>
            </a:r>
            <a:endParaRPr lang="en-US" sz="3600" dirty="0">
              <a:latin typeface="Calibri" panose="020F0502020204030204" pitchFamily="34" charset="0"/>
              <a:cs typeface="Arial" panose="020B0604020202020204" pitchFamily="34" charset="0"/>
            </a:endParaRPr>
          </a:p>
          <a:p>
            <a:pPr>
              <a:buFont typeface="Wingdings" panose="05000000000000000000" pitchFamily="2" charset="2"/>
              <a:buChar char="v"/>
            </a:pPr>
            <a:r>
              <a:rPr lang="en-US" sz="3600" b="1" dirty="0">
                <a:latin typeface="Calibri" panose="020F0502020204030204" pitchFamily="34" charset="0"/>
                <a:cs typeface="Arial" panose="020B0604020202020204" pitchFamily="34" charset="0"/>
              </a:rPr>
              <a:t>Adequate and appropriate Teacher preparation programmes.</a:t>
            </a:r>
            <a:endParaRPr lang="en-US" sz="3600" dirty="0">
              <a:latin typeface="Calibri" panose="020F0502020204030204" pitchFamily="34" charset="0"/>
              <a:cs typeface="Arial" panose="020B0604020202020204" pitchFamily="34" charset="0"/>
            </a:endParaRPr>
          </a:p>
          <a:p>
            <a:pPr marL="0" indent="0">
              <a:buNone/>
            </a:pPr>
            <a:endParaRPr lang="en-US" sz="3600" dirty="0">
              <a:latin typeface="Calibri" panose="020F0502020204030204" pitchFamily="34" charset="0"/>
            </a:endParaRPr>
          </a:p>
        </p:txBody>
      </p:sp>
      <p:sp>
        <p:nvSpPr>
          <p:cNvPr id="5" name="TextBox 4"/>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
        <p:nvSpPr>
          <p:cNvPr id="8" name="TextBox 7"/>
          <p:cNvSpPr txBox="1"/>
          <p:nvPr/>
        </p:nvSpPr>
        <p:spPr>
          <a:xfrm>
            <a:off x="1405719" y="3261815"/>
            <a:ext cx="3480180" cy="2246769"/>
          </a:xfrm>
          <a:prstGeom prst="rect">
            <a:avLst/>
          </a:prstGeom>
          <a:noFill/>
        </p:spPr>
        <p:txBody>
          <a:bodyPr wrap="square" rtlCol="0">
            <a:spAutoFit/>
          </a:bodyPr>
          <a:lstStyle/>
          <a:p>
            <a:r>
              <a:rPr lang="en-US" sz="2000" dirty="0">
                <a:solidFill>
                  <a:schemeClr val="accent4"/>
                </a:solidFill>
                <a:latin typeface="Arial Black" panose="020B0A04020102020204" pitchFamily="34" charset="0"/>
              </a:rPr>
              <a:t>The success story of India in her systematic efforts in capacity building in S&amp;T is largely attributed to the following:</a:t>
            </a:r>
            <a:endParaRPr lang="en-US" sz="2000" dirty="0">
              <a:solidFill>
                <a:schemeClr val="accent4"/>
              </a:solidFill>
            </a:endParaRPr>
          </a:p>
          <a:p>
            <a:endParaRPr lang="en-US" sz="2000" dirty="0"/>
          </a:p>
        </p:txBody>
      </p:sp>
      <p:sp>
        <p:nvSpPr>
          <p:cNvPr id="10" name="Right Brace 9"/>
          <p:cNvSpPr/>
          <p:nvPr/>
        </p:nvSpPr>
        <p:spPr>
          <a:xfrm>
            <a:off x="4552575" y="3084394"/>
            <a:ext cx="866094" cy="2424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4081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b="1" dirty="0">
                <a:latin typeface="Calibri" panose="020F0502020204030204" pitchFamily="34" charset="0"/>
                <a:cs typeface="Arial" panose="020B0604020202020204" pitchFamily="34" charset="0"/>
              </a:rPr>
              <a:t>Provision of relevant and quality Educational facilities in Science &amp; Technology.</a:t>
            </a:r>
          </a:p>
          <a:p>
            <a:pPr>
              <a:buFont typeface="Wingdings" panose="05000000000000000000" pitchFamily="2" charset="2"/>
              <a:buChar char="v"/>
            </a:pPr>
            <a:r>
              <a:rPr lang="en-US" sz="3200" b="1" dirty="0">
                <a:solidFill>
                  <a:schemeClr val="tx1"/>
                </a:solidFill>
                <a:latin typeface="Calibri" panose="020F0502020204030204" pitchFamily="34" charset="0"/>
                <a:cs typeface="Arial" panose="020B0604020202020204" pitchFamily="34" charset="0"/>
              </a:rPr>
              <a:t>Identification and Nurturing of Science Talent</a:t>
            </a:r>
            <a:r>
              <a:rPr lang="en-US" sz="3200" b="1" dirty="0" smtClean="0">
                <a:solidFill>
                  <a:schemeClr val="tx1"/>
                </a:solidFill>
                <a:latin typeface="Calibri" panose="020F0502020204030204" pitchFamily="34" charset="0"/>
                <a:cs typeface="Arial" panose="020B0604020202020204" pitchFamily="34" charset="0"/>
              </a:rPr>
              <a:t>.</a:t>
            </a:r>
          </a:p>
          <a:p>
            <a:pPr>
              <a:buFont typeface="Wingdings" panose="05000000000000000000" pitchFamily="2" charset="2"/>
              <a:buChar char="v"/>
            </a:pPr>
            <a:r>
              <a:rPr lang="en-US" sz="3200" b="1" dirty="0" smtClean="0">
                <a:solidFill>
                  <a:schemeClr val="tx1"/>
                </a:solidFill>
                <a:latin typeface="Calibri" panose="020F0502020204030204" pitchFamily="34" charset="0"/>
                <a:cs typeface="Arial" panose="020B0604020202020204" pitchFamily="34" charset="0"/>
              </a:rPr>
              <a:t>Establishment of functional research and Development (R&amp;D) Institutions.</a:t>
            </a:r>
            <a:endParaRPr lang="en-US" sz="3200" dirty="0" smtClean="0">
              <a:solidFill>
                <a:schemeClr val="tx1"/>
              </a:solidFill>
              <a:latin typeface="Calibri" panose="020F0502020204030204" pitchFamily="34" charset="0"/>
              <a:cs typeface="Arial" panose="020B0604020202020204" pitchFamily="34" charset="0"/>
            </a:endParaRPr>
          </a:p>
          <a:p>
            <a:pPr marL="0" indent="0">
              <a:buNone/>
            </a:pPr>
            <a:endParaRPr lang="en-US" sz="3200" dirty="0"/>
          </a:p>
        </p:txBody>
      </p:sp>
      <p:sp>
        <p:nvSpPr>
          <p:cNvPr id="5" name="Title 1"/>
          <p:cNvSpPr txBox="1">
            <a:spLocks/>
          </p:cNvSpPr>
          <p:nvPr/>
        </p:nvSpPr>
        <p:spPr>
          <a:xfrm>
            <a:off x="1293811" y="1388534"/>
            <a:ext cx="3718455" cy="1371600"/>
          </a:xfrm>
          <a:prstGeom prst="rect">
            <a:avLst/>
          </a:prstGeom>
          <a:effectLst/>
        </p:spPr>
        <p:txBody>
          <a:bodyPr vert="horz" lIns="91440" tIns="45720" rIns="91440" bIns="45720" rtlCol="0" anchor="b">
            <a:normAutofit fontScale="85000" lnSpcReduction="10000"/>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accent3"/>
                </a:solidFill>
                <a:effectLst>
                  <a:outerShdw blurRad="38100" dist="38100" dir="2700000" algn="tl">
                    <a:srgbClr val="000000">
                      <a:alpha val="43137"/>
                    </a:srgbClr>
                  </a:outerShdw>
                </a:effectLst>
                <a:latin typeface="Calibri" panose="020F0502020204030204" pitchFamily="34" charset="0"/>
              </a:rPr>
              <a:t>Success Story of INDIA continued,…</a:t>
            </a:r>
            <a:endParaRPr lang="en-US" sz="4000" dirty="0"/>
          </a:p>
        </p:txBody>
      </p:sp>
      <p:sp>
        <p:nvSpPr>
          <p:cNvPr id="6" name="TextBox 5"/>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
        <p:nvSpPr>
          <p:cNvPr id="10" name="Right Brace 9"/>
          <p:cNvSpPr/>
          <p:nvPr/>
        </p:nvSpPr>
        <p:spPr>
          <a:xfrm>
            <a:off x="4552575" y="3084394"/>
            <a:ext cx="866094" cy="2424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405719" y="3261815"/>
            <a:ext cx="3480180" cy="2246769"/>
          </a:xfrm>
          <a:prstGeom prst="rect">
            <a:avLst/>
          </a:prstGeom>
          <a:noFill/>
        </p:spPr>
        <p:txBody>
          <a:bodyPr wrap="square" rtlCol="0">
            <a:spAutoFit/>
          </a:bodyPr>
          <a:lstStyle/>
          <a:p>
            <a:r>
              <a:rPr lang="en-US" sz="2000" dirty="0">
                <a:solidFill>
                  <a:schemeClr val="accent4"/>
                </a:solidFill>
                <a:latin typeface="Arial Black" panose="020B0A04020102020204" pitchFamily="34" charset="0"/>
              </a:rPr>
              <a:t>The success story of India in her systematic efforts in capacity building in S&amp;T is largely attributed to the following:</a:t>
            </a:r>
            <a:endParaRPr lang="en-US" sz="2000" dirty="0">
              <a:solidFill>
                <a:schemeClr val="accent4"/>
              </a:solidFill>
            </a:endParaRPr>
          </a:p>
          <a:p>
            <a:endParaRPr lang="en-US" sz="2000" dirty="0"/>
          </a:p>
        </p:txBody>
      </p:sp>
    </p:spTree>
    <p:extLst>
      <p:ext uri="{BB962C8B-B14F-4D97-AF65-F5344CB8AC3E}">
        <p14:creationId xmlns:p14="http://schemas.microsoft.com/office/powerpoint/2010/main" val="342980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en-US" sz="3600" b="1" dirty="0">
                <a:solidFill>
                  <a:schemeClr val="tx1"/>
                </a:solidFill>
                <a:latin typeface="Calibri" panose="020F0502020204030204" pitchFamily="34" charset="0"/>
                <a:cs typeface="Arial" panose="020B0604020202020204" pitchFamily="34" charset="0"/>
              </a:rPr>
              <a:t>Facilitation of Industrial growth.</a:t>
            </a:r>
            <a:endParaRPr lang="en-US" sz="3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3600" b="1" dirty="0">
                <a:solidFill>
                  <a:schemeClr val="tx1"/>
                </a:solidFill>
                <a:latin typeface="Calibri" panose="020F0502020204030204" pitchFamily="34" charset="0"/>
                <a:cs typeface="Arial" panose="020B0604020202020204" pitchFamily="34" charset="0"/>
              </a:rPr>
              <a:t>R&amp;D Science Education.</a:t>
            </a:r>
            <a:endParaRPr lang="en-US" sz="3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3600" b="1" dirty="0">
                <a:solidFill>
                  <a:schemeClr val="tx1"/>
                </a:solidFill>
                <a:latin typeface="Calibri" panose="020F0502020204030204" pitchFamily="34" charset="0"/>
                <a:cs typeface="Arial" panose="020B0604020202020204" pitchFamily="34" charset="0"/>
              </a:rPr>
              <a:t>Generation of Resources.</a:t>
            </a:r>
            <a:endParaRPr lang="en-US" sz="3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3600" b="1" dirty="0">
                <a:solidFill>
                  <a:schemeClr val="tx1"/>
                </a:solidFill>
                <a:latin typeface="Calibri" panose="020F0502020204030204" pitchFamily="34" charset="0"/>
                <a:cs typeface="Arial" panose="020B0604020202020204" pitchFamily="34" charset="0"/>
              </a:rPr>
              <a:t>Promotion of scientific literacy.</a:t>
            </a:r>
            <a:endParaRPr lang="en-US" sz="3600" dirty="0">
              <a:solidFill>
                <a:schemeClr val="tx1"/>
              </a:solidFill>
              <a:latin typeface="Calibri" panose="020F0502020204030204" pitchFamily="34" charset="0"/>
              <a:cs typeface="Arial" panose="020B0604020202020204" pitchFamily="34" charset="0"/>
            </a:endParaRPr>
          </a:p>
          <a:p>
            <a:endParaRPr lang="en-US" sz="3600" dirty="0"/>
          </a:p>
        </p:txBody>
      </p:sp>
      <p:sp>
        <p:nvSpPr>
          <p:cNvPr id="5" name="Title 1"/>
          <p:cNvSpPr txBox="1">
            <a:spLocks/>
          </p:cNvSpPr>
          <p:nvPr/>
        </p:nvSpPr>
        <p:spPr>
          <a:xfrm>
            <a:off x="1293811" y="1388534"/>
            <a:ext cx="3718455" cy="1371600"/>
          </a:xfrm>
          <a:prstGeom prst="rect">
            <a:avLst/>
          </a:prstGeom>
          <a:effectLst/>
        </p:spPr>
        <p:txBody>
          <a:bodyPr vert="horz" lIns="91440" tIns="45720" rIns="91440" bIns="45720" rtlCol="0" anchor="b">
            <a:normAutofit fontScale="85000" lnSpcReduction="10000"/>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accent3"/>
                </a:solidFill>
                <a:effectLst>
                  <a:outerShdw blurRad="38100" dist="38100" dir="2700000" algn="tl">
                    <a:srgbClr val="000000">
                      <a:alpha val="43137"/>
                    </a:srgbClr>
                  </a:outerShdw>
                </a:effectLst>
                <a:latin typeface="Calibri" panose="020F0502020204030204" pitchFamily="34" charset="0"/>
              </a:rPr>
              <a:t>Success Story of INDIA continued,…</a:t>
            </a:r>
            <a:endParaRPr lang="en-US" sz="4000" dirty="0"/>
          </a:p>
        </p:txBody>
      </p:sp>
      <p:sp>
        <p:nvSpPr>
          <p:cNvPr id="6" name="TextBox 5"/>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
        <p:nvSpPr>
          <p:cNvPr id="7" name="TextBox 6"/>
          <p:cNvSpPr txBox="1"/>
          <p:nvPr/>
        </p:nvSpPr>
        <p:spPr>
          <a:xfrm>
            <a:off x="1405719" y="3261815"/>
            <a:ext cx="3480180" cy="2246769"/>
          </a:xfrm>
          <a:prstGeom prst="rect">
            <a:avLst/>
          </a:prstGeom>
          <a:noFill/>
        </p:spPr>
        <p:txBody>
          <a:bodyPr wrap="square" rtlCol="0">
            <a:spAutoFit/>
          </a:bodyPr>
          <a:lstStyle/>
          <a:p>
            <a:r>
              <a:rPr lang="en-US" sz="2000" dirty="0">
                <a:solidFill>
                  <a:schemeClr val="accent4"/>
                </a:solidFill>
                <a:latin typeface="Arial Black" panose="020B0A04020102020204" pitchFamily="34" charset="0"/>
              </a:rPr>
              <a:t>The success story of India in her systematic efforts in capacity building in S&amp;T is largely attributed to the following:</a:t>
            </a:r>
            <a:endParaRPr lang="en-US" sz="2000" dirty="0">
              <a:solidFill>
                <a:schemeClr val="accent4"/>
              </a:solidFill>
            </a:endParaRPr>
          </a:p>
          <a:p>
            <a:endParaRPr lang="en-US" sz="2000" dirty="0"/>
          </a:p>
        </p:txBody>
      </p:sp>
      <p:sp>
        <p:nvSpPr>
          <p:cNvPr id="8" name="Right Brace 7"/>
          <p:cNvSpPr/>
          <p:nvPr/>
        </p:nvSpPr>
        <p:spPr>
          <a:xfrm>
            <a:off x="4552575" y="3084394"/>
            <a:ext cx="866094" cy="2424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25075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3200" b="1" dirty="0" smtClean="0">
                <a:solidFill>
                  <a:schemeClr val="accent4"/>
                </a:solidFill>
                <a:effectLst>
                  <a:outerShdw blurRad="38100" dist="38100" dir="2700000" algn="tl">
                    <a:srgbClr val="000000">
                      <a:alpha val="43137"/>
                    </a:srgbClr>
                  </a:outerShdw>
                </a:effectLst>
                <a:latin typeface="Calibri" panose="020F0502020204030204" pitchFamily="34" charset="0"/>
              </a:rPr>
              <a:t>EDUCATION SERVES AS:</a:t>
            </a:r>
          </a:p>
          <a:p>
            <a:pPr>
              <a:buFont typeface="Wingdings" panose="05000000000000000000" pitchFamily="2" charset="2"/>
              <a:buChar char="v"/>
            </a:pPr>
            <a:r>
              <a:rPr lang="en-US" sz="2800" b="1" dirty="0">
                <a:solidFill>
                  <a:schemeClr val="accent4"/>
                </a:solidFill>
                <a:effectLst>
                  <a:outerShdw blurRad="38100" dist="38100" dir="2700000" algn="tl">
                    <a:srgbClr val="000000">
                      <a:alpha val="43137"/>
                    </a:srgbClr>
                  </a:outerShdw>
                </a:effectLst>
                <a:latin typeface="Calibri" panose="020F0502020204030204" pitchFamily="34" charset="0"/>
              </a:rPr>
              <a:t> </a:t>
            </a:r>
            <a:r>
              <a:rPr lang="en-US" sz="2800" b="1" dirty="0" smtClean="0">
                <a:solidFill>
                  <a:schemeClr val="accent4"/>
                </a:solidFill>
                <a:effectLst>
                  <a:outerShdw blurRad="38100" dist="38100" dir="2700000" algn="tl">
                    <a:srgbClr val="000000">
                      <a:alpha val="43137"/>
                    </a:srgbClr>
                  </a:outerShdw>
                </a:effectLst>
                <a:latin typeface="Calibri" panose="020F0502020204030204" pitchFamily="34" charset="0"/>
              </a:rPr>
              <a:t> </a:t>
            </a:r>
            <a:r>
              <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rPr>
              <a:t>A CUSTODIAN OF THE PEOPLE’S CULTURE.</a:t>
            </a:r>
          </a:p>
          <a:p>
            <a:pPr>
              <a:buFont typeface="Wingdings" panose="05000000000000000000" pitchFamily="2" charset="2"/>
              <a:buChar char="v"/>
            </a:pPr>
            <a:r>
              <a:rPr lang="en-GB" sz="2800" b="1" dirty="0" smtClean="0">
                <a:latin typeface="Calibri" panose="020F0502020204030204" pitchFamily="34" charset="0"/>
                <a:cs typeface="Arial" panose="020B0604020202020204" pitchFamily="34" charset="0"/>
              </a:rPr>
              <a:t> A PROCESS THROUGH WHICH THE SOCIETY TRANSMITS ITS  	CULTURE TO THE YOUNG ONES.</a:t>
            </a:r>
          </a:p>
          <a:p>
            <a:pPr>
              <a:buFont typeface="Wingdings" panose="05000000000000000000" pitchFamily="2" charset="2"/>
              <a:buChar char="v"/>
            </a:pPr>
            <a:r>
              <a:rPr lang="en-GB" sz="2800" b="1" dirty="0" smtClean="0">
                <a:latin typeface="Calibri" panose="020F0502020204030204" pitchFamily="34" charset="0"/>
                <a:cs typeface="Arial" panose="020B0604020202020204" pitchFamily="34" charset="0"/>
              </a:rPr>
              <a:t> ENHANCES SUSTAINABLE DEVELOPMENT</a:t>
            </a:r>
            <a:endParaRPr lang="en-US" sz="2800" dirty="0" smtClean="0">
              <a:latin typeface="Calibri" panose="020F0502020204030204" pitchFamily="34" charset="0"/>
              <a:cs typeface="Arial" panose="020B0604020202020204" pitchFamily="34" charset="0"/>
            </a:endParaRPr>
          </a:p>
          <a:p>
            <a:pPr>
              <a:buFont typeface="Wingdings" panose="05000000000000000000" pitchFamily="2" charset="2"/>
              <a:buChar char="v"/>
            </a:pPr>
            <a:endParaRPr lang="en-US"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13686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5" dur="2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2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IMPORTANCE OF EDUCATION</a:t>
            </a: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en-US" sz="3200" b="1" dirty="0">
                <a:latin typeface="Calibri" panose="020F0502020204030204" pitchFamily="34" charset="0"/>
              </a:rPr>
              <a:t>The challenges posed by the 21</a:t>
            </a:r>
            <a:r>
              <a:rPr lang="en-US" sz="3200" b="1" baseline="30000" dirty="0">
                <a:latin typeface="Calibri" panose="020F0502020204030204" pitchFamily="34" charset="0"/>
              </a:rPr>
              <a:t>st</a:t>
            </a:r>
            <a:r>
              <a:rPr lang="en-US" sz="3200" b="1" dirty="0">
                <a:latin typeface="Calibri" panose="020F0502020204030204" pitchFamily="34" charset="0"/>
              </a:rPr>
              <a:t> century expressed in the Millennium Development Goals (MDGs), which have now been redefined and designated as Sustainable Development Goals (SDGs), have further heightened the need to use education as a tool for the attainment of these goals. </a:t>
            </a:r>
          </a:p>
          <a:p>
            <a:pPr marL="0" indent="0">
              <a:buNone/>
            </a:pPr>
            <a:endParaRPr lang="en-US" sz="3200" b="1"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907825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872247"/>
          </a:xfrm>
        </p:spPr>
        <p:txBody>
          <a:bodyPr/>
          <a:lstStyle/>
          <a:p>
            <a:r>
              <a:rPr lang="en-US" dirty="0" smtClean="0">
                <a:solidFill>
                  <a:schemeClr val="accent1"/>
                </a:solidFill>
                <a:latin typeface="Aharoni" panose="02010803020104030203" pitchFamily="2" charset="-79"/>
                <a:cs typeface="Aharoni" panose="02010803020104030203" pitchFamily="2" charset="-79"/>
              </a:rPr>
              <a:t>PRESENTED BY:</a:t>
            </a:r>
            <a:endParaRPr lang="en-US" dirty="0">
              <a:solidFill>
                <a:schemeClr val="accent1"/>
              </a:solidFill>
              <a:latin typeface="Aharoni" panose="02010803020104030203" pitchFamily="2" charset="-79"/>
              <a:cs typeface="Aharoni" panose="02010803020104030203" pitchFamily="2" charset="-79"/>
            </a:endParaRPr>
          </a:p>
        </p:txBody>
      </p:sp>
      <p:sp>
        <p:nvSpPr>
          <p:cNvPr id="4" name="Text Placeholder 3"/>
          <p:cNvSpPr>
            <a:spLocks noGrp="1"/>
          </p:cNvSpPr>
          <p:nvPr>
            <p:ph type="body" sz="half" idx="2"/>
          </p:nvPr>
        </p:nvSpPr>
        <p:spPr/>
        <p:txBody>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Calibri" panose="020F0502020204030204" pitchFamily="34" charset="0"/>
              </a:rPr>
              <a:t>PROFESSOR NICHOLAS AKISE ADA </a:t>
            </a:r>
            <a:r>
              <a:rPr lang="en-US" sz="2000" b="1" dirty="0" smtClean="0">
                <a:solidFill>
                  <a:schemeClr val="accent3">
                    <a:lumMod val="50000"/>
                  </a:schemeClr>
                </a:solidFill>
                <a:effectLst>
                  <a:outerShdw blurRad="38100" dist="38100" dir="2700000" algn="tl">
                    <a:srgbClr val="000000">
                      <a:alpha val="43137"/>
                    </a:srgbClr>
                  </a:outerShdw>
                </a:effectLst>
                <a:latin typeface="Calibri" panose="020F0502020204030204" pitchFamily="34" charset="0"/>
              </a:rPr>
              <a:t>MSTAN</a:t>
            </a:r>
          </a:p>
          <a:p>
            <a:r>
              <a:rPr lang="en-US" sz="2400" b="1" i="1" dirty="0" smtClean="0">
                <a:solidFill>
                  <a:schemeClr val="accent4"/>
                </a:solidFill>
              </a:rPr>
              <a:t>Professor of Science Education</a:t>
            </a:r>
            <a:endParaRPr lang="en-US" sz="2400" b="1" i="1" dirty="0">
              <a:solidFill>
                <a:schemeClr val="accent4"/>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262" r="3262"/>
          <a:stretch>
            <a:fillRect/>
          </a:stretch>
        </p:blipFill>
        <p:spPr>
          <a:prstGeom prst="rect">
            <a:avLst/>
          </a:prstGeom>
        </p:spPr>
      </p:pic>
    </p:spTree>
    <p:extLst>
      <p:ext uri="{BB962C8B-B14F-4D97-AF65-F5344CB8AC3E}">
        <p14:creationId xmlns:p14="http://schemas.microsoft.com/office/powerpoint/2010/main" val="11258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1)">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en-GB" sz="3200" b="1" dirty="0">
                <a:latin typeface="Calibri" panose="020F0502020204030204" pitchFamily="34" charset="0"/>
              </a:rPr>
              <a:t>African countries are equally prioritizing education as a tool for the transformation of their economies.</a:t>
            </a:r>
          </a:p>
          <a:p>
            <a:pPr algn="just">
              <a:buFont typeface="Wingdings" panose="05000000000000000000" pitchFamily="2" charset="2"/>
              <a:buChar char="v"/>
            </a:pPr>
            <a:r>
              <a:rPr lang="en-GB" sz="3200" b="1" dirty="0">
                <a:latin typeface="Calibri" panose="020F0502020204030204" pitchFamily="34" charset="0"/>
              </a:rPr>
              <a:t>The then OAU Programme of Action recognized the pivotal role played by education in the development of human resource as a basis to galvanize Africa’s transformation into the new Millennium. </a:t>
            </a:r>
            <a:endParaRPr lang="en-US" sz="3200" b="1" dirty="0">
              <a:latin typeface="Calibri" panose="020F0502020204030204" pitchFamily="34" charset="0"/>
            </a:endParaRPr>
          </a:p>
          <a:p>
            <a:pPr marL="0" indent="0">
              <a:buNone/>
            </a:pPr>
            <a:endParaRPr lang="en-US" sz="3200" dirty="0"/>
          </a:p>
        </p:txBody>
      </p:sp>
      <p:sp>
        <p:nvSpPr>
          <p:cNvPr id="6" name="Title 1"/>
          <p:cNvSpPr>
            <a:spLocks noGrp="1"/>
          </p:cNvSpPr>
          <p:nvPr>
            <p:ph type="title"/>
          </p:nvPr>
        </p:nvSpPr>
        <p:spPr>
          <a:xfrm>
            <a:off x="1295402" y="982132"/>
            <a:ext cx="9601196" cy="1303867"/>
          </a:xfrm>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IMPORTANCE OF EDUCATION</a:t>
            </a:r>
            <a:endParaRPr lang="en-US" dirty="0"/>
          </a:p>
        </p:txBody>
      </p:sp>
      <p:sp>
        <p:nvSpPr>
          <p:cNvPr id="7" name="TextBox 6"/>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39887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 AS RECOGNIZED BY AGENCIES AND ORGANIZATION </a:t>
            </a:r>
            <a:endParaRPr lang="en-US" sz="32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295401" y="2461395"/>
            <a:ext cx="9601196" cy="3857517"/>
          </a:xfrm>
        </p:spPr>
        <p:txBody>
          <a:bodyPr>
            <a:noAutofit/>
          </a:bodyPr>
          <a:lstStyle/>
          <a:p>
            <a:pPr algn="just">
              <a:buFont typeface="Wingdings" panose="05000000000000000000" pitchFamily="2" charset="2"/>
              <a:buChar char="v"/>
            </a:pPr>
            <a:r>
              <a:rPr lang="en-GB" sz="3200" b="1" dirty="0">
                <a:latin typeface="Calibri" panose="020F0502020204030204" pitchFamily="34" charset="0"/>
              </a:rPr>
              <a:t>The United Nations declared 2005 – 2014 as the Decade for Education for Sustainable Development, </a:t>
            </a:r>
            <a:r>
              <a:rPr lang="en-GB" sz="3200" b="1" dirty="0" err="1">
                <a:latin typeface="Calibri" panose="020F0502020204030204" pitchFamily="34" charset="0"/>
              </a:rPr>
              <a:t>Okebubola</a:t>
            </a:r>
            <a:r>
              <a:rPr lang="en-GB" sz="3200" b="1" dirty="0">
                <a:latin typeface="Calibri" panose="020F0502020204030204" pitchFamily="34" charset="0"/>
              </a:rPr>
              <a:t> (2007).</a:t>
            </a:r>
          </a:p>
          <a:p>
            <a:pPr algn="just">
              <a:buFont typeface="Wingdings" panose="05000000000000000000" pitchFamily="2" charset="2"/>
              <a:buChar char="v"/>
            </a:pPr>
            <a:r>
              <a:rPr lang="en-GB" sz="3200" b="1" dirty="0">
                <a:latin typeface="Calibri" panose="020F0502020204030204" pitchFamily="34" charset="0"/>
              </a:rPr>
              <a:t>The World Conference on Education for All (EFA), in </a:t>
            </a:r>
            <a:r>
              <a:rPr lang="en-GB" sz="3200" b="1" dirty="0" err="1">
                <a:latin typeface="Calibri" panose="020F0502020204030204" pitchFamily="34" charset="0"/>
              </a:rPr>
              <a:t>Jomtien</a:t>
            </a:r>
            <a:r>
              <a:rPr lang="en-GB" sz="3200" b="1" dirty="0">
                <a:latin typeface="Calibri" panose="020F0502020204030204" pitchFamily="34" charset="0"/>
              </a:rPr>
              <a:t>, Thailand, 1990. </a:t>
            </a:r>
          </a:p>
          <a:p>
            <a:pPr algn="just">
              <a:buFont typeface="Wingdings" panose="05000000000000000000" pitchFamily="2" charset="2"/>
              <a:buChar char="v"/>
            </a:pPr>
            <a:r>
              <a:rPr lang="en-GB" sz="3200" b="1" dirty="0">
                <a:latin typeface="Calibri" panose="020F0502020204030204" pitchFamily="34" charset="0"/>
              </a:rPr>
              <a:t>set the target date at 2000 for the achievement of </a:t>
            </a:r>
            <a:r>
              <a:rPr lang="en-GB" sz="3200" b="1" u="sng" dirty="0">
                <a:latin typeface="Calibri" panose="020F0502020204030204" pitchFamily="34" charset="0"/>
              </a:rPr>
              <a:t>U</a:t>
            </a:r>
            <a:r>
              <a:rPr lang="en-GB" sz="3200" b="1" dirty="0">
                <a:latin typeface="Calibri" panose="020F0502020204030204" pitchFamily="34" charset="0"/>
              </a:rPr>
              <a:t>niversal Primary Education (UPE)</a:t>
            </a:r>
          </a:p>
          <a:p>
            <a:pPr marL="0" indent="0">
              <a:buNone/>
            </a:pPr>
            <a:endParaRPr lang="en-US" sz="3200" dirty="0"/>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42647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en-GB" sz="3200" b="1" dirty="0">
                <a:latin typeface="Calibri" panose="020F0502020204030204" pitchFamily="34" charset="0"/>
              </a:rPr>
              <a:t>The 1995 World Summit for Social Development shifted the date to 2015.</a:t>
            </a:r>
          </a:p>
          <a:p>
            <a:pPr algn="just">
              <a:buFont typeface="Wingdings" panose="05000000000000000000" pitchFamily="2" charset="2"/>
              <a:buChar char="v"/>
            </a:pPr>
            <a:r>
              <a:rPr lang="en-US" sz="3200" b="1" dirty="0">
                <a:latin typeface="Calibri" panose="020F0502020204030204" pitchFamily="34" charset="0"/>
              </a:rPr>
              <a:t>The World Education Forum (WEF) held in Dakar 2000, equally emphasized the need for Education For All (UNESCO, 2000), and more importantly, the imperative of quality education. (UNESCO, 2004)</a:t>
            </a:r>
          </a:p>
          <a:p>
            <a:endParaRPr lang="en-US" sz="3200" dirty="0"/>
          </a:p>
        </p:txBody>
      </p:sp>
      <p:sp>
        <p:nvSpPr>
          <p:cNvPr id="4" name="Title 1"/>
          <p:cNvSpPr>
            <a:spLocks noGrp="1"/>
          </p:cNvSpPr>
          <p:nvPr>
            <p:ph type="title"/>
          </p:nvPr>
        </p:nvSpPr>
        <p:spPr>
          <a:xfrm>
            <a:off x="1295402" y="982132"/>
            <a:ext cx="9601196" cy="1303867"/>
          </a:xfrm>
        </p:spPr>
        <p:txBody>
          <a:bodyPr>
            <a:normAutofit/>
          </a:bodyPr>
          <a:lstStyle/>
          <a:p>
            <a:r>
              <a:rPr lang="en-US"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 AS RECOGNIZED BY AGENCIES AND ORGANIZATION </a:t>
            </a:r>
            <a:endParaRPr lang="en-US" sz="32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5" name="TextBox 4"/>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EDUCATION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793822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sz="3200" b="1" dirty="0" smtClean="0">
                <a:solidFill>
                  <a:schemeClr val="accent4"/>
                </a:solidFill>
                <a:latin typeface="Calibri" panose="020F0502020204030204" pitchFamily="34" charset="0"/>
              </a:rPr>
              <a:t>1. INTERNATIONAL STIMULANTS </a:t>
            </a:r>
          </a:p>
          <a:p>
            <a:pPr marL="0" indent="0" algn="just">
              <a:buNone/>
            </a:pPr>
            <a:r>
              <a:rPr lang="en-US" sz="3200" b="1" dirty="0" smtClean="0">
                <a:latin typeface="Calibri" panose="020F0502020204030204" pitchFamily="34" charset="0"/>
              </a:rPr>
              <a:t>When </a:t>
            </a:r>
            <a:r>
              <a:rPr lang="en-US" sz="3200" b="1" dirty="0">
                <a:latin typeface="Calibri" panose="020F0502020204030204" pitchFamily="34" charset="0"/>
              </a:rPr>
              <a:t>the defunct Soviet Union launched into space in 1957, the first man-made satellite called “Sputnik”, the development sparked off wide </a:t>
            </a:r>
            <a:r>
              <a:rPr lang="en-US" sz="3200" b="1" dirty="0" smtClean="0">
                <a:latin typeface="Calibri" panose="020F0502020204030204" pitchFamily="34" charset="0"/>
              </a:rPr>
              <a:t>spread curricular </a:t>
            </a:r>
            <a:r>
              <a:rPr lang="en-US" sz="3200" b="1" dirty="0">
                <a:latin typeface="Calibri" panose="020F0502020204030204" pitchFamily="34" charset="0"/>
              </a:rPr>
              <a:t>reforms across the globe among others</a:t>
            </a:r>
            <a:r>
              <a:rPr lang="en-US" sz="3200" b="1" dirty="0" smtClean="0">
                <a:latin typeface="Calibri" panose="020F0502020204030204" pitchFamily="34" charset="0"/>
              </a:rPr>
              <a:t>.</a:t>
            </a:r>
            <a:endParaRPr lang="en-US" sz="3200" b="1" dirty="0">
              <a:latin typeface="Calibri" panose="020F0502020204030204" pitchFamily="34" charset="0"/>
            </a:endParaRPr>
          </a:p>
        </p:txBody>
      </p:sp>
    </p:spTree>
    <p:extLst>
      <p:ext uri="{BB962C8B-B14F-4D97-AF65-F5344CB8AC3E}">
        <p14:creationId xmlns:p14="http://schemas.microsoft.com/office/powerpoint/2010/main" val="403804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a:latin typeface="Calibri" panose="020F0502020204030204" pitchFamily="34" charset="0"/>
              </a:rPr>
              <a:t>Alphabet curricula in Science emerged across the globe.</a:t>
            </a:r>
          </a:p>
          <a:p>
            <a:pPr>
              <a:buFont typeface="Wingdings" panose="05000000000000000000" pitchFamily="2" charset="2"/>
              <a:buChar char="v"/>
            </a:pPr>
            <a:r>
              <a:rPr lang="en-US" sz="3200" b="1" dirty="0" smtClean="0">
                <a:latin typeface="Calibri" panose="020F0502020204030204" pitchFamily="34" charset="0"/>
              </a:rPr>
              <a:t> Physical </a:t>
            </a:r>
            <a:r>
              <a:rPr lang="en-US" sz="3200" b="1" dirty="0">
                <a:latin typeface="Calibri" panose="020F0502020204030204" pitchFamily="34" charset="0"/>
              </a:rPr>
              <a:t>Science Study (PSCS). </a:t>
            </a:r>
          </a:p>
          <a:p>
            <a:pPr>
              <a:buFont typeface="Wingdings" panose="05000000000000000000" pitchFamily="2" charset="2"/>
              <a:buChar char="v"/>
            </a:pPr>
            <a:r>
              <a:rPr lang="en-US" sz="3200" b="1" dirty="0" smtClean="0">
                <a:latin typeface="Calibri" panose="020F0502020204030204" pitchFamily="34" charset="0"/>
              </a:rPr>
              <a:t> Chemical </a:t>
            </a:r>
            <a:r>
              <a:rPr lang="en-US" sz="3200" b="1" dirty="0">
                <a:latin typeface="Calibri" panose="020F0502020204030204" pitchFamily="34" charset="0"/>
              </a:rPr>
              <a:t>Education Materials Study (CHEM STUDY) all in </a:t>
            </a:r>
            <a:r>
              <a:rPr lang="en-US" sz="3200" b="1" dirty="0" smtClean="0">
                <a:latin typeface="Calibri" panose="020F0502020204030204" pitchFamily="34" charset="0"/>
              </a:rPr>
              <a:t>USA.</a:t>
            </a:r>
            <a:endParaRPr lang="en-US" sz="3200" b="1" dirty="0">
              <a:latin typeface="Calibri" panose="020F0502020204030204" pitchFamily="34" charset="0"/>
            </a:endParaRPr>
          </a:p>
          <a:p>
            <a:pPr>
              <a:buFont typeface="Wingdings" panose="05000000000000000000" pitchFamily="2" charset="2"/>
              <a:buChar char="v"/>
            </a:pPr>
            <a:r>
              <a:rPr lang="en-US" sz="3200" b="1" dirty="0" smtClean="0">
                <a:latin typeface="Calibri" panose="020F0502020204030204" pitchFamily="34" charset="0"/>
              </a:rPr>
              <a:t> The </a:t>
            </a:r>
            <a:r>
              <a:rPr lang="en-US" sz="3200" b="1" dirty="0">
                <a:latin typeface="Calibri" panose="020F0502020204030204" pitchFamily="34" charset="0"/>
              </a:rPr>
              <a:t>Nuffield Science Projects in the </a:t>
            </a:r>
            <a:r>
              <a:rPr lang="en-US" sz="3200" b="1" dirty="0" smtClean="0">
                <a:latin typeface="Calibri" panose="020F0502020204030204" pitchFamily="34" charset="0"/>
              </a:rPr>
              <a:t>UK.  </a:t>
            </a:r>
            <a:endParaRPr lang="en-US" sz="3200" b="1" dirty="0">
              <a:latin typeface="Calibri" panose="020F0502020204030204" pitchFamily="34" charset="0"/>
            </a:endParaRPr>
          </a:p>
          <a:p>
            <a:pPr marL="0" indent="0">
              <a:buNone/>
            </a:pPr>
            <a:endParaRPr lang="en-US" sz="3200"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921238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latin typeface="Calibri" panose="020F0502020204030204" pitchFamily="34" charset="0"/>
              </a:rPr>
              <a:t>Nigeria equally became part of this curricula reform efforts with the development of:</a:t>
            </a:r>
            <a:endParaRPr lang="en-US" sz="3600" b="1" dirty="0">
              <a:solidFill>
                <a:schemeClr val="bg1"/>
              </a:solidFill>
              <a:latin typeface="Calibri" panose="020F0502020204030204" pitchFamily="34" charset="0"/>
            </a:endParaRPr>
          </a:p>
          <a:p>
            <a:pPr>
              <a:buFont typeface="Wingdings" panose="05000000000000000000" pitchFamily="2" charset="2"/>
              <a:buChar char="v"/>
            </a:pPr>
            <a:r>
              <a:rPr lang="en-US" sz="3600" b="1" dirty="0">
                <a:latin typeface="Calibri" panose="020F0502020204030204" pitchFamily="34" charset="0"/>
              </a:rPr>
              <a:t> Nigerian Integrated Science Project (NISP) by STAN in 1971</a:t>
            </a:r>
          </a:p>
          <a:p>
            <a:pPr marL="0" indent="0">
              <a:buNone/>
            </a:pPr>
            <a:endParaRPr lang="en-US" sz="3600" dirty="0"/>
          </a:p>
        </p:txBody>
      </p:sp>
      <p:sp>
        <p:nvSpPr>
          <p:cNvPr id="4" name="Title 1"/>
          <p:cNvSpPr>
            <a:spLocks noGrp="1"/>
          </p:cNvSpPr>
          <p:nvPr>
            <p:ph type="title"/>
          </p:nvPr>
        </p:nvSpPr>
        <p:spPr>
          <a:xfrm>
            <a:off x="1295402" y="982132"/>
            <a:ext cx="9601196" cy="1303867"/>
          </a:xfrm>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5" name="TextBox 4"/>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469061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b="1" dirty="0" smtClean="0">
                <a:solidFill>
                  <a:schemeClr val="accent4"/>
                </a:solidFill>
                <a:latin typeface="Calibri" panose="020F0502020204030204" pitchFamily="34" charset="0"/>
              </a:rPr>
              <a:t>2. THE 1999 HISTORIC CURRICULUM CONFERENCE IN NIGERIA. </a:t>
            </a:r>
          </a:p>
          <a:p>
            <a:pPr marL="0" indent="0">
              <a:buNone/>
            </a:pPr>
            <a:r>
              <a:rPr lang="en-US" sz="2900" b="1" dirty="0" smtClean="0">
                <a:latin typeface="Calibri" panose="020F0502020204030204" pitchFamily="34" charset="0"/>
              </a:rPr>
              <a:t>Government </a:t>
            </a:r>
            <a:r>
              <a:rPr lang="en-US" sz="2900" b="1" dirty="0">
                <a:latin typeface="Calibri" panose="020F0502020204030204" pitchFamily="34" charset="0"/>
              </a:rPr>
              <a:t>agencies became actively involved in the curriculum development such as:</a:t>
            </a:r>
          </a:p>
          <a:p>
            <a:pPr>
              <a:buFont typeface="Wingdings" panose="05000000000000000000" pitchFamily="2" charset="2"/>
              <a:buChar char="v"/>
            </a:pPr>
            <a:r>
              <a:rPr lang="en-US" sz="2900" b="1" dirty="0" smtClean="0">
                <a:latin typeface="Calibri" panose="020F0502020204030204" pitchFamily="34" charset="0"/>
              </a:rPr>
              <a:t> The </a:t>
            </a:r>
            <a:r>
              <a:rPr lang="en-US" sz="2900" b="1" dirty="0">
                <a:latin typeface="Calibri" panose="020F0502020204030204" pitchFamily="34" charset="0"/>
              </a:rPr>
              <a:t>defunct Education Study and </a:t>
            </a:r>
            <a:r>
              <a:rPr lang="en-US" sz="2900" b="1" dirty="0" smtClean="0">
                <a:latin typeface="Calibri" panose="020F0502020204030204" pitchFamily="34" charset="0"/>
              </a:rPr>
              <a:t>Adaptation </a:t>
            </a:r>
            <a:r>
              <a:rPr lang="en-US" sz="2900" b="1" dirty="0">
                <a:latin typeface="Calibri" panose="020F0502020204030204" pitchFamily="34" charset="0"/>
              </a:rPr>
              <a:t>Centre (CESAC</a:t>
            </a:r>
            <a:r>
              <a:rPr lang="en-US" sz="2900" b="1" dirty="0" smtClean="0">
                <a:latin typeface="Calibri" panose="020F0502020204030204" pitchFamily="34" charset="0"/>
              </a:rPr>
              <a:t>).</a:t>
            </a:r>
            <a:endParaRPr lang="en-US" sz="2900" b="1" dirty="0">
              <a:latin typeface="Calibri" panose="020F0502020204030204" pitchFamily="34" charset="0"/>
            </a:endParaRPr>
          </a:p>
          <a:p>
            <a:pPr>
              <a:buFont typeface="Wingdings" panose="05000000000000000000" pitchFamily="2" charset="2"/>
              <a:buChar char="v"/>
            </a:pPr>
            <a:r>
              <a:rPr lang="en-US" sz="2900" b="1" dirty="0" smtClean="0">
                <a:latin typeface="Calibri" panose="020F0502020204030204" pitchFamily="34" charset="0"/>
              </a:rPr>
              <a:t> The </a:t>
            </a:r>
            <a:r>
              <a:rPr lang="en-US" sz="2900" b="1" dirty="0">
                <a:latin typeface="Calibri" panose="020F0502020204030204" pitchFamily="34" charset="0"/>
              </a:rPr>
              <a:t>Nigerian Educational Research </a:t>
            </a:r>
            <a:r>
              <a:rPr lang="en-US" sz="2900" b="1" dirty="0" smtClean="0">
                <a:latin typeface="Calibri" panose="020F0502020204030204" pitchFamily="34" charset="0"/>
              </a:rPr>
              <a:t>Council </a:t>
            </a:r>
            <a:r>
              <a:rPr lang="en-US" sz="2900" b="1" dirty="0">
                <a:latin typeface="Calibri" panose="020F0502020204030204" pitchFamily="34" charset="0"/>
              </a:rPr>
              <a:t>(NERC) now </a:t>
            </a:r>
            <a:r>
              <a:rPr lang="en-US" sz="2900" b="1" dirty="0" smtClean="0">
                <a:latin typeface="Calibri" panose="020F0502020204030204" pitchFamily="34" charset="0"/>
              </a:rPr>
              <a:t>	Nigerian Education Research </a:t>
            </a:r>
            <a:r>
              <a:rPr lang="en-US" sz="2900" b="1" dirty="0">
                <a:latin typeface="Calibri" panose="020F0502020204030204" pitchFamily="34" charset="0"/>
              </a:rPr>
              <a:t>and Development Council </a:t>
            </a:r>
            <a:r>
              <a:rPr lang="en-US" sz="2900" b="1" dirty="0" smtClean="0">
                <a:latin typeface="Calibri" panose="020F0502020204030204" pitchFamily="34" charset="0"/>
              </a:rPr>
              <a:t>	(</a:t>
            </a:r>
            <a:r>
              <a:rPr lang="en-US" sz="2900" b="1" dirty="0">
                <a:latin typeface="Calibri" panose="020F0502020204030204" pitchFamily="34" charset="0"/>
              </a:rPr>
              <a:t>NERDC</a:t>
            </a:r>
            <a:r>
              <a:rPr lang="en-US" sz="2900" b="1" dirty="0" smtClean="0">
                <a:latin typeface="Calibri" panose="020F0502020204030204" pitchFamily="34" charset="0"/>
              </a:rPr>
              <a:t>).</a:t>
            </a:r>
            <a:endParaRPr lang="en-US" sz="2900" b="1" dirty="0">
              <a:latin typeface="Calibri" panose="020F0502020204030204" pitchFamily="34" charset="0"/>
            </a:endParaRPr>
          </a:p>
          <a:p>
            <a:pPr marL="0" indent="0">
              <a:buNone/>
            </a:pPr>
            <a:endParaRPr lang="en-US" sz="2800"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33357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3" name="Content Placeholder 2"/>
          <p:cNvSpPr>
            <a:spLocks noGrp="1"/>
          </p:cNvSpPr>
          <p:nvPr>
            <p:ph sz="half" idx="1"/>
          </p:nvPr>
        </p:nvSpPr>
        <p:spPr>
          <a:xfrm>
            <a:off x="1298448" y="2560320"/>
            <a:ext cx="4882896" cy="3485638"/>
          </a:xfrm>
        </p:spPr>
        <p:txBody>
          <a:bodyPr>
            <a:normAutofit fontScale="92500"/>
          </a:bodyPr>
          <a:lstStyle/>
          <a:p>
            <a:pPr marL="0" indent="0">
              <a:buNone/>
            </a:pPr>
            <a:r>
              <a:rPr lang="en-US" b="1" dirty="0">
                <a:solidFill>
                  <a:schemeClr val="accent4"/>
                </a:solidFill>
                <a:latin typeface="Calibri" panose="020F0502020204030204" pitchFamily="34" charset="0"/>
              </a:rPr>
              <a:t>3.</a:t>
            </a:r>
            <a:r>
              <a:rPr lang="en-US" b="1" dirty="0">
                <a:solidFill>
                  <a:srgbClr val="0070C0"/>
                </a:solidFill>
                <a:latin typeface="Calibri" panose="020F0502020204030204" pitchFamily="34" charset="0"/>
              </a:rPr>
              <a:t>	</a:t>
            </a: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rPr>
              <a:t>GLOBAL COMPETIVENESS:</a:t>
            </a:r>
          </a:p>
          <a:p>
            <a:pPr>
              <a:buFont typeface="Wingdings" panose="05000000000000000000" pitchFamily="2" charset="2"/>
              <a:buChar char="v"/>
            </a:pPr>
            <a:r>
              <a:rPr lang="en-US" sz="3200" b="1" dirty="0" smtClean="0">
                <a:latin typeface="Calibri" panose="020F0502020204030204" pitchFamily="34" charset="0"/>
              </a:rPr>
              <a:t>Military </a:t>
            </a:r>
            <a:r>
              <a:rPr lang="en-US" sz="3200" b="1" dirty="0">
                <a:latin typeface="Calibri" panose="020F0502020204030204" pitchFamily="34" charset="0"/>
              </a:rPr>
              <a:t>Supremacy</a:t>
            </a:r>
          </a:p>
          <a:p>
            <a:pPr>
              <a:buFont typeface="Wingdings" panose="05000000000000000000" pitchFamily="2" charset="2"/>
              <a:buChar char="v"/>
            </a:pPr>
            <a:r>
              <a:rPr lang="en-US" sz="3200" b="1" dirty="0" smtClean="0">
                <a:latin typeface="Calibri" panose="020F0502020204030204" pitchFamily="34" charset="0"/>
              </a:rPr>
              <a:t>Provision </a:t>
            </a:r>
            <a:r>
              <a:rPr lang="en-US" sz="3200" b="1" dirty="0">
                <a:latin typeface="Calibri" panose="020F0502020204030204" pitchFamily="34" charset="0"/>
              </a:rPr>
              <a:t>of basic human needs of </a:t>
            </a:r>
            <a:r>
              <a:rPr lang="en-US" sz="3200" b="1" dirty="0" smtClean="0">
                <a:latin typeface="Calibri" panose="020F0502020204030204" pitchFamily="34" charset="0"/>
              </a:rPr>
              <a:t>shelter</a:t>
            </a:r>
          </a:p>
          <a:p>
            <a:pPr>
              <a:buFont typeface="Wingdings" panose="05000000000000000000" pitchFamily="2" charset="2"/>
              <a:buChar char="v"/>
            </a:pPr>
            <a:r>
              <a:rPr lang="en-US" sz="3200" b="1" dirty="0">
                <a:latin typeface="Calibri" panose="020F0502020204030204" pitchFamily="34" charset="0"/>
              </a:rPr>
              <a:t>Food</a:t>
            </a:r>
          </a:p>
          <a:p>
            <a:pPr marL="0" indent="0">
              <a:buNone/>
            </a:pPr>
            <a:endParaRPr lang="en-US" sz="3200" b="1" dirty="0">
              <a:latin typeface="Calibri" panose="020F0502020204030204" pitchFamily="34" charset="0"/>
            </a:endParaRPr>
          </a:p>
          <a:p>
            <a:pPr marL="0" indent="0">
              <a:buNone/>
            </a:pPr>
            <a:endParaRPr lang="en-US" dirty="0"/>
          </a:p>
        </p:txBody>
      </p:sp>
      <p:sp>
        <p:nvSpPr>
          <p:cNvPr id="4" name="Content Placeholder 3"/>
          <p:cNvSpPr>
            <a:spLocks noGrp="1"/>
          </p:cNvSpPr>
          <p:nvPr>
            <p:ph sz="half" idx="2"/>
          </p:nvPr>
        </p:nvSpPr>
        <p:spPr>
          <a:xfrm>
            <a:off x="6181343" y="2560320"/>
            <a:ext cx="5064411" cy="3310128"/>
          </a:xfrm>
        </p:spPr>
        <p:txBody>
          <a:bodyPr>
            <a:normAutofit fontScale="92500"/>
          </a:bodyPr>
          <a:lstStyle/>
          <a:p>
            <a:pPr>
              <a:buFont typeface="Wingdings" panose="05000000000000000000" pitchFamily="2" charset="2"/>
              <a:buChar char="v"/>
            </a:pPr>
            <a:r>
              <a:rPr lang="en-US" sz="3200" b="1" dirty="0" smtClean="0">
                <a:latin typeface="Calibri" panose="020F0502020204030204" pitchFamily="34" charset="0"/>
              </a:rPr>
              <a:t>Portable </a:t>
            </a:r>
            <a:r>
              <a:rPr lang="en-US" sz="3200" b="1" dirty="0">
                <a:latin typeface="Calibri" panose="020F0502020204030204" pitchFamily="34" charset="0"/>
              </a:rPr>
              <a:t>water </a:t>
            </a:r>
          </a:p>
          <a:p>
            <a:pPr>
              <a:buFont typeface="Wingdings" panose="05000000000000000000" pitchFamily="2" charset="2"/>
              <a:buChar char="v"/>
            </a:pPr>
            <a:r>
              <a:rPr lang="en-US" sz="3200" b="1" dirty="0">
                <a:latin typeface="Calibri" panose="020F0502020204030204" pitchFamily="34" charset="0"/>
              </a:rPr>
              <a:t>Improved living </a:t>
            </a:r>
            <a:r>
              <a:rPr lang="en-US" sz="3200" b="1" dirty="0" smtClean="0">
                <a:latin typeface="Calibri" panose="020F0502020204030204" pitchFamily="34" charset="0"/>
              </a:rPr>
              <a:t>conditions</a:t>
            </a:r>
          </a:p>
          <a:p>
            <a:pPr>
              <a:buFont typeface="Wingdings" panose="05000000000000000000" pitchFamily="2" charset="2"/>
              <a:buChar char="v"/>
            </a:pPr>
            <a:r>
              <a:rPr lang="en-US" sz="3200" b="1" dirty="0">
                <a:latin typeface="Calibri" panose="020F0502020204030204" pitchFamily="34" charset="0"/>
              </a:rPr>
              <a:t>Development of new strategies and acquisition of skills for productive purposes</a:t>
            </a:r>
          </a:p>
          <a:p>
            <a:pPr>
              <a:buFont typeface="Wingdings" panose="05000000000000000000" pitchFamily="2" charset="2"/>
              <a:buChar char="v"/>
            </a:pPr>
            <a:endParaRPr lang="en-US" sz="3200" b="1" dirty="0">
              <a:latin typeface="Calibri" panose="020F0502020204030204" pitchFamily="34" charset="0"/>
            </a:endParaRPr>
          </a:p>
          <a:p>
            <a:endParaRPr lang="en-US" dirty="0"/>
          </a:p>
        </p:txBody>
      </p:sp>
      <p:sp>
        <p:nvSpPr>
          <p:cNvPr id="5" name="TextBox 4"/>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89960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p:cTn id="4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7"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8" dur="20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p:cTn id="53"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4"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5" dur="20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 calcmode="lin" valueType="num">
                                      <p:cBhvr>
                                        <p:cTn id="60"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1"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a:buFont typeface="Wingdings" panose="05000000000000000000" pitchFamily="2" charset="2"/>
              <a:buChar char="v"/>
            </a:pPr>
            <a:r>
              <a:rPr lang="en-US" sz="3000" b="1" dirty="0" smtClean="0">
                <a:latin typeface="Calibri" panose="020F0502020204030204" pitchFamily="34" charset="0"/>
              </a:rPr>
              <a:t>Increase in earning power and evolvement of practicable and workable political systems</a:t>
            </a:r>
          </a:p>
          <a:p>
            <a:pPr>
              <a:buFont typeface="Wingdings" panose="05000000000000000000" pitchFamily="2" charset="2"/>
              <a:buChar char="v"/>
            </a:pPr>
            <a:r>
              <a:rPr lang="en-US" sz="3000" b="1" dirty="0" smtClean="0">
                <a:latin typeface="Calibri" panose="020F0502020204030204" pitchFamily="34" charset="0"/>
              </a:rPr>
              <a:t>Effective educational systems</a:t>
            </a:r>
          </a:p>
          <a:p>
            <a:endParaRPr lang="en-US" sz="3000" dirty="0"/>
          </a:p>
          <a:p>
            <a:endParaRPr lang="en-US" sz="3000" dirty="0"/>
          </a:p>
        </p:txBody>
      </p:sp>
      <p:sp>
        <p:nvSpPr>
          <p:cNvPr id="7" name="Title 1"/>
          <p:cNvSpPr>
            <a:spLocks noGrp="1"/>
          </p:cNvSpPr>
          <p:nvPr>
            <p:ph type="title"/>
          </p:nvPr>
        </p:nvSpPr>
        <p:spPr>
          <a:xfrm>
            <a:off x="1295402" y="982132"/>
            <a:ext cx="9601196" cy="1303867"/>
          </a:xfrm>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8" name="TextBox 7"/>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328769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a:solidFill>
                  <a:schemeClr val="accent4"/>
                </a:solidFill>
                <a:effectLst>
                  <a:outerShdw blurRad="38100" dist="38100" dir="2700000" algn="tl">
                    <a:srgbClr val="000000">
                      <a:alpha val="43137"/>
                    </a:srgbClr>
                  </a:outerShdw>
                </a:effectLst>
                <a:latin typeface="Calibri" panose="020F0502020204030204" pitchFamily="34" charset="0"/>
              </a:rPr>
              <a:t>4. </a:t>
            </a:r>
            <a:r>
              <a:rPr lang="en-US" b="1" dirty="0">
                <a:solidFill>
                  <a:schemeClr val="tx1"/>
                </a:solidFill>
                <a:effectLst>
                  <a:outerShdw blurRad="38100" dist="38100" dir="2700000" algn="tl">
                    <a:srgbClr val="000000">
                      <a:alpha val="43137"/>
                    </a:srgbClr>
                  </a:outerShdw>
                </a:effectLst>
                <a:latin typeface="Calibri" panose="020F0502020204030204" pitchFamily="34" charset="0"/>
              </a:rPr>
              <a:t>The world population is rising fast and is currently put at 6,894,443,011.</a:t>
            </a:r>
            <a:r>
              <a:rPr lang="en-US" b="1" dirty="0">
                <a:solidFill>
                  <a:schemeClr val="accent4"/>
                </a:solidFill>
                <a:effectLst>
                  <a:outerShdw blurRad="38100" dist="38100" dir="2700000" algn="tl">
                    <a:srgbClr val="000000">
                      <a:alpha val="43137"/>
                    </a:srgbClr>
                  </a:outerShdw>
                </a:effectLst>
                <a:latin typeface="Calibri" panose="020F0502020204030204" pitchFamily="34" charset="0"/>
              </a:rPr>
              <a:t> </a:t>
            </a:r>
          </a:p>
          <a:p>
            <a:pPr marL="0" indent="0">
              <a:buNone/>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rPr>
              <a:t>This </a:t>
            </a:r>
            <a:r>
              <a:rPr lang="en-US" b="1" dirty="0">
                <a:solidFill>
                  <a:schemeClr val="accent4"/>
                </a:solidFill>
                <a:effectLst>
                  <a:outerShdw blurRad="38100" dist="38100" dir="2700000" algn="tl">
                    <a:srgbClr val="000000">
                      <a:alpha val="43137"/>
                    </a:srgbClr>
                  </a:outerShdw>
                </a:effectLst>
                <a:latin typeface="Calibri" panose="020F0502020204030204" pitchFamily="34" charset="0"/>
              </a:rPr>
              <a:t>implies that:</a:t>
            </a:r>
          </a:p>
          <a:p>
            <a:pPr>
              <a:buFont typeface="Wingdings" panose="05000000000000000000" pitchFamily="2" charset="2"/>
              <a:buChar char="v"/>
            </a:pPr>
            <a:r>
              <a:rPr lang="en-US" dirty="0">
                <a:latin typeface="Calibri" panose="020F0502020204030204" pitchFamily="34" charset="0"/>
              </a:rPr>
              <a:t>	</a:t>
            </a:r>
            <a:r>
              <a:rPr lang="en-US" b="1" dirty="0">
                <a:latin typeface="Calibri" panose="020F0502020204030204" pitchFamily="34" charset="0"/>
              </a:rPr>
              <a:t>More people need food, </a:t>
            </a:r>
          </a:p>
          <a:p>
            <a:pPr>
              <a:buFont typeface="Wingdings" panose="05000000000000000000" pitchFamily="2" charset="2"/>
              <a:buChar char="v"/>
            </a:pPr>
            <a:r>
              <a:rPr lang="en-US" b="1" dirty="0">
                <a:latin typeface="Calibri" panose="020F0502020204030204" pitchFamily="34" charset="0"/>
              </a:rPr>
              <a:t>	Health care, </a:t>
            </a:r>
          </a:p>
          <a:p>
            <a:pPr>
              <a:buFont typeface="Wingdings" panose="05000000000000000000" pitchFamily="2" charset="2"/>
              <a:buChar char="v"/>
            </a:pPr>
            <a:r>
              <a:rPr lang="en-US" b="1" dirty="0">
                <a:latin typeface="Calibri" panose="020F0502020204030204" pitchFamily="34" charset="0"/>
              </a:rPr>
              <a:t>	Education</a:t>
            </a:r>
            <a:r>
              <a:rPr lang="en-US" b="1" dirty="0" smtClean="0">
                <a:latin typeface="Calibri" panose="020F0502020204030204" pitchFamily="34" charset="0"/>
              </a:rPr>
              <a:t>, </a:t>
            </a:r>
            <a:endParaRPr lang="en-US" b="1" dirty="0">
              <a:latin typeface="Calibri" panose="020F0502020204030204" pitchFamily="34" charset="0"/>
            </a:endParaRPr>
          </a:p>
          <a:p>
            <a:pPr>
              <a:buFont typeface="Wingdings" panose="05000000000000000000" pitchFamily="2" charset="2"/>
              <a:buChar char="v"/>
            </a:pPr>
            <a:r>
              <a:rPr lang="en-US" b="1" dirty="0">
                <a:latin typeface="Calibri" panose="020F0502020204030204" pitchFamily="34" charset="0"/>
              </a:rPr>
              <a:t>	</a:t>
            </a:r>
            <a:r>
              <a:rPr lang="en-US" b="1" dirty="0" smtClean="0">
                <a:latin typeface="Calibri" panose="020F0502020204030204" pitchFamily="34" charset="0"/>
              </a:rPr>
              <a:t>Housing</a:t>
            </a:r>
            <a:r>
              <a:rPr lang="en-US" b="1" dirty="0">
                <a:latin typeface="Calibri" panose="020F0502020204030204" pitchFamily="34" charset="0"/>
              </a:rPr>
              <a:t>.</a:t>
            </a: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There </a:t>
            </a:r>
            <a:r>
              <a:rPr lang="en-US" b="1" dirty="0">
                <a:latin typeface="Calibri" panose="020F0502020204030204" pitchFamily="34" charset="0"/>
              </a:rPr>
              <a:t>is depletion of bio-diversity 	hazards of industrial effluent, </a:t>
            </a:r>
          </a:p>
          <a:p>
            <a:pPr>
              <a:buFont typeface="Wingdings" panose="05000000000000000000" pitchFamily="2" charset="2"/>
              <a:buChar char="v"/>
            </a:pPr>
            <a:endParaRPr lang="en-US" b="1" dirty="0">
              <a:latin typeface="Calibri" panose="020F0502020204030204" pitchFamily="34" charset="0"/>
            </a:endParaRPr>
          </a:p>
          <a:p>
            <a:pPr marL="0" indent="0">
              <a:buNone/>
            </a:pPr>
            <a:endParaRPr lang="en-US" dirty="0"/>
          </a:p>
        </p:txBody>
      </p:sp>
      <p:sp>
        <p:nvSpPr>
          <p:cNvPr id="4" name="Content Placeholder 3"/>
          <p:cNvSpPr>
            <a:spLocks noGrp="1"/>
          </p:cNvSpPr>
          <p:nvPr>
            <p:ph sz="half" idx="2"/>
          </p:nvPr>
        </p:nvSpPr>
        <p:spPr/>
        <p:txBody>
          <a:bodyPr>
            <a:noAutofit/>
          </a:bodyPr>
          <a:lstStyle/>
          <a:p>
            <a:pPr>
              <a:buFont typeface="Wingdings" panose="05000000000000000000" pitchFamily="2" charset="2"/>
              <a:buChar char="v"/>
            </a:pPr>
            <a:r>
              <a:rPr lang="en-US" sz="2000" b="1" dirty="0" smtClean="0">
                <a:latin typeface="Calibri" panose="020F0502020204030204" pitchFamily="34" charset="0"/>
              </a:rPr>
              <a:t> </a:t>
            </a:r>
            <a:r>
              <a:rPr lang="en-US" sz="2000" b="1" dirty="0">
                <a:latin typeface="Calibri" panose="020F0502020204030204" pitchFamily="34" charset="0"/>
              </a:rPr>
              <a:t>	All these needs can only be </a:t>
            </a:r>
            <a:r>
              <a:rPr lang="en-US" sz="2000" b="1" dirty="0" smtClean="0">
                <a:latin typeface="Calibri" panose="020F0502020204030204" pitchFamily="34" charset="0"/>
              </a:rPr>
              <a:t>	adequately met </a:t>
            </a:r>
            <a:r>
              <a:rPr lang="en-US" sz="2000" b="1" dirty="0">
                <a:latin typeface="Calibri" panose="020F0502020204030204" pitchFamily="34" charset="0"/>
              </a:rPr>
              <a:t>using education, </a:t>
            </a:r>
            <a:r>
              <a:rPr lang="en-US" sz="2000" b="1" dirty="0" smtClean="0">
                <a:latin typeface="Calibri" panose="020F0502020204030204" pitchFamily="34" charset="0"/>
              </a:rPr>
              <a:t>	particularly </a:t>
            </a:r>
            <a:r>
              <a:rPr lang="en-US" sz="2000" b="1" dirty="0">
                <a:latin typeface="Calibri" panose="020F0502020204030204" pitchFamily="34" charset="0"/>
              </a:rPr>
              <a:t>science </a:t>
            </a:r>
            <a:r>
              <a:rPr lang="en-US" sz="2000" b="1" dirty="0" smtClean="0">
                <a:latin typeface="Calibri" panose="020F0502020204030204" pitchFamily="34" charset="0"/>
              </a:rPr>
              <a:t>and  technology </a:t>
            </a:r>
            <a:r>
              <a:rPr lang="en-US" sz="2000" b="1" dirty="0">
                <a:latin typeface="Calibri" panose="020F0502020204030204" pitchFamily="34" charset="0"/>
              </a:rPr>
              <a:t>as </a:t>
            </a:r>
            <a:r>
              <a:rPr lang="en-US" sz="2000" b="1" dirty="0" smtClean="0">
                <a:latin typeface="Calibri" panose="020F0502020204030204" pitchFamily="34" charset="0"/>
              </a:rPr>
              <a:t>	a </a:t>
            </a:r>
            <a:r>
              <a:rPr lang="en-US" sz="2000" b="1" dirty="0">
                <a:latin typeface="Calibri" panose="020F0502020204030204" pitchFamily="34" charset="0"/>
              </a:rPr>
              <a:t>tool. </a:t>
            </a:r>
            <a:endParaRPr lang="en-US" sz="2000" b="1" dirty="0" smtClean="0">
              <a:latin typeface="Calibri" panose="020F0502020204030204" pitchFamily="34" charset="0"/>
            </a:endParaRPr>
          </a:p>
          <a:p>
            <a:pPr>
              <a:buFont typeface="Wingdings" panose="05000000000000000000" pitchFamily="2" charset="2"/>
              <a:buChar char="v"/>
            </a:pPr>
            <a:r>
              <a:rPr lang="en-US" sz="2000" b="1" dirty="0" smtClean="0">
                <a:latin typeface="Calibri" panose="020F0502020204030204" pitchFamily="34" charset="0"/>
              </a:rPr>
              <a:t>	There is the ozone layer depletion 	effect, and </a:t>
            </a:r>
          </a:p>
          <a:p>
            <a:pPr>
              <a:buFont typeface="Wingdings" panose="05000000000000000000" pitchFamily="2" charset="2"/>
              <a:buChar char="v"/>
            </a:pPr>
            <a:r>
              <a:rPr lang="en-US" sz="2000" b="1" dirty="0" smtClean="0">
                <a:latin typeface="Calibri" panose="020F0502020204030204" pitchFamily="34" charset="0"/>
              </a:rPr>
              <a:t>	There is the problem of improved 	communication and adequate 	provision of other basic comforts and 	necessities of life.</a:t>
            </a:r>
          </a:p>
          <a:p>
            <a:pPr marL="0" indent="0">
              <a:buNone/>
            </a:pPr>
            <a:endParaRPr lang="en-US" sz="1800" dirty="0"/>
          </a:p>
        </p:txBody>
      </p:sp>
      <p:sp>
        <p:nvSpPr>
          <p:cNvPr id="5" name="TextBox 4"/>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837984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nip Diagonal Corner Rectangle 19"/>
          <p:cNvSpPr/>
          <p:nvPr/>
        </p:nvSpPr>
        <p:spPr>
          <a:xfrm>
            <a:off x="150438" y="132618"/>
            <a:ext cx="11630891" cy="68580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65021" y="1091783"/>
            <a:ext cx="3718455" cy="762238"/>
          </a:xfrm>
        </p:spPr>
        <p:txBody>
          <a:bodyPr>
            <a:normAutofit/>
          </a:bodyPr>
          <a:lstStyle/>
          <a:p>
            <a:r>
              <a:rPr lang="en-US" sz="3200" b="1" dirty="0" smtClean="0">
                <a:solidFill>
                  <a:schemeClr val="accent3">
                    <a:lumMod val="75000"/>
                  </a:schemeClr>
                </a:solidFill>
                <a:effectLst>
                  <a:outerShdw blurRad="38100" dist="38100" dir="2700000" algn="tl">
                    <a:srgbClr val="000000">
                      <a:alpha val="43137"/>
                    </a:srgbClr>
                  </a:outerShdw>
                </a:effectLst>
                <a:latin typeface="Calibri" panose="020F0502020204030204" pitchFamily="34" charset="0"/>
              </a:rPr>
              <a:t>INTRODUCTION.</a:t>
            </a:r>
            <a:endParaRPr lang="en-US" sz="3200"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4" name="Text Placeholder 3"/>
          <p:cNvSpPr>
            <a:spLocks noGrp="1"/>
          </p:cNvSpPr>
          <p:nvPr>
            <p:ph type="body" sz="half" idx="2"/>
          </p:nvPr>
        </p:nvSpPr>
        <p:spPr>
          <a:xfrm>
            <a:off x="1293811" y="3427733"/>
            <a:ext cx="3718455" cy="953036"/>
          </a:xfrm>
        </p:spPr>
        <p:txBody>
          <a:bodyPr>
            <a:normAutofit/>
          </a:bodyPr>
          <a:lstStyle/>
          <a:p>
            <a:r>
              <a:rPr lang="en-US" sz="2400" b="1" dirty="0" smtClean="0">
                <a:solidFill>
                  <a:schemeClr val="accent3">
                    <a:lumMod val="75000"/>
                  </a:schemeClr>
                </a:solidFill>
                <a:effectLst>
                  <a:outerShdw blurRad="38100" dist="38100" dir="2700000" algn="tl">
                    <a:srgbClr val="000000">
                      <a:alpha val="43137"/>
                    </a:srgbClr>
                  </a:outerShdw>
                </a:effectLst>
                <a:latin typeface="Calibri" panose="020F0502020204030204" pitchFamily="34" charset="0"/>
              </a:rPr>
              <a:t>EXPECTATION OF SOCIETY FROM EDUCATION</a:t>
            </a:r>
            <a:endParaRPr lang="en-US" sz="2400"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TextBox 4"/>
          <p:cNvSpPr txBox="1"/>
          <p:nvPr/>
        </p:nvSpPr>
        <p:spPr>
          <a:xfrm>
            <a:off x="5035038" y="2271031"/>
            <a:ext cx="1699504" cy="461665"/>
          </a:xfrm>
          <a:prstGeom prst="rect">
            <a:avLst/>
          </a:prstGeom>
          <a:noFill/>
        </p:spPr>
        <p:txBody>
          <a:bodyPr wrap="none" rtlCol="0">
            <a:spAutoFit/>
          </a:bodyPr>
          <a:lstStyle/>
          <a:p>
            <a:r>
              <a:rPr lang="en-US" sz="2400" b="1" dirty="0" smtClean="0">
                <a:solidFill>
                  <a:schemeClr val="accent4"/>
                </a:solidFill>
                <a:latin typeface="Calibri" panose="020F0502020204030204" pitchFamily="34" charset="0"/>
              </a:rPr>
              <a:t>EDUCATION</a:t>
            </a:r>
            <a:endParaRPr lang="en-US" b="1" dirty="0">
              <a:solidFill>
                <a:schemeClr val="accent4"/>
              </a:solidFill>
              <a:latin typeface="Calibri" panose="020F0502020204030204" pitchFamily="34" charset="0"/>
            </a:endParaRPr>
          </a:p>
        </p:txBody>
      </p:sp>
      <p:sp>
        <p:nvSpPr>
          <p:cNvPr id="6" name="TextBox 5"/>
          <p:cNvSpPr txBox="1"/>
          <p:nvPr/>
        </p:nvSpPr>
        <p:spPr>
          <a:xfrm>
            <a:off x="9697786" y="1083778"/>
            <a:ext cx="1859227" cy="461665"/>
          </a:xfrm>
          <a:prstGeom prst="rect">
            <a:avLst/>
          </a:prstGeom>
          <a:noFill/>
        </p:spPr>
        <p:txBody>
          <a:bodyPr wrap="none" rtlCol="0">
            <a:spAutoFit/>
          </a:bodyPr>
          <a:lstStyle/>
          <a:p>
            <a:r>
              <a:rPr lang="en-US" sz="2400" b="1" dirty="0" smtClean="0">
                <a:solidFill>
                  <a:schemeClr val="accent4"/>
                </a:solidFill>
                <a:latin typeface="Calibri" panose="020F0502020204030204" pitchFamily="34" charset="0"/>
              </a:rPr>
              <a:t>KNOWLEDGE</a:t>
            </a:r>
            <a:endParaRPr lang="en-US" sz="2400" b="1" dirty="0">
              <a:solidFill>
                <a:schemeClr val="accent4"/>
              </a:solidFill>
              <a:latin typeface="Calibri" panose="020F0502020204030204" pitchFamily="34" charset="0"/>
            </a:endParaRPr>
          </a:p>
        </p:txBody>
      </p:sp>
      <p:sp>
        <p:nvSpPr>
          <p:cNvPr id="7" name="TextBox 6"/>
          <p:cNvSpPr txBox="1"/>
          <p:nvPr/>
        </p:nvSpPr>
        <p:spPr>
          <a:xfrm>
            <a:off x="10045522" y="2347266"/>
            <a:ext cx="986167" cy="461665"/>
          </a:xfrm>
          <a:prstGeom prst="rect">
            <a:avLst/>
          </a:prstGeom>
          <a:noFill/>
        </p:spPr>
        <p:txBody>
          <a:bodyPr wrap="none" rtlCol="0">
            <a:spAutoFit/>
          </a:bodyPr>
          <a:lstStyle/>
          <a:p>
            <a:r>
              <a:rPr lang="en-US" sz="2400" b="1" dirty="0" smtClean="0">
                <a:solidFill>
                  <a:schemeClr val="accent4"/>
                </a:solidFill>
                <a:latin typeface="Calibri" panose="020F0502020204030204" pitchFamily="34" charset="0"/>
              </a:rPr>
              <a:t>SKILLS</a:t>
            </a:r>
            <a:endParaRPr lang="en-US" sz="2400" b="1" dirty="0">
              <a:solidFill>
                <a:schemeClr val="accent4"/>
              </a:solidFill>
              <a:latin typeface="Calibri" panose="020F0502020204030204" pitchFamily="34" charset="0"/>
            </a:endParaRPr>
          </a:p>
        </p:txBody>
      </p:sp>
      <p:sp>
        <p:nvSpPr>
          <p:cNvPr id="8" name="TextBox 7"/>
          <p:cNvSpPr txBox="1"/>
          <p:nvPr/>
        </p:nvSpPr>
        <p:spPr>
          <a:xfrm>
            <a:off x="9942486" y="3711068"/>
            <a:ext cx="1576842" cy="461665"/>
          </a:xfrm>
          <a:prstGeom prst="rect">
            <a:avLst/>
          </a:prstGeom>
          <a:noFill/>
        </p:spPr>
        <p:txBody>
          <a:bodyPr wrap="none" rtlCol="0">
            <a:spAutoFit/>
          </a:bodyPr>
          <a:lstStyle/>
          <a:p>
            <a:r>
              <a:rPr lang="en-US" sz="2400" b="1" dirty="0" smtClean="0">
                <a:solidFill>
                  <a:schemeClr val="accent4"/>
                </a:solidFill>
                <a:latin typeface="Calibri" panose="020F0502020204030204" pitchFamily="34" charset="0"/>
              </a:rPr>
              <a:t>ATTITUDES</a:t>
            </a:r>
            <a:endParaRPr lang="en-US" sz="2400" b="1" dirty="0">
              <a:solidFill>
                <a:schemeClr val="accent4"/>
              </a:solidFill>
              <a:latin typeface="Calibri" panose="020F0502020204030204" pitchFamily="34" charset="0"/>
            </a:endParaRPr>
          </a:p>
        </p:txBody>
      </p:sp>
      <p:sp>
        <p:nvSpPr>
          <p:cNvPr id="11" name="Rectangle 10"/>
          <p:cNvSpPr/>
          <p:nvPr/>
        </p:nvSpPr>
        <p:spPr>
          <a:xfrm>
            <a:off x="7266068" y="2188358"/>
            <a:ext cx="1633234" cy="64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rPr>
              <a:t>PROVIDES</a:t>
            </a:r>
            <a:endParaRPr lang="en-US" sz="2400" b="1" dirty="0">
              <a:latin typeface="Calibri" panose="020F0502020204030204" pitchFamily="34" charset="0"/>
            </a:endParaRPr>
          </a:p>
        </p:txBody>
      </p:sp>
      <p:cxnSp>
        <p:nvCxnSpPr>
          <p:cNvPr id="13" name="Straight Arrow Connector 12"/>
          <p:cNvCxnSpPr/>
          <p:nvPr/>
        </p:nvCxnSpPr>
        <p:spPr>
          <a:xfrm flipV="1">
            <a:off x="9002332" y="1545443"/>
            <a:ext cx="798491" cy="6171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899301" y="2954037"/>
            <a:ext cx="1043185" cy="7570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1"/>
          </p:cNvCxnSpPr>
          <p:nvPr/>
        </p:nvCxnSpPr>
        <p:spPr>
          <a:xfrm>
            <a:off x="9002332" y="2538538"/>
            <a:ext cx="1043190" cy="395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924282" y="2954037"/>
            <a:ext cx="12879" cy="7570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66686" y="3772623"/>
            <a:ext cx="1977529" cy="400110"/>
          </a:xfrm>
          <a:prstGeom prst="rect">
            <a:avLst/>
          </a:prstGeom>
          <a:noFill/>
        </p:spPr>
        <p:txBody>
          <a:bodyPr wrap="none" rtlCol="0">
            <a:spAutoFit/>
          </a:bodyPr>
          <a:lstStyle/>
          <a:p>
            <a:r>
              <a:rPr lang="en-US" sz="2000" b="1" dirty="0" smtClean="0">
                <a:solidFill>
                  <a:schemeClr val="accent4"/>
                </a:solidFill>
                <a:latin typeface="Calibri" panose="020F0502020204030204" pitchFamily="34" charset="0"/>
              </a:rPr>
              <a:t>SYSTEMATICALLY</a:t>
            </a:r>
            <a:endParaRPr lang="en-US" sz="2000" b="1" dirty="0">
              <a:solidFill>
                <a:schemeClr val="accent4"/>
              </a:solidFill>
              <a:latin typeface="Calibri" panose="020F0502020204030204" pitchFamily="34" charset="0"/>
            </a:endParaRPr>
          </a:p>
        </p:txBody>
      </p:sp>
      <p:cxnSp>
        <p:nvCxnSpPr>
          <p:cNvPr id="30" name="Straight Connector 29"/>
          <p:cNvCxnSpPr/>
          <p:nvPr/>
        </p:nvCxnSpPr>
        <p:spPr>
          <a:xfrm>
            <a:off x="5924282" y="4277977"/>
            <a:ext cx="0" cy="16353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937161" y="5497179"/>
            <a:ext cx="47651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24282" y="5913355"/>
            <a:ext cx="46363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26557" y="5305702"/>
            <a:ext cx="3953262" cy="369332"/>
          </a:xfrm>
          <a:prstGeom prst="rect">
            <a:avLst/>
          </a:prstGeom>
          <a:noFill/>
        </p:spPr>
        <p:txBody>
          <a:bodyPr wrap="none" rtlCol="0">
            <a:spAutoFit/>
          </a:bodyPr>
          <a:lstStyle/>
          <a:p>
            <a:r>
              <a:rPr lang="en-US" b="1" dirty="0" smtClean="0">
                <a:solidFill>
                  <a:schemeClr val="accent4"/>
                </a:solidFill>
                <a:latin typeface="Calibri" panose="020F0502020204030204" pitchFamily="34" charset="0"/>
              </a:rPr>
              <a:t>ENCOURAGES ACCEPTABLE BEHAVIOUR</a:t>
            </a:r>
            <a:endParaRPr lang="en-US" b="1" dirty="0">
              <a:solidFill>
                <a:schemeClr val="accent4"/>
              </a:solidFill>
              <a:latin typeface="Calibri" panose="020F0502020204030204" pitchFamily="34" charset="0"/>
            </a:endParaRPr>
          </a:p>
        </p:txBody>
      </p:sp>
      <p:sp>
        <p:nvSpPr>
          <p:cNvPr id="38" name="TextBox 37"/>
          <p:cNvSpPr txBox="1"/>
          <p:nvPr/>
        </p:nvSpPr>
        <p:spPr>
          <a:xfrm>
            <a:off x="6413679" y="5692027"/>
            <a:ext cx="4307526" cy="369332"/>
          </a:xfrm>
          <a:prstGeom prst="rect">
            <a:avLst/>
          </a:prstGeom>
          <a:noFill/>
        </p:spPr>
        <p:txBody>
          <a:bodyPr wrap="none" rtlCol="0">
            <a:spAutoFit/>
          </a:bodyPr>
          <a:lstStyle/>
          <a:p>
            <a:r>
              <a:rPr lang="en-US" b="1" dirty="0" smtClean="0">
                <a:solidFill>
                  <a:schemeClr val="accent4"/>
                </a:solidFill>
                <a:latin typeface="Calibri" panose="020F0502020204030204" pitchFamily="34" charset="0"/>
              </a:rPr>
              <a:t>DISCOURAGES UNACCEPTABLE BEHAVIOUR</a:t>
            </a:r>
            <a:endParaRPr lang="en-US" b="1" dirty="0">
              <a:solidFill>
                <a:schemeClr val="accent4"/>
              </a:solidFill>
              <a:latin typeface="Calibri" panose="020F0502020204030204" pitchFamily="34" charset="0"/>
            </a:endParaRPr>
          </a:p>
        </p:txBody>
      </p:sp>
      <p:sp>
        <p:nvSpPr>
          <p:cNvPr id="41" name="Right Arrow 40"/>
          <p:cNvSpPr/>
          <p:nvPr/>
        </p:nvSpPr>
        <p:spPr>
          <a:xfrm>
            <a:off x="6730004" y="2366635"/>
            <a:ext cx="463111" cy="270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33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000"/>
                                        <p:tgtEl>
                                          <p:spTgt spid="41"/>
                                        </p:tgtEl>
                                      </p:cBhvr>
                                    </p:animEffect>
                                    <p:anim calcmode="lin" valueType="num">
                                      <p:cBhvr>
                                        <p:cTn id="27" dur="2000" fill="hold"/>
                                        <p:tgtEl>
                                          <p:spTgt spid="41"/>
                                        </p:tgtEl>
                                        <p:attrNameLst>
                                          <p:attrName>ppt_w</p:attrName>
                                        </p:attrNameLst>
                                      </p:cBhvr>
                                      <p:tavLst>
                                        <p:tav tm="0" fmla="#ppt_w*sin(2.5*pi*$)">
                                          <p:val>
                                            <p:fltVal val="0"/>
                                          </p:val>
                                        </p:tav>
                                        <p:tav tm="100000">
                                          <p:val>
                                            <p:fltVal val="1"/>
                                          </p:val>
                                        </p:tav>
                                      </p:tavLst>
                                    </p:anim>
                                    <p:anim calcmode="lin" valueType="num">
                                      <p:cBhvr>
                                        <p:cTn id="28"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ppt_w</p:attrName>
                                        </p:attrNameLst>
                                      </p:cBhvr>
                                      <p:tavLst>
                                        <p:tav tm="0" fmla="#ppt_w*sin(2.5*pi*$)">
                                          <p:val>
                                            <p:fltVal val="0"/>
                                          </p:val>
                                        </p:tav>
                                        <p:tav tm="100000">
                                          <p:val>
                                            <p:fltVal val="1"/>
                                          </p:val>
                                        </p:tav>
                                      </p:tavLst>
                                    </p:anim>
                                    <p:anim calcmode="lin" valueType="num">
                                      <p:cBhvr>
                                        <p:cTn id="4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0"/>
                                        <p:tgtEl>
                                          <p:spTgt spid="17"/>
                                        </p:tgtEl>
                                      </p:cBhvr>
                                    </p:animEffect>
                                    <p:anim calcmode="lin" valueType="num">
                                      <p:cBhvr>
                                        <p:cTn id="51" dur="2000" fill="hold"/>
                                        <p:tgtEl>
                                          <p:spTgt spid="17"/>
                                        </p:tgtEl>
                                        <p:attrNameLst>
                                          <p:attrName>ppt_w</p:attrName>
                                        </p:attrNameLst>
                                      </p:cBhvr>
                                      <p:tavLst>
                                        <p:tav tm="0" fmla="#ppt_w*sin(2.5*pi*$)">
                                          <p:val>
                                            <p:fltVal val="0"/>
                                          </p:val>
                                        </p:tav>
                                        <p:tav tm="100000">
                                          <p:val>
                                            <p:fltVal val="1"/>
                                          </p:val>
                                        </p:tav>
                                      </p:tavLst>
                                    </p:anim>
                                    <p:anim calcmode="lin" valueType="num">
                                      <p:cBhvr>
                                        <p:cTn id="5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2000"/>
                                        <p:tgtEl>
                                          <p:spTgt spid="15"/>
                                        </p:tgtEl>
                                      </p:cBhvr>
                                    </p:animEffect>
                                    <p:anim calcmode="lin" valueType="num">
                                      <p:cBhvr>
                                        <p:cTn id="63" dur="2000" fill="hold"/>
                                        <p:tgtEl>
                                          <p:spTgt spid="15"/>
                                        </p:tgtEl>
                                        <p:attrNameLst>
                                          <p:attrName>ppt_w</p:attrName>
                                        </p:attrNameLst>
                                      </p:cBhvr>
                                      <p:tavLst>
                                        <p:tav tm="0" fmla="#ppt_w*sin(2.5*pi*$)">
                                          <p:val>
                                            <p:fltVal val="0"/>
                                          </p:val>
                                        </p:tav>
                                        <p:tav tm="100000">
                                          <p:val>
                                            <p:fltVal val="1"/>
                                          </p:val>
                                        </p:tav>
                                      </p:tavLst>
                                    </p:anim>
                                    <p:anim calcmode="lin" valueType="num">
                                      <p:cBhvr>
                                        <p:cTn id="6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2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2000"/>
                                        <p:tgtEl>
                                          <p:spTgt spid="27"/>
                                        </p:tgtEl>
                                      </p:cBhvr>
                                    </p:animEffect>
                                    <p:anim calcmode="lin" valueType="num">
                                      <p:cBhvr>
                                        <p:cTn id="75" dur="2000" fill="hold"/>
                                        <p:tgtEl>
                                          <p:spTgt spid="27"/>
                                        </p:tgtEl>
                                        <p:attrNameLst>
                                          <p:attrName>ppt_w</p:attrName>
                                        </p:attrNameLst>
                                      </p:cBhvr>
                                      <p:tavLst>
                                        <p:tav tm="0" fmla="#ppt_w*sin(2.5*pi*$)">
                                          <p:val>
                                            <p:fltVal val="0"/>
                                          </p:val>
                                        </p:tav>
                                        <p:tav tm="100000">
                                          <p:val>
                                            <p:fltVal val="1"/>
                                          </p:val>
                                        </p:tav>
                                      </p:tavLst>
                                    </p:anim>
                                    <p:anim calcmode="lin" valueType="num">
                                      <p:cBhvr>
                                        <p:cTn id="7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2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45" presetClass="entr" presetSubtype="0" fill="hold"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2000"/>
                                        <p:tgtEl>
                                          <p:spTgt spid="30"/>
                                        </p:tgtEl>
                                      </p:cBhvr>
                                    </p:animEffect>
                                    <p:anim calcmode="lin" valueType="num">
                                      <p:cBhvr>
                                        <p:cTn id="87" dur="2000" fill="hold"/>
                                        <p:tgtEl>
                                          <p:spTgt spid="30"/>
                                        </p:tgtEl>
                                        <p:attrNameLst>
                                          <p:attrName>ppt_w</p:attrName>
                                        </p:attrNameLst>
                                      </p:cBhvr>
                                      <p:tavLst>
                                        <p:tav tm="0" fmla="#ppt_w*sin(2.5*pi*$)">
                                          <p:val>
                                            <p:fltVal val="0"/>
                                          </p:val>
                                        </p:tav>
                                        <p:tav tm="100000">
                                          <p:val>
                                            <p:fltVal val="1"/>
                                          </p:val>
                                        </p:tav>
                                      </p:tavLst>
                                    </p:anim>
                                    <p:anim calcmode="lin" valueType="num">
                                      <p:cBhvr>
                                        <p:cTn id="88" dur="2000" fill="hold"/>
                                        <p:tgtEl>
                                          <p:spTgt spid="30"/>
                                        </p:tgtEl>
                                        <p:attrNameLst>
                                          <p:attrName>ppt_h</p:attrName>
                                        </p:attrNameLst>
                                      </p:cBhvr>
                                      <p:tavLst>
                                        <p:tav tm="0">
                                          <p:val>
                                            <p:strVal val="#ppt_h"/>
                                          </p:val>
                                        </p:tav>
                                        <p:tav tm="100000">
                                          <p:val>
                                            <p:strVal val="#ppt_h"/>
                                          </p:val>
                                        </p:tav>
                                      </p:tavLst>
                                    </p:anim>
                                  </p:childTnLst>
                                </p:cTn>
                              </p:par>
                              <p:par>
                                <p:cTn id="89" presetID="45"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2000"/>
                                        <p:tgtEl>
                                          <p:spTgt spid="33"/>
                                        </p:tgtEl>
                                      </p:cBhvr>
                                    </p:animEffect>
                                    <p:anim calcmode="lin" valueType="num">
                                      <p:cBhvr>
                                        <p:cTn id="92" dur="2000" fill="hold"/>
                                        <p:tgtEl>
                                          <p:spTgt spid="33"/>
                                        </p:tgtEl>
                                        <p:attrNameLst>
                                          <p:attrName>ppt_w</p:attrName>
                                        </p:attrNameLst>
                                      </p:cBhvr>
                                      <p:tavLst>
                                        <p:tav tm="0" fmla="#ppt_w*sin(2.5*pi*$)">
                                          <p:val>
                                            <p:fltVal val="0"/>
                                          </p:val>
                                        </p:tav>
                                        <p:tav tm="100000">
                                          <p:val>
                                            <p:fltVal val="1"/>
                                          </p:val>
                                        </p:tav>
                                      </p:tavLst>
                                    </p:anim>
                                    <p:anim calcmode="lin" valueType="num">
                                      <p:cBhvr>
                                        <p:cTn id="93" dur="2000" fill="hold"/>
                                        <p:tgtEl>
                                          <p:spTgt spid="33"/>
                                        </p:tgtEl>
                                        <p:attrNameLst>
                                          <p:attrName>ppt_h</p:attrName>
                                        </p:attrNameLst>
                                      </p:cBhvr>
                                      <p:tavLst>
                                        <p:tav tm="0">
                                          <p:val>
                                            <p:strVal val="#ppt_h"/>
                                          </p:val>
                                        </p:tav>
                                        <p:tav tm="100000">
                                          <p:val>
                                            <p:strVal val="#ppt_h"/>
                                          </p:val>
                                        </p:tav>
                                      </p:tavLst>
                                    </p:anim>
                                  </p:childTnLst>
                                </p:cTn>
                              </p:par>
                              <p:par>
                                <p:cTn id="94" presetID="45" presetClass="entr" presetSubtype="0"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2000"/>
                                        <p:tgtEl>
                                          <p:spTgt spid="35"/>
                                        </p:tgtEl>
                                      </p:cBhvr>
                                    </p:animEffect>
                                    <p:anim calcmode="lin" valueType="num">
                                      <p:cBhvr>
                                        <p:cTn id="97" dur="2000" fill="hold"/>
                                        <p:tgtEl>
                                          <p:spTgt spid="35"/>
                                        </p:tgtEl>
                                        <p:attrNameLst>
                                          <p:attrName>ppt_w</p:attrName>
                                        </p:attrNameLst>
                                      </p:cBhvr>
                                      <p:tavLst>
                                        <p:tav tm="0" fmla="#ppt_w*sin(2.5*pi*$)">
                                          <p:val>
                                            <p:fltVal val="0"/>
                                          </p:val>
                                        </p:tav>
                                        <p:tav tm="100000">
                                          <p:val>
                                            <p:fltVal val="1"/>
                                          </p:val>
                                        </p:tav>
                                      </p:tavLst>
                                    </p:anim>
                                    <p:anim calcmode="lin" valueType="num">
                                      <p:cBhvr>
                                        <p:cTn id="98"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2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2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P spid="7" grpId="0"/>
      <p:bldP spid="8" grpId="0"/>
      <p:bldP spid="11" grpId="0" animBg="1"/>
      <p:bldP spid="28" grpId="0"/>
      <p:bldP spid="37" grpId="0"/>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STIMULANTS TO CURRICULUM REFORM IN AFRICA</a:t>
            </a:r>
            <a:endParaRPr lang="en-US" dirty="0"/>
          </a:p>
        </p:txBody>
      </p:sp>
      <p:sp>
        <p:nvSpPr>
          <p:cNvPr id="3" name="Content Placeholder 2"/>
          <p:cNvSpPr>
            <a:spLocks noGrp="1"/>
          </p:cNvSpPr>
          <p:nvPr>
            <p:ph idx="1"/>
          </p:nvPr>
        </p:nvSpPr>
        <p:spPr/>
        <p:txBody>
          <a:bodyPr>
            <a:normAutofit/>
          </a:bodyPr>
          <a:lstStyle/>
          <a:p>
            <a:pPr marL="0" indent="0" algn="just">
              <a:buNone/>
            </a:pPr>
            <a:r>
              <a:rPr lang="en-US" sz="4000" b="1" dirty="0">
                <a:solidFill>
                  <a:schemeClr val="accent4"/>
                </a:solidFill>
                <a:latin typeface="Calibri" panose="020F0502020204030204" pitchFamily="34" charset="0"/>
                <a:cs typeface="Aharoni" panose="02010803020104030203" pitchFamily="2" charset="-79"/>
              </a:rPr>
              <a:t>See the number of Ministers of Education since Nigeria became independent. Over 50 Ministers of Education in the life of a Nation of 53 years</a:t>
            </a:r>
            <a:r>
              <a:rPr lang="en-US" sz="4000" b="1" dirty="0" smtClean="0">
                <a:solidFill>
                  <a:schemeClr val="accent4"/>
                </a:solidFill>
                <a:latin typeface="Calibri" panose="020F0502020204030204" pitchFamily="34" charset="0"/>
                <a:cs typeface="Aharoni" panose="02010803020104030203" pitchFamily="2" charset="-79"/>
              </a:rPr>
              <a:t>.</a:t>
            </a:r>
          </a:p>
          <a:p>
            <a:pPr marL="0" indent="0" algn="just">
              <a:buNone/>
            </a:pPr>
            <a:endParaRPr lang="en-US" sz="4000" b="1" dirty="0">
              <a:solidFill>
                <a:schemeClr val="accent4"/>
              </a:solidFill>
              <a:latin typeface="Calibri" panose="020F0502020204030204" pitchFamily="34" charset="0"/>
              <a:cs typeface="Aharoni" panose="02010803020104030203" pitchFamily="2" charset="-79"/>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
        <p:nvSpPr>
          <p:cNvPr id="5" name="Rounded Rectangle 4"/>
          <p:cNvSpPr/>
          <p:nvPr/>
        </p:nvSpPr>
        <p:spPr>
          <a:xfrm>
            <a:off x="1295401" y="5076967"/>
            <a:ext cx="9601197" cy="90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rPr>
              <a:t>SEE LIST OF MINISTERS IN THE MAIN DOCUMENT</a:t>
            </a: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5748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CHANGING PHASES AND PLACES IN EDUCATION</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v"/>
            </a:pPr>
            <a:r>
              <a:rPr lang="en-US" b="1" dirty="0">
                <a:solidFill>
                  <a:schemeClr val="tx1"/>
                </a:solidFill>
                <a:latin typeface="Calibri" panose="020F0502020204030204" pitchFamily="34" charset="0"/>
              </a:rPr>
              <a:t>Nigeria has witnessed several changing phases and paces of education especially after independence in 1960. These changes have been in content, structure and administration. </a:t>
            </a:r>
          </a:p>
          <a:p>
            <a:pPr algn="just">
              <a:buFont typeface="Wingdings" panose="05000000000000000000" pitchFamily="2" charset="2"/>
              <a:buChar char="v"/>
            </a:pPr>
            <a:r>
              <a:rPr lang="en-US" b="1" dirty="0">
                <a:solidFill>
                  <a:schemeClr val="tx1"/>
                </a:solidFill>
                <a:latin typeface="Calibri" panose="020F0502020204030204" pitchFamily="34" charset="0"/>
              </a:rPr>
              <a:t>Some of these reforms are orderly and purely based on sound theoretical foundations.</a:t>
            </a:r>
          </a:p>
          <a:p>
            <a:pPr algn="just">
              <a:buFont typeface="Wingdings" panose="05000000000000000000" pitchFamily="2" charset="2"/>
              <a:buChar char="v"/>
            </a:pPr>
            <a:r>
              <a:rPr lang="en-US" b="1" dirty="0">
                <a:solidFill>
                  <a:schemeClr val="tx1"/>
                </a:solidFill>
                <a:latin typeface="Calibri" panose="020F0502020204030204" pitchFamily="34" charset="0"/>
              </a:rPr>
              <a:t>Others have been on an ad hoc arrangement due to the dictates of the individual who may be in a position at a given time and the life span of the reform cannot exceed the life span of the initiator of the reform with his cohorts.</a:t>
            </a:r>
          </a:p>
          <a:p>
            <a:pPr algn="just">
              <a:buFont typeface="Wingdings" panose="05000000000000000000" pitchFamily="2" charset="2"/>
              <a:buChar char="v"/>
            </a:pPr>
            <a:endParaRPr lang="en-US"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STIMULANTS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127953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NIGERIA: SOME BASIC FACTS</a:t>
            </a:r>
            <a:endParaRPr lang="en-US" dirty="0"/>
          </a:p>
        </p:txBody>
      </p:sp>
      <p:sp>
        <p:nvSpPr>
          <p:cNvPr id="3" name="Content Placeholder 2"/>
          <p:cNvSpPr>
            <a:spLocks noGrp="1"/>
          </p:cNvSpPr>
          <p:nvPr>
            <p:ph idx="1"/>
          </p:nvPr>
        </p:nvSpPr>
        <p:spPr/>
        <p:txBody>
          <a:bodyPr>
            <a:normAutofit/>
          </a:bodyPr>
          <a:lstStyle/>
          <a:p>
            <a:pPr marL="0" indent="0" algn="just">
              <a:buNone/>
            </a:pPr>
            <a:r>
              <a:rPr lang="en-GB" sz="3200" b="1" dirty="0">
                <a:latin typeface="Calibri" panose="020F0502020204030204" pitchFamily="34" charset="0"/>
              </a:rPr>
              <a:t>Mr Vice Chancellor Sir, Nigeria is a multinational Nation of great complexity, being the most populous country in Africa with a projected population of 178,525,574 as at 2016 and a land mass area of 923,768 (</a:t>
            </a:r>
            <a:r>
              <a:rPr lang="en-GB" sz="3200" b="1" dirty="0" err="1">
                <a:latin typeface="Calibri" panose="020F0502020204030204" pitchFamily="34" charset="0"/>
              </a:rPr>
              <a:t>Sq</a:t>
            </a:r>
            <a:r>
              <a:rPr lang="en-GB" sz="3200" b="1" dirty="0">
                <a:latin typeface="Calibri" panose="020F0502020204030204" pitchFamily="34" charset="0"/>
              </a:rPr>
              <a:t> Km) Square kilometres. </a:t>
            </a:r>
          </a:p>
          <a:p>
            <a:pPr marL="0" indent="0" algn="just">
              <a:buNone/>
            </a:pPr>
            <a:endParaRPr lang="en-US" sz="3200" dirty="0"/>
          </a:p>
        </p:txBody>
      </p:sp>
    </p:spTree>
    <p:extLst>
      <p:ext uri="{BB962C8B-B14F-4D97-AF65-F5344CB8AC3E}">
        <p14:creationId xmlns:p14="http://schemas.microsoft.com/office/powerpoint/2010/main" val="475934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NIGERIA: SOME BASIC FACTS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a:solidFill>
                  <a:schemeClr val="accent4"/>
                </a:solidFill>
                <a:latin typeface="Calibri" panose="020F0502020204030204" pitchFamily="34" charset="0"/>
              </a:rPr>
              <a:t>NIGERIA</a:t>
            </a:r>
          </a:p>
          <a:p>
            <a:pPr>
              <a:buFont typeface="Wingdings" panose="05000000000000000000" pitchFamily="2" charset="2"/>
              <a:buChar char="v"/>
            </a:pPr>
            <a:r>
              <a:rPr lang="en-US" b="1" dirty="0">
                <a:latin typeface="Calibri" panose="020F0502020204030204" pitchFamily="34" charset="0"/>
                <a:cs typeface="Aharoni" panose="02010803020104030203" pitchFamily="2" charset="-79"/>
              </a:rPr>
              <a:t>Multinational Nation</a:t>
            </a:r>
          </a:p>
          <a:p>
            <a:pPr>
              <a:buFont typeface="Wingdings" panose="05000000000000000000" pitchFamily="2" charset="2"/>
              <a:buChar char="v"/>
            </a:pPr>
            <a:endParaRPr lang="en-US" b="1" dirty="0">
              <a:latin typeface="Calibri" panose="020F0502020204030204" pitchFamily="34" charset="0"/>
              <a:cs typeface="Aharoni" panose="02010803020104030203" pitchFamily="2" charset="-79"/>
            </a:endParaRPr>
          </a:p>
          <a:p>
            <a:pPr>
              <a:buFont typeface="Wingdings" panose="05000000000000000000" pitchFamily="2" charset="2"/>
              <a:buChar char="v"/>
            </a:pPr>
            <a:r>
              <a:rPr lang="en-US" b="1" dirty="0" smtClean="0">
                <a:latin typeface="Calibri" panose="020F0502020204030204" pitchFamily="34" charset="0"/>
                <a:cs typeface="Aharoni" panose="02010803020104030203" pitchFamily="2" charset="-79"/>
              </a:rPr>
              <a:t>Projected Population </a:t>
            </a:r>
            <a:r>
              <a:rPr lang="en-US" b="1" dirty="0">
                <a:latin typeface="Calibri" panose="020F0502020204030204" pitchFamily="34" charset="0"/>
                <a:cs typeface="Aharoni" panose="02010803020104030203" pitchFamily="2" charset="-79"/>
              </a:rPr>
              <a:t>of 178,525,574 at 2016</a:t>
            </a:r>
          </a:p>
          <a:p>
            <a:pPr>
              <a:buFont typeface="Wingdings" panose="05000000000000000000" pitchFamily="2" charset="2"/>
              <a:buChar char="v"/>
            </a:pPr>
            <a:endParaRPr lang="en-US" b="1" dirty="0">
              <a:latin typeface="Calibri" panose="020F0502020204030204" pitchFamily="34" charset="0"/>
              <a:cs typeface="Aharoni" panose="02010803020104030203" pitchFamily="2" charset="-79"/>
            </a:endParaRPr>
          </a:p>
          <a:p>
            <a:pPr>
              <a:buFont typeface="Wingdings" panose="05000000000000000000" pitchFamily="2" charset="2"/>
              <a:buChar char="v"/>
            </a:pPr>
            <a:r>
              <a:rPr lang="en-US" b="1" dirty="0">
                <a:latin typeface="Calibri" panose="020F0502020204030204" pitchFamily="34" charset="0"/>
                <a:cs typeface="Aharoni" panose="02010803020104030203" pitchFamily="2" charset="-79"/>
              </a:rPr>
              <a:t>Land mass of 923,768, </a:t>
            </a:r>
            <a:r>
              <a:rPr lang="en-US" b="1" dirty="0" err="1">
                <a:latin typeface="Calibri" panose="020F0502020204030204" pitchFamily="34" charset="0"/>
                <a:cs typeface="Aharoni" panose="02010803020104030203" pitchFamily="2" charset="-79"/>
              </a:rPr>
              <a:t>Sq</a:t>
            </a:r>
            <a:r>
              <a:rPr lang="en-US" b="1" dirty="0">
                <a:latin typeface="Calibri" panose="020F0502020204030204" pitchFamily="34" charset="0"/>
                <a:cs typeface="Aharoni" panose="02010803020104030203" pitchFamily="2" charset="-79"/>
              </a:rPr>
              <a:t> km.</a:t>
            </a:r>
          </a:p>
          <a:p>
            <a:pPr algn="just">
              <a:buFont typeface="Wingdings" panose="05000000000000000000" pitchFamily="2" charset="2"/>
              <a:buChar char="v"/>
            </a:pPr>
            <a:endParaRPr lang="en-US" b="1" dirty="0">
              <a:latin typeface="Calibri" panose="020F0502020204030204" pitchFamily="34" charset="0"/>
              <a:cs typeface="Aharoni" panose="02010803020104030203" pitchFamily="2" charset="-79"/>
            </a:endParaRPr>
          </a:p>
          <a:p>
            <a:pPr>
              <a:buFont typeface="Wingdings" panose="05000000000000000000" pitchFamily="2" charset="2"/>
              <a:buChar char="v"/>
            </a:pPr>
            <a:endParaRPr lang="en-US" b="1" dirty="0">
              <a:latin typeface="Calibri" panose="020F0502020204030204" pitchFamily="34" charset="0"/>
            </a:endParaRPr>
          </a:p>
          <a:p>
            <a:endParaRPr lang="en-US" b="1" dirty="0">
              <a:latin typeface="Calibri" panose="020F0502020204030204" pitchFamily="34" charset="0"/>
            </a:endParaRPr>
          </a:p>
        </p:txBody>
      </p:sp>
      <p:sp>
        <p:nvSpPr>
          <p:cNvPr id="4" name="Content Placeholder 3"/>
          <p:cNvSpPr>
            <a:spLocks noGrp="1"/>
          </p:cNvSpPr>
          <p:nvPr>
            <p:ph sz="half" idx="2"/>
          </p:nvPr>
        </p:nvSpPr>
        <p:spPr/>
        <p:txBody>
          <a:bodyPr>
            <a:normAutofit lnSpcReduction="10000"/>
          </a:bodyPr>
          <a:lstStyle/>
          <a:p>
            <a:pPr algn="just">
              <a:buFont typeface="Wingdings" panose="05000000000000000000" pitchFamily="2" charset="2"/>
              <a:buChar char="v"/>
            </a:pPr>
            <a:r>
              <a:rPr lang="en-US" b="1" dirty="0">
                <a:latin typeface="Calibri" panose="020F0502020204030204" pitchFamily="34" charset="0"/>
                <a:cs typeface="Aharoni" panose="02010803020104030203" pitchFamily="2" charset="-79"/>
              </a:rPr>
              <a:t>350 Distinct Languages</a:t>
            </a:r>
          </a:p>
          <a:p>
            <a:pPr algn="just">
              <a:buFont typeface="Wingdings" panose="05000000000000000000" pitchFamily="2" charset="2"/>
              <a:buChar char="v"/>
            </a:pPr>
            <a:endParaRPr lang="en-US" b="1" dirty="0">
              <a:latin typeface="Calibri" panose="020F0502020204030204" pitchFamily="34" charset="0"/>
              <a:cs typeface="Aharoni" panose="02010803020104030203" pitchFamily="2" charset="-79"/>
            </a:endParaRPr>
          </a:p>
          <a:p>
            <a:pPr algn="just">
              <a:buFont typeface="Wingdings" panose="05000000000000000000" pitchFamily="2" charset="2"/>
              <a:buChar char="v"/>
            </a:pPr>
            <a:r>
              <a:rPr lang="en-US" b="1" dirty="0">
                <a:latin typeface="Calibri" panose="020F0502020204030204" pitchFamily="34" charset="0"/>
                <a:cs typeface="Aharoni" panose="02010803020104030203" pitchFamily="2" charset="-79"/>
              </a:rPr>
              <a:t>774 Local Governments Council Areas</a:t>
            </a:r>
          </a:p>
          <a:p>
            <a:endParaRPr lang="en-US" b="1" dirty="0">
              <a:latin typeface="Calibri" panose="020F0502020204030204" pitchFamily="34" charset="0"/>
            </a:endParaRPr>
          </a:p>
        </p:txBody>
      </p:sp>
      <p:sp>
        <p:nvSpPr>
          <p:cNvPr id="5" name="TextBox 4"/>
          <p:cNvSpPr txBox="1"/>
          <p:nvPr/>
        </p:nvSpPr>
        <p:spPr>
          <a:xfrm>
            <a:off x="656822" y="682580"/>
            <a:ext cx="3928825" cy="369332"/>
          </a:xfrm>
          <a:prstGeom prst="rect">
            <a:avLst/>
          </a:prstGeom>
          <a:noFill/>
        </p:spPr>
        <p:txBody>
          <a:bodyPr wrap="square" rtlCol="0">
            <a:spAutoFit/>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BASIC FACTS</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14827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EMERGENCE OF NIGERIA</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sz="half" idx="1"/>
          </p:nvPr>
        </p:nvSpPr>
        <p:spPr/>
        <p:txBody>
          <a:bodyPr/>
          <a:lstStyle/>
          <a:p>
            <a:pPr marL="0" indent="0">
              <a:buNone/>
            </a:pPr>
            <a:r>
              <a:rPr lang="en-GB" sz="2000" b="1" dirty="0" smtClean="0">
                <a:solidFill>
                  <a:schemeClr val="accent4"/>
                </a:solidFill>
                <a:latin typeface="Arial Black" panose="020B0A04020102020204" pitchFamily="34" charset="0"/>
              </a:rPr>
              <a:t>REGIONAL ARRANGEMENT AT INDEPENDENCE</a:t>
            </a:r>
          </a:p>
          <a:p>
            <a:pPr>
              <a:buFont typeface="Wingdings" panose="05000000000000000000" pitchFamily="2" charset="2"/>
              <a:buChar char="v"/>
            </a:pPr>
            <a:r>
              <a:rPr lang="en-GB" b="1" dirty="0" smtClean="0">
                <a:latin typeface="Arial Black" panose="020B0A04020102020204" pitchFamily="34" charset="0"/>
              </a:rPr>
              <a:t> </a:t>
            </a:r>
            <a:r>
              <a:rPr lang="en-GB" sz="2800" b="1" dirty="0" smtClean="0">
                <a:latin typeface="Arial Black" panose="020B0A04020102020204" pitchFamily="34" charset="0"/>
              </a:rPr>
              <a:t>4 </a:t>
            </a:r>
            <a:r>
              <a:rPr lang="en-GB" sz="2800" b="1" dirty="0">
                <a:latin typeface="Arial Black" panose="020B0A04020102020204" pitchFamily="34" charset="0"/>
              </a:rPr>
              <a:t>Regional in 1963</a:t>
            </a:r>
          </a:p>
          <a:p>
            <a:pPr>
              <a:buFont typeface="Wingdings" panose="05000000000000000000" pitchFamily="2" charset="2"/>
              <a:buChar char="v"/>
            </a:pPr>
            <a:r>
              <a:rPr lang="en-GB" sz="2800" b="1" dirty="0" smtClean="0">
                <a:latin typeface="Arial Black" panose="020B0A04020102020204" pitchFamily="34" charset="0"/>
              </a:rPr>
              <a:t> 12 </a:t>
            </a:r>
            <a:r>
              <a:rPr lang="en-GB" sz="2800" b="1" dirty="0">
                <a:latin typeface="Arial Black" panose="020B0A04020102020204" pitchFamily="34" charset="0"/>
              </a:rPr>
              <a:t>States in 1967</a:t>
            </a:r>
          </a:p>
          <a:p>
            <a:pPr>
              <a:buFont typeface="Wingdings" panose="05000000000000000000" pitchFamily="2" charset="2"/>
              <a:buChar char="v"/>
            </a:pPr>
            <a:r>
              <a:rPr lang="en-GB" sz="2800" b="1" dirty="0" smtClean="0">
                <a:latin typeface="Arial Black" panose="020B0A04020102020204" pitchFamily="34" charset="0"/>
              </a:rPr>
              <a:t> 19 </a:t>
            </a:r>
            <a:r>
              <a:rPr lang="en-GB" sz="2800" b="1" dirty="0">
                <a:latin typeface="Arial Black" panose="020B0A04020102020204" pitchFamily="34" charset="0"/>
              </a:rPr>
              <a:t>States in 1996</a:t>
            </a:r>
          </a:p>
          <a:p>
            <a:pPr marL="0" indent="0">
              <a:buNone/>
            </a:pPr>
            <a:endParaRPr lang="en-US" dirty="0"/>
          </a:p>
        </p:txBody>
      </p:sp>
      <p:sp>
        <p:nvSpPr>
          <p:cNvPr id="4" name="Content Placeholder 3"/>
          <p:cNvSpPr>
            <a:spLocks noGrp="1"/>
          </p:cNvSpPr>
          <p:nvPr>
            <p:ph sz="half" idx="2"/>
          </p:nvPr>
        </p:nvSpPr>
        <p:spPr>
          <a:xfrm>
            <a:off x="6181343" y="2560320"/>
            <a:ext cx="5064411" cy="3310128"/>
          </a:xfrm>
        </p:spPr>
        <p:txBody>
          <a:bodyPr/>
          <a:lstStyle/>
          <a:p>
            <a:pPr>
              <a:buFont typeface="Wingdings" panose="05000000000000000000" pitchFamily="2" charset="2"/>
              <a:buChar char="v"/>
            </a:pPr>
            <a:endParaRPr lang="en-GB" sz="2800" b="1" dirty="0" smtClean="0">
              <a:latin typeface="Arial Black" panose="020B0A04020102020204" pitchFamily="34" charset="0"/>
            </a:endParaRPr>
          </a:p>
          <a:p>
            <a:pPr>
              <a:buFont typeface="Wingdings" panose="05000000000000000000" pitchFamily="2" charset="2"/>
              <a:buChar char="v"/>
            </a:pPr>
            <a:r>
              <a:rPr lang="en-GB" sz="2800" b="1" dirty="0" smtClean="0">
                <a:latin typeface="Arial Black" panose="020B0A04020102020204" pitchFamily="34" charset="0"/>
              </a:rPr>
              <a:t> 21 </a:t>
            </a:r>
            <a:r>
              <a:rPr lang="en-GB" sz="2800" b="1" dirty="0">
                <a:latin typeface="Arial Black" panose="020B0A04020102020204" pitchFamily="34" charset="0"/>
              </a:rPr>
              <a:t>in 1987</a:t>
            </a:r>
          </a:p>
          <a:p>
            <a:pPr>
              <a:buFont typeface="Wingdings" panose="05000000000000000000" pitchFamily="2" charset="2"/>
              <a:buChar char="v"/>
            </a:pPr>
            <a:r>
              <a:rPr lang="en-GB" sz="2800" b="1" dirty="0" smtClean="0">
                <a:latin typeface="Arial Black" panose="020B0A04020102020204" pitchFamily="34" charset="0"/>
              </a:rPr>
              <a:t> 20 </a:t>
            </a:r>
            <a:r>
              <a:rPr lang="en-GB" sz="2800" b="1" dirty="0">
                <a:latin typeface="Arial Black" panose="020B0A04020102020204" pitchFamily="34" charset="0"/>
              </a:rPr>
              <a:t>in 1991</a:t>
            </a:r>
          </a:p>
          <a:p>
            <a:pPr>
              <a:buFont typeface="Wingdings" panose="05000000000000000000" pitchFamily="2" charset="2"/>
              <a:buChar char="v"/>
            </a:pPr>
            <a:r>
              <a:rPr lang="en-GB" sz="2800" b="1" dirty="0" smtClean="0">
                <a:latin typeface="Arial Black" panose="020B0A04020102020204" pitchFamily="34" charset="0"/>
              </a:rPr>
              <a:t> 36 </a:t>
            </a:r>
            <a:r>
              <a:rPr lang="en-GB" sz="2800" b="1" dirty="0">
                <a:latin typeface="Arial Black" panose="020B0A04020102020204" pitchFamily="34" charset="0"/>
              </a:rPr>
              <a:t>in 1996</a:t>
            </a:r>
          </a:p>
          <a:p>
            <a:pPr>
              <a:buFont typeface="Wingdings" panose="05000000000000000000" pitchFamily="2" charset="2"/>
              <a:buChar char="v"/>
            </a:pPr>
            <a:r>
              <a:rPr lang="en-GB" sz="2800" b="1" dirty="0" smtClean="0">
                <a:latin typeface="Arial Black" panose="020B0A04020102020204" pitchFamily="34" charset="0"/>
              </a:rPr>
              <a:t> 6 </a:t>
            </a:r>
            <a:r>
              <a:rPr lang="en-GB" sz="2800" b="1" dirty="0">
                <a:latin typeface="Arial Black" panose="020B0A04020102020204" pitchFamily="34" charset="0"/>
              </a:rPr>
              <a:t>Geo political Zones</a:t>
            </a:r>
            <a:endParaRPr lang="en-US" sz="2800" dirty="0">
              <a:latin typeface="Arial Black" panose="020B0A04020102020204" pitchFamily="34" charset="0"/>
            </a:endParaRPr>
          </a:p>
          <a:p>
            <a:pPr marL="0" indent="0">
              <a:buNone/>
            </a:pPr>
            <a:endParaRPr lang="en-US" dirty="0"/>
          </a:p>
        </p:txBody>
      </p:sp>
      <p:sp>
        <p:nvSpPr>
          <p:cNvPr id="5" name="TextBox 4"/>
          <p:cNvSpPr txBox="1"/>
          <p:nvPr/>
        </p:nvSpPr>
        <p:spPr>
          <a:xfrm>
            <a:off x="656822" y="682580"/>
            <a:ext cx="3928825" cy="369332"/>
          </a:xfrm>
          <a:prstGeom prst="rect">
            <a:avLst/>
          </a:prstGeom>
          <a:noFill/>
        </p:spPr>
        <p:txBody>
          <a:bodyPr wrap="square" rtlCol="0">
            <a:spAutoFit/>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BASIC FACTS</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18816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NIGERIA: SOME BASIC FACTS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24588" y="2129051"/>
            <a:ext cx="7560860" cy="3985147"/>
          </a:xfrm>
          <a:prstGeom prst="rect">
            <a:avLst/>
          </a:prstGeom>
        </p:spPr>
      </p:pic>
      <p:sp>
        <p:nvSpPr>
          <p:cNvPr id="5" name="TextBox 4"/>
          <p:cNvSpPr txBox="1"/>
          <p:nvPr/>
        </p:nvSpPr>
        <p:spPr>
          <a:xfrm>
            <a:off x="527713" y="5936777"/>
            <a:ext cx="5568287" cy="584775"/>
          </a:xfrm>
          <a:prstGeom prst="rect">
            <a:avLst/>
          </a:prstGeom>
          <a:noFill/>
        </p:spPr>
        <p:txBody>
          <a:bodyPr wrap="square" rtlCol="0">
            <a:spAutoFit/>
          </a:bodyPr>
          <a:lstStyle/>
          <a:p>
            <a:r>
              <a:rPr lang="en-GB" sz="1600" b="1" dirty="0">
                <a:solidFill>
                  <a:schemeClr val="accent4"/>
                </a:solidFill>
                <a:latin typeface="Calibri" panose="020F0502020204030204" pitchFamily="34" charset="0"/>
              </a:rPr>
              <a:t>Map of Nigeria showing the six  Geo-Political Zones.</a:t>
            </a:r>
            <a:endParaRPr lang="en-US" sz="1600" b="1" dirty="0">
              <a:solidFill>
                <a:schemeClr val="accent4"/>
              </a:solidFill>
              <a:latin typeface="Calibri" panose="020F0502020204030204" pitchFamily="34" charset="0"/>
            </a:endParaRPr>
          </a:p>
          <a:p>
            <a:endParaRPr lang="en-US" sz="1600" b="1" dirty="0">
              <a:solidFill>
                <a:schemeClr val="accent4"/>
              </a:solidFill>
              <a:latin typeface="Calibri" panose="020F0502020204030204" pitchFamily="34" charset="0"/>
            </a:endParaRPr>
          </a:p>
        </p:txBody>
      </p:sp>
      <p:sp>
        <p:nvSpPr>
          <p:cNvPr id="6" name="TextBox 5"/>
          <p:cNvSpPr txBox="1"/>
          <p:nvPr/>
        </p:nvSpPr>
        <p:spPr>
          <a:xfrm>
            <a:off x="656822" y="682580"/>
            <a:ext cx="3928825" cy="369332"/>
          </a:xfrm>
          <a:prstGeom prst="rect">
            <a:avLst/>
          </a:prstGeom>
          <a:noFill/>
        </p:spPr>
        <p:txBody>
          <a:bodyPr wrap="square" rtlCol="0">
            <a:spAutoFit/>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BASIC FACTS</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76023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NIGERIA: SOME BASIC FACTS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35540" y="2074459"/>
            <a:ext cx="8720920" cy="4107977"/>
          </a:xfrm>
          <a:prstGeom prst="rect">
            <a:avLst/>
          </a:prstGeom>
        </p:spPr>
      </p:pic>
      <p:sp>
        <p:nvSpPr>
          <p:cNvPr id="5" name="TextBox 4"/>
          <p:cNvSpPr txBox="1"/>
          <p:nvPr/>
        </p:nvSpPr>
        <p:spPr>
          <a:xfrm>
            <a:off x="777922" y="5882185"/>
            <a:ext cx="4094329" cy="646331"/>
          </a:xfrm>
          <a:prstGeom prst="rect">
            <a:avLst/>
          </a:prstGeom>
          <a:noFill/>
        </p:spPr>
        <p:txBody>
          <a:bodyPr wrap="square" rtlCol="0">
            <a:spAutoFit/>
          </a:bodyPr>
          <a:lstStyle/>
          <a:p>
            <a:r>
              <a:rPr lang="en-GB" b="1" dirty="0">
                <a:solidFill>
                  <a:schemeClr val="accent4"/>
                </a:solidFill>
                <a:latin typeface="Calibri" panose="020F0502020204030204" pitchFamily="34" charset="0"/>
              </a:rPr>
              <a:t>Nigeria’s Projected population by 2016</a:t>
            </a:r>
            <a:endParaRPr lang="en-US" dirty="0">
              <a:solidFill>
                <a:schemeClr val="accent4"/>
              </a:solidFill>
              <a:latin typeface="Calibri" panose="020F0502020204030204" pitchFamily="34" charset="0"/>
            </a:endParaRPr>
          </a:p>
          <a:p>
            <a:endParaRPr lang="en-US" dirty="0">
              <a:solidFill>
                <a:schemeClr val="accent4"/>
              </a:solidFill>
              <a:latin typeface="Calibri" panose="020F0502020204030204" pitchFamily="34" charset="0"/>
            </a:endParaRPr>
          </a:p>
        </p:txBody>
      </p:sp>
      <p:sp>
        <p:nvSpPr>
          <p:cNvPr id="6" name="TextBox 5"/>
          <p:cNvSpPr txBox="1"/>
          <p:nvPr/>
        </p:nvSpPr>
        <p:spPr>
          <a:xfrm>
            <a:off x="656822" y="682580"/>
            <a:ext cx="3928825" cy="369332"/>
          </a:xfrm>
          <a:prstGeom prst="rect">
            <a:avLst/>
          </a:prstGeom>
          <a:noFill/>
        </p:spPr>
        <p:txBody>
          <a:bodyPr wrap="square" rtlCol="0">
            <a:spAutoFit/>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BASIC FACTS</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73273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NIGERIA: SOME BASIC FACTS</a:t>
            </a:r>
            <a:endParaRPr lang="en-US" dirty="0"/>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v"/>
            </a:pPr>
            <a:r>
              <a:rPr lang="en-GB" b="1" dirty="0" smtClean="0">
                <a:latin typeface="Calibri" panose="020F0502020204030204" pitchFamily="34" charset="0"/>
              </a:rPr>
              <a:t> Rural Nigeria forms two thirds of the total national population</a:t>
            </a:r>
          </a:p>
          <a:p>
            <a:pPr algn="just">
              <a:buFont typeface="Wingdings" panose="05000000000000000000" pitchFamily="2" charset="2"/>
              <a:buChar char="v"/>
            </a:pPr>
            <a:r>
              <a:rPr lang="en-GB" b="1" dirty="0" smtClean="0">
                <a:latin typeface="Calibri" panose="020F0502020204030204" pitchFamily="34" charset="0"/>
              </a:rPr>
              <a:t> Income capacity is very weak, </a:t>
            </a:r>
          </a:p>
          <a:p>
            <a:pPr algn="just">
              <a:buFont typeface="Wingdings" panose="05000000000000000000" pitchFamily="2" charset="2"/>
              <a:buChar char="v"/>
            </a:pPr>
            <a:r>
              <a:rPr lang="en-GB" b="1" dirty="0" smtClean="0">
                <a:latin typeface="Calibri" panose="020F0502020204030204" pitchFamily="34" charset="0"/>
              </a:rPr>
              <a:t> 70% of the total population, generate 40% of the GDP</a:t>
            </a:r>
          </a:p>
          <a:p>
            <a:pPr algn="just">
              <a:buFont typeface="Wingdings" panose="05000000000000000000" pitchFamily="2" charset="2"/>
              <a:buChar char="v"/>
            </a:pPr>
            <a:r>
              <a:rPr lang="en-GB" b="1" dirty="0" smtClean="0">
                <a:latin typeface="Calibri" panose="020F0502020204030204" pitchFamily="34" charset="0"/>
              </a:rPr>
              <a:t> As at 2001, oil sector still constituted 76.5% of the country’s revenue. (CBN, 2001).</a:t>
            </a:r>
          </a:p>
          <a:p>
            <a:pPr algn="just">
              <a:buFont typeface="Wingdings" panose="05000000000000000000" pitchFamily="2" charset="2"/>
              <a:buChar char="v"/>
            </a:pPr>
            <a:r>
              <a:rPr lang="en-GB" b="1" dirty="0" smtClean="0">
                <a:latin typeface="Calibri" panose="020F0502020204030204" pitchFamily="34" charset="0"/>
              </a:rPr>
              <a:t> Today, oil is no longer the main stay of economy in Nigeria. </a:t>
            </a:r>
          </a:p>
          <a:p>
            <a:pPr algn="just">
              <a:buFont typeface="Wingdings" panose="05000000000000000000" pitchFamily="2" charset="2"/>
              <a:buChar char="v"/>
            </a:pPr>
            <a:r>
              <a:rPr lang="en-GB" b="1" dirty="0" smtClean="0">
                <a:latin typeface="Calibri" panose="020F0502020204030204" pitchFamily="34" charset="0"/>
              </a:rPr>
              <a:t> The country also lacks basic infrastructures </a:t>
            </a:r>
          </a:p>
          <a:p>
            <a:pPr algn="just">
              <a:buFont typeface="Wingdings" panose="05000000000000000000" pitchFamily="2" charset="2"/>
              <a:buChar char="v"/>
            </a:pPr>
            <a:r>
              <a:rPr lang="en-GB" b="1" dirty="0" smtClean="0">
                <a:latin typeface="Calibri" panose="020F0502020204030204" pitchFamily="34" charset="0"/>
              </a:rPr>
              <a:t> about 70% of the total population is poor. </a:t>
            </a:r>
          </a:p>
          <a:p>
            <a:pPr marL="0" indent="0">
              <a:buNone/>
            </a:pPr>
            <a:endParaRPr lang="en-US" dirty="0"/>
          </a:p>
        </p:txBody>
      </p:sp>
      <p:sp>
        <p:nvSpPr>
          <p:cNvPr id="4" name="TextBox 3"/>
          <p:cNvSpPr txBox="1"/>
          <p:nvPr/>
        </p:nvSpPr>
        <p:spPr>
          <a:xfrm>
            <a:off x="656822" y="682580"/>
            <a:ext cx="3928825" cy="369332"/>
          </a:xfrm>
          <a:prstGeom prst="rect">
            <a:avLst/>
          </a:prstGeom>
          <a:noFill/>
        </p:spPr>
        <p:txBody>
          <a:bodyPr wrap="square" rtlCol="0">
            <a:spAutoFit/>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BASIC FACTS</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32635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NIGERIA: SOME BASIC FACTS</a:t>
            </a:r>
            <a:endParaRPr lang="en-US" dirty="0"/>
          </a:p>
        </p:txBody>
      </p:sp>
      <p:sp>
        <p:nvSpPr>
          <p:cNvPr id="3" name="Content Placeholder 2"/>
          <p:cNvSpPr>
            <a:spLocks noGrp="1"/>
          </p:cNvSpPr>
          <p:nvPr>
            <p:ph idx="1"/>
          </p:nvPr>
        </p:nvSpPr>
        <p:spPr/>
        <p:txBody>
          <a:bodyPr>
            <a:normAutofit/>
          </a:bodyPr>
          <a:lstStyle/>
          <a:p>
            <a:pPr marL="0" indent="0" algn="just">
              <a:buNone/>
            </a:pPr>
            <a:r>
              <a:rPr lang="en-GB" sz="2800" b="1" dirty="0">
                <a:latin typeface="Calibri" panose="020F0502020204030204" pitchFamily="34" charset="0"/>
              </a:rPr>
              <a:t>With this picture of Nigeria, Education thus becomes an inevitable tool for transformation of the Nigerian society. It therefore becomes absolutely necessary for Government to articulate its policy towards an education that will be relevant to the needs and aspirations of its own people, hence the need for reforms that will provide relevant education that will be used as a tool for the transformation of the country.</a:t>
            </a:r>
            <a:endParaRPr lang="en-US" sz="2800"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BASIC FACTS</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94349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210481"/>
          </a:xfrm>
        </p:spPr>
        <p:txBody>
          <a:bodyPr>
            <a:normAutofit fontScale="90000"/>
          </a:bodyPr>
          <a:lstStyle/>
          <a:p>
            <a:r>
              <a:rPr lang="en-GB" b="1" dirty="0">
                <a:solidFill>
                  <a:schemeClr val="accent3"/>
                </a:solidFill>
                <a:effectLst>
                  <a:outerShdw blurRad="38100" dist="38100" dir="2700000" algn="tl">
                    <a:srgbClr val="000000">
                      <a:alpha val="43137"/>
                    </a:srgbClr>
                  </a:outerShdw>
                </a:effectLst>
                <a:latin typeface="Calibri" panose="020F0502020204030204" pitchFamily="34" charset="0"/>
              </a:rPr>
              <a:t>THE TEACHER AND HIS ROLES IN THE PROCESS OF CURRICULUM IMPLEMENTATION.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159" r="12159"/>
          <a:stretch>
            <a:fillRect/>
          </a:stretch>
        </p:blipFill>
        <p:spPr/>
      </p:pic>
      <p:sp>
        <p:nvSpPr>
          <p:cNvPr id="4" name="Text Placeholder 3"/>
          <p:cNvSpPr>
            <a:spLocks noGrp="1"/>
          </p:cNvSpPr>
          <p:nvPr>
            <p:ph type="body" sz="half" idx="2"/>
          </p:nvPr>
        </p:nvSpPr>
        <p:spPr>
          <a:xfrm>
            <a:off x="1295399" y="2470245"/>
            <a:ext cx="6241816" cy="3346355"/>
          </a:xfrm>
        </p:spPr>
        <p:txBody>
          <a:bodyPr>
            <a:noAutofit/>
          </a:bodyPr>
          <a:lstStyle/>
          <a:p>
            <a:pPr algn="just"/>
            <a:r>
              <a:rPr lang="en-US" sz="2400" b="1" dirty="0" smtClean="0">
                <a:solidFill>
                  <a:schemeClr val="accent4"/>
                </a:solidFill>
                <a:latin typeface="Calibri" panose="020F0502020204030204" pitchFamily="34" charset="0"/>
                <a:cs typeface="Arial" panose="020B0604020202020204" pitchFamily="34" charset="0"/>
              </a:rPr>
              <a:t>WHO IS A TEACHER?</a:t>
            </a:r>
          </a:p>
          <a:p>
            <a:pPr marL="342900" indent="-342900" algn="just">
              <a:buFont typeface="Wingdings" panose="05000000000000000000" pitchFamily="2" charset="2"/>
              <a:buChar char="v"/>
            </a:pPr>
            <a:r>
              <a:rPr lang="en-US" sz="2000" b="1" dirty="0" smtClean="0">
                <a:latin typeface="Calibri" panose="020F0502020204030204" pitchFamily="34" charset="0"/>
                <a:cs typeface="Arial" panose="020B0604020202020204" pitchFamily="34" charset="0"/>
              </a:rPr>
              <a:t>In </a:t>
            </a:r>
            <a:r>
              <a:rPr lang="en-US" sz="2000" b="1" dirty="0">
                <a:latin typeface="Calibri" panose="020F0502020204030204" pitchFamily="34" charset="0"/>
                <a:cs typeface="Arial" panose="020B0604020202020204" pitchFamily="34" charset="0"/>
              </a:rPr>
              <a:t>its simplest form and to a layman, a teacher is anybody who can handle chalk, </a:t>
            </a:r>
            <a:r>
              <a:rPr lang="en-US" sz="2000" b="1" dirty="0" smtClean="0">
                <a:latin typeface="Calibri" panose="020F0502020204030204" pitchFamily="34" charset="0"/>
                <a:cs typeface="Arial" panose="020B0604020202020204" pitchFamily="34" charset="0"/>
              </a:rPr>
              <a:t>talk </a:t>
            </a:r>
            <a:r>
              <a:rPr lang="en-US" sz="2000" b="1" dirty="0">
                <a:latin typeface="Calibri" panose="020F0502020204030204" pitchFamily="34" charset="0"/>
                <a:cs typeface="Arial" panose="020B0604020202020204" pitchFamily="34" charset="0"/>
              </a:rPr>
              <a:t>to the learners in an organized classroom situation and can transcribe his speech in a note form </a:t>
            </a:r>
          </a:p>
          <a:p>
            <a:pPr marL="342900" indent="-342900" algn="just">
              <a:buFont typeface="Wingdings" panose="05000000000000000000" pitchFamily="2" charset="2"/>
              <a:buChar char="v"/>
            </a:pPr>
            <a:r>
              <a:rPr lang="en-US" sz="2000" b="1" dirty="0">
                <a:latin typeface="Calibri" panose="020F0502020204030204" pitchFamily="34" charset="0"/>
                <a:cs typeface="Arial" panose="020B0604020202020204" pitchFamily="34" charset="0"/>
              </a:rPr>
              <a:t>However the teachers’ role entails much more than standing in front of a classroom. </a:t>
            </a:r>
          </a:p>
          <a:p>
            <a:pPr marL="342900" indent="-342900" algn="just">
              <a:buFont typeface="Wingdings" panose="05000000000000000000" pitchFamily="2" charset="2"/>
              <a:buChar char="v"/>
            </a:pPr>
            <a:r>
              <a:rPr lang="en-US" sz="2000" b="1" dirty="0">
                <a:latin typeface="Calibri" panose="020F0502020204030204" pitchFamily="34" charset="0"/>
                <a:cs typeface="Arial" panose="020B0604020202020204" pitchFamily="34" charset="0"/>
              </a:rPr>
              <a:t>The Classroom interaction is only part of his role.</a:t>
            </a:r>
          </a:p>
          <a:p>
            <a:pPr algn="just"/>
            <a:r>
              <a:rPr lang="en-US" sz="2000" b="1" dirty="0">
                <a:latin typeface="Calibri" panose="020F0502020204030204" pitchFamily="34" charset="0"/>
                <a:cs typeface="Arial" panose="020B0604020202020204" pitchFamily="34" charset="0"/>
              </a:rPr>
              <a:t> </a:t>
            </a:r>
            <a:endParaRPr lang="en-US" sz="2000" dirty="0">
              <a:latin typeface="Calibri" panose="020F0502020204030204" pitchFamily="34" charset="0"/>
            </a:endParaRPr>
          </a:p>
        </p:txBody>
      </p:sp>
    </p:spTree>
    <p:extLst>
      <p:ext uri="{BB962C8B-B14F-4D97-AF65-F5344CB8AC3E}">
        <p14:creationId xmlns:p14="http://schemas.microsoft.com/office/powerpoint/2010/main" val="2772282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3"/>
                </a:solidFill>
                <a:effectLst>
                  <a:outerShdw blurRad="38100" dist="38100" dir="2700000" algn="tl">
                    <a:srgbClr val="000000">
                      <a:alpha val="43137"/>
                    </a:srgbClr>
                  </a:outerShdw>
                </a:effectLst>
                <a:latin typeface="Calibri" panose="020F0502020204030204" pitchFamily="34" charset="0"/>
              </a:rPr>
              <a:t>CHALLENGES FACING ALL NATIONS OF THE WORLD</a:t>
            </a:r>
            <a:endParaRPr lang="en-US" sz="3600"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5" name="TextBox 4"/>
          <p:cNvSpPr txBox="1"/>
          <p:nvPr/>
        </p:nvSpPr>
        <p:spPr>
          <a:xfrm>
            <a:off x="1295402" y="2601532"/>
            <a:ext cx="1168461" cy="400110"/>
          </a:xfrm>
          <a:prstGeom prst="rect">
            <a:avLst/>
          </a:prstGeom>
          <a:noFill/>
        </p:spPr>
        <p:txBody>
          <a:bodyPr wrap="none" rtlCol="0">
            <a:spAutoFit/>
          </a:bodyPr>
          <a:lstStyle/>
          <a:p>
            <a:r>
              <a:rPr lang="en-US" sz="2000" b="1" dirty="0" smtClean="0">
                <a:solidFill>
                  <a:schemeClr val="accent4"/>
                </a:solidFill>
                <a:latin typeface="Calibri" panose="020F0502020204030204" pitchFamily="34" charset="0"/>
              </a:rPr>
              <a:t>POVERTY</a:t>
            </a:r>
            <a:endParaRPr lang="en-US" sz="2000" b="1" dirty="0">
              <a:solidFill>
                <a:schemeClr val="accent4"/>
              </a:solidFill>
              <a:latin typeface="Calibri" panose="020F0502020204030204" pitchFamily="34" charset="0"/>
            </a:endParaRPr>
          </a:p>
        </p:txBody>
      </p:sp>
      <p:sp>
        <p:nvSpPr>
          <p:cNvPr id="6" name="TextBox 5"/>
          <p:cNvSpPr txBox="1"/>
          <p:nvPr/>
        </p:nvSpPr>
        <p:spPr>
          <a:xfrm>
            <a:off x="3665607" y="2601532"/>
            <a:ext cx="2177391" cy="400110"/>
          </a:xfrm>
          <a:prstGeom prst="rect">
            <a:avLst/>
          </a:prstGeom>
          <a:noFill/>
        </p:spPr>
        <p:txBody>
          <a:bodyPr wrap="none" rtlCol="0">
            <a:spAutoFit/>
          </a:bodyPr>
          <a:lstStyle/>
          <a:p>
            <a:r>
              <a:rPr lang="en-US" sz="2000" b="1" dirty="0" smtClean="0">
                <a:solidFill>
                  <a:schemeClr val="accent4"/>
                </a:solidFill>
                <a:latin typeface="Calibri" panose="020F0502020204030204" pitchFamily="34" charset="0"/>
              </a:rPr>
              <a:t>UNEMPLOYEMENT</a:t>
            </a:r>
            <a:endParaRPr lang="en-US" sz="2000" b="1" dirty="0">
              <a:solidFill>
                <a:schemeClr val="accent4"/>
              </a:solidFill>
              <a:latin typeface="Calibri" panose="020F0502020204030204" pitchFamily="34" charset="0"/>
            </a:endParaRPr>
          </a:p>
        </p:txBody>
      </p:sp>
      <p:sp>
        <p:nvSpPr>
          <p:cNvPr id="7" name="TextBox 6"/>
          <p:cNvSpPr txBox="1"/>
          <p:nvPr/>
        </p:nvSpPr>
        <p:spPr>
          <a:xfrm>
            <a:off x="7044743" y="2601532"/>
            <a:ext cx="1440844" cy="400110"/>
          </a:xfrm>
          <a:prstGeom prst="rect">
            <a:avLst/>
          </a:prstGeom>
          <a:noFill/>
        </p:spPr>
        <p:txBody>
          <a:bodyPr wrap="none" rtlCol="0">
            <a:spAutoFit/>
          </a:bodyPr>
          <a:lstStyle/>
          <a:p>
            <a:r>
              <a:rPr lang="en-US" sz="2000" b="1" dirty="0" smtClean="0">
                <a:solidFill>
                  <a:schemeClr val="accent4"/>
                </a:solidFill>
                <a:latin typeface="Calibri" panose="020F0502020204030204" pitchFamily="34" charset="0"/>
              </a:rPr>
              <a:t>INSECURITY</a:t>
            </a:r>
            <a:endParaRPr lang="en-US" sz="2000" b="1" dirty="0">
              <a:solidFill>
                <a:schemeClr val="accent4"/>
              </a:solidFill>
              <a:latin typeface="Calibri" panose="020F0502020204030204" pitchFamily="34" charset="0"/>
            </a:endParaRPr>
          </a:p>
        </p:txBody>
      </p:sp>
      <p:sp>
        <p:nvSpPr>
          <p:cNvPr id="8" name="TextBox 7"/>
          <p:cNvSpPr txBox="1"/>
          <p:nvPr/>
        </p:nvSpPr>
        <p:spPr>
          <a:xfrm>
            <a:off x="9276667" y="2588653"/>
            <a:ext cx="1619931" cy="400110"/>
          </a:xfrm>
          <a:prstGeom prst="rect">
            <a:avLst/>
          </a:prstGeom>
          <a:noFill/>
        </p:spPr>
        <p:txBody>
          <a:bodyPr wrap="none" rtlCol="0">
            <a:spAutoFit/>
          </a:bodyPr>
          <a:lstStyle/>
          <a:p>
            <a:r>
              <a:rPr lang="en-US" sz="2000" b="1" dirty="0" smtClean="0">
                <a:solidFill>
                  <a:schemeClr val="accent4"/>
                </a:solidFill>
                <a:latin typeface="Calibri" panose="020F0502020204030204" pitchFamily="34" charset="0"/>
              </a:rPr>
              <a:t>CORRUPTION</a:t>
            </a:r>
            <a:endParaRPr lang="en-US" sz="2000" b="1" dirty="0">
              <a:solidFill>
                <a:schemeClr val="accent4"/>
              </a:solidFill>
              <a:latin typeface="Calibri" panose="020F0502020204030204" pitchFamily="34" charset="0"/>
            </a:endParaRPr>
          </a:p>
        </p:txBody>
      </p:sp>
      <p:sp>
        <p:nvSpPr>
          <p:cNvPr id="9" name="TextBox 8"/>
          <p:cNvSpPr txBox="1"/>
          <p:nvPr/>
        </p:nvSpPr>
        <p:spPr>
          <a:xfrm>
            <a:off x="1365161" y="3593864"/>
            <a:ext cx="2421228" cy="707886"/>
          </a:xfrm>
          <a:prstGeom prst="rect">
            <a:avLst/>
          </a:prstGeom>
          <a:noFill/>
        </p:spPr>
        <p:txBody>
          <a:bodyPr wrap="square" rtlCol="0">
            <a:spAutoFit/>
          </a:bodyPr>
          <a:lstStyle/>
          <a:p>
            <a:pPr algn="ctr"/>
            <a:r>
              <a:rPr lang="en-US" sz="2000" b="1" dirty="0" smtClean="0">
                <a:solidFill>
                  <a:schemeClr val="accent4"/>
                </a:solidFill>
                <a:latin typeface="Calibri" panose="020F0502020204030204" pitchFamily="34" charset="0"/>
              </a:rPr>
              <a:t>HOW TO IMPROVE THEIR ECONOMIES</a:t>
            </a:r>
            <a:endParaRPr lang="en-US" sz="2000" b="1" dirty="0">
              <a:solidFill>
                <a:schemeClr val="accent4"/>
              </a:solidFill>
              <a:latin typeface="Calibri" panose="020F0502020204030204" pitchFamily="34" charset="0"/>
            </a:endParaRPr>
          </a:p>
        </p:txBody>
      </p:sp>
      <p:sp>
        <p:nvSpPr>
          <p:cNvPr id="10" name="TextBox 9"/>
          <p:cNvSpPr txBox="1"/>
          <p:nvPr/>
        </p:nvSpPr>
        <p:spPr>
          <a:xfrm>
            <a:off x="7765165" y="3567861"/>
            <a:ext cx="2490987" cy="707886"/>
          </a:xfrm>
          <a:prstGeom prst="rect">
            <a:avLst/>
          </a:prstGeom>
          <a:noFill/>
        </p:spPr>
        <p:txBody>
          <a:bodyPr wrap="square" rtlCol="0">
            <a:spAutoFit/>
          </a:bodyPr>
          <a:lstStyle/>
          <a:p>
            <a:pPr algn="ctr"/>
            <a:r>
              <a:rPr lang="en-US" sz="2000" b="1" dirty="0" smtClean="0">
                <a:solidFill>
                  <a:schemeClr val="accent4"/>
                </a:solidFill>
                <a:latin typeface="Calibri" panose="020F0502020204030204" pitchFamily="34" charset="0"/>
              </a:rPr>
              <a:t>TRANSFORMATION OF THEIR SOCIETIES</a:t>
            </a:r>
            <a:endParaRPr lang="en-US" sz="2000" b="1" dirty="0">
              <a:solidFill>
                <a:schemeClr val="accent4"/>
              </a:solidFill>
              <a:latin typeface="Calibri" panose="020F0502020204030204" pitchFamily="34" charset="0"/>
            </a:endParaRPr>
          </a:p>
        </p:txBody>
      </p:sp>
      <p:sp>
        <p:nvSpPr>
          <p:cNvPr id="12" name="TextBox 11"/>
          <p:cNvSpPr txBox="1"/>
          <p:nvPr/>
        </p:nvSpPr>
        <p:spPr>
          <a:xfrm>
            <a:off x="1365161" y="4690997"/>
            <a:ext cx="4524495" cy="707886"/>
          </a:xfrm>
          <a:prstGeom prst="rect">
            <a:avLst/>
          </a:prstGeom>
          <a:noFill/>
        </p:spPr>
        <p:txBody>
          <a:bodyPr wrap="square" rtlCol="0">
            <a:spAutoFit/>
          </a:bodyPr>
          <a:lstStyle/>
          <a:p>
            <a:pPr algn="ctr"/>
            <a:r>
              <a:rPr lang="en-US" sz="2000" b="1" dirty="0" smtClean="0">
                <a:solidFill>
                  <a:schemeClr val="accent1"/>
                </a:solidFill>
                <a:latin typeface="Calibri" panose="020F0502020204030204" pitchFamily="34" charset="0"/>
              </a:rPr>
              <a:t>THEY ARE THEREFORE QUESTIONING THE QUALITY OF THEIR EDUCATION SYSTEM</a:t>
            </a:r>
            <a:endParaRPr lang="en-US" sz="2000" b="1" dirty="0">
              <a:solidFill>
                <a:schemeClr val="accent1"/>
              </a:solidFill>
              <a:latin typeface="Calibri" panose="020F0502020204030204" pitchFamily="34" charset="0"/>
            </a:endParaRPr>
          </a:p>
        </p:txBody>
      </p:sp>
      <p:sp>
        <p:nvSpPr>
          <p:cNvPr id="13" name="Right Arrow 12"/>
          <p:cNvSpPr/>
          <p:nvPr/>
        </p:nvSpPr>
        <p:spPr>
          <a:xfrm>
            <a:off x="4371979" y="3744832"/>
            <a:ext cx="2807595" cy="35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581104" y="4690997"/>
            <a:ext cx="4559121" cy="1015663"/>
          </a:xfrm>
          <a:prstGeom prst="rect">
            <a:avLst/>
          </a:prstGeom>
          <a:noFill/>
        </p:spPr>
        <p:txBody>
          <a:bodyPr wrap="square" rtlCol="0">
            <a:spAutoFit/>
          </a:bodyPr>
          <a:lstStyle/>
          <a:p>
            <a:r>
              <a:rPr lang="en-US" sz="2000" b="1" dirty="0">
                <a:solidFill>
                  <a:schemeClr val="accent3"/>
                </a:solidFill>
                <a:latin typeface="Calibri" panose="020F0502020204030204" pitchFamily="34" charset="0"/>
              </a:rPr>
              <a:t>SCIENCE EDUCATION </a:t>
            </a:r>
            <a:r>
              <a:rPr lang="en-US" sz="2000" b="1" dirty="0" smtClean="0">
                <a:solidFill>
                  <a:schemeClr val="accent3"/>
                </a:solidFill>
                <a:latin typeface="Calibri" panose="020F0502020204030204" pitchFamily="34" charset="0"/>
              </a:rPr>
              <a:t>PLAYS A KEY ROLE AS </a:t>
            </a:r>
            <a:r>
              <a:rPr lang="en-US" sz="2000" b="1" dirty="0">
                <a:solidFill>
                  <a:schemeClr val="accent3"/>
                </a:solidFill>
                <a:latin typeface="Calibri" panose="020F0502020204030204" pitchFamily="34" charset="0"/>
              </a:rPr>
              <a:t>A RAPID RESPONSE TO THEIR PROBLEMS.</a:t>
            </a:r>
            <a:endParaRPr lang="en-US" sz="2000" dirty="0"/>
          </a:p>
        </p:txBody>
      </p:sp>
      <p:sp>
        <p:nvSpPr>
          <p:cNvPr id="14" name="TextBox 1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906332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ppt_w</p:attrName>
                                        </p:attrNameLst>
                                      </p:cBhvr>
                                      <p:tavLst>
                                        <p:tav tm="0">
                                          <p:val>
                                            <p:fltVal val="0"/>
                                          </p:val>
                                        </p:tav>
                                        <p:tav tm="100000">
                                          <p:val>
                                            <p:strVal val="#ppt_w"/>
                                          </p:val>
                                        </p:tav>
                                      </p:tavLst>
                                    </p:anim>
                                    <p:anim calcmode="lin" valueType="num">
                                      <p:cBhvr>
                                        <p:cTn id="8" dur="2500" fill="hold"/>
                                        <p:tgtEl>
                                          <p:spTgt spid="2"/>
                                        </p:tgtEl>
                                        <p:attrNameLst>
                                          <p:attrName>ppt_h</p:attrName>
                                        </p:attrNameLst>
                                      </p:cBhvr>
                                      <p:tavLst>
                                        <p:tav tm="0">
                                          <p:val>
                                            <p:fltVal val="0"/>
                                          </p:val>
                                        </p:tav>
                                        <p:tav tm="100000">
                                          <p:val>
                                            <p:strVal val="#ppt_h"/>
                                          </p:val>
                                        </p:tav>
                                      </p:tavLst>
                                    </p:anim>
                                    <p:anim calcmode="lin" valueType="num">
                                      <p:cBhvr>
                                        <p:cTn id="9" dur="2500" fill="hold"/>
                                        <p:tgtEl>
                                          <p:spTgt spid="2"/>
                                        </p:tgtEl>
                                        <p:attrNameLst>
                                          <p:attrName>style.rotation</p:attrName>
                                        </p:attrNameLst>
                                      </p:cBhvr>
                                      <p:tavLst>
                                        <p:tav tm="0">
                                          <p:val>
                                            <p:fltVal val="90"/>
                                          </p:val>
                                        </p:tav>
                                        <p:tav tm="100000">
                                          <p:val>
                                            <p:fltVal val="0"/>
                                          </p:val>
                                        </p:tav>
                                      </p:tavLst>
                                    </p:anim>
                                    <p:animEffect transition="in" filter="fade">
                                      <p:cBhvr>
                                        <p:cTn id="10" dur="2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2500" fill="hold"/>
                                        <p:tgtEl>
                                          <p:spTgt spid="9"/>
                                        </p:tgtEl>
                                        <p:attrNameLst>
                                          <p:attrName>ppt_w</p:attrName>
                                        </p:attrNameLst>
                                      </p:cBhvr>
                                      <p:tavLst>
                                        <p:tav tm="0">
                                          <p:val>
                                            <p:fltVal val="0"/>
                                          </p:val>
                                        </p:tav>
                                        <p:tav tm="100000">
                                          <p:val>
                                            <p:strVal val="#ppt_w"/>
                                          </p:val>
                                        </p:tav>
                                      </p:tavLst>
                                    </p:anim>
                                    <p:anim calcmode="lin" valueType="num">
                                      <p:cBhvr>
                                        <p:cTn id="36" dur="2500" fill="hold"/>
                                        <p:tgtEl>
                                          <p:spTgt spid="9"/>
                                        </p:tgtEl>
                                        <p:attrNameLst>
                                          <p:attrName>ppt_h</p:attrName>
                                        </p:attrNameLst>
                                      </p:cBhvr>
                                      <p:tavLst>
                                        <p:tav tm="0">
                                          <p:val>
                                            <p:fltVal val="0"/>
                                          </p:val>
                                        </p:tav>
                                        <p:tav tm="100000">
                                          <p:val>
                                            <p:strVal val="#ppt_h"/>
                                          </p:val>
                                        </p:tav>
                                      </p:tavLst>
                                    </p:anim>
                                    <p:animEffect transition="in" filter="fade">
                                      <p:cBhvr>
                                        <p:cTn id="37" dur="2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0"/>
                                        <p:tgtEl>
                                          <p:spTgt spid="13"/>
                                        </p:tgtEl>
                                      </p:cBhvr>
                                    </p:animEffect>
                                    <p:anim calcmode="lin" valueType="num">
                                      <p:cBhvr>
                                        <p:cTn id="43" dur="2500" fill="hold"/>
                                        <p:tgtEl>
                                          <p:spTgt spid="13"/>
                                        </p:tgtEl>
                                        <p:attrNameLst>
                                          <p:attrName>ppt_w</p:attrName>
                                        </p:attrNameLst>
                                      </p:cBhvr>
                                      <p:tavLst>
                                        <p:tav tm="0" fmla="#ppt_w*sin(2.5*pi*$)">
                                          <p:val>
                                            <p:fltVal val="0"/>
                                          </p:val>
                                        </p:tav>
                                        <p:tav tm="100000">
                                          <p:val>
                                            <p:fltVal val="1"/>
                                          </p:val>
                                        </p:tav>
                                      </p:tavLst>
                                    </p:anim>
                                    <p:anim calcmode="lin" valueType="num">
                                      <p:cBhvr>
                                        <p:cTn id="44" dur="2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500" fill="hold"/>
                                        <p:tgtEl>
                                          <p:spTgt spid="10"/>
                                        </p:tgtEl>
                                        <p:attrNameLst>
                                          <p:attrName>ppt_w</p:attrName>
                                        </p:attrNameLst>
                                      </p:cBhvr>
                                      <p:tavLst>
                                        <p:tav tm="0">
                                          <p:val>
                                            <p:fltVal val="0"/>
                                          </p:val>
                                        </p:tav>
                                        <p:tav tm="100000">
                                          <p:val>
                                            <p:strVal val="#ppt_w"/>
                                          </p:val>
                                        </p:tav>
                                      </p:tavLst>
                                    </p:anim>
                                    <p:anim calcmode="lin" valueType="num">
                                      <p:cBhvr>
                                        <p:cTn id="50" dur="2500" fill="hold"/>
                                        <p:tgtEl>
                                          <p:spTgt spid="10"/>
                                        </p:tgtEl>
                                        <p:attrNameLst>
                                          <p:attrName>ppt_h</p:attrName>
                                        </p:attrNameLst>
                                      </p:cBhvr>
                                      <p:tavLst>
                                        <p:tav tm="0">
                                          <p:val>
                                            <p:fltVal val="0"/>
                                          </p:val>
                                        </p:tav>
                                        <p:tav tm="100000">
                                          <p:val>
                                            <p:strVal val="#ppt_h"/>
                                          </p:val>
                                        </p:tav>
                                      </p:tavLst>
                                    </p:anim>
                                    <p:animEffect transition="in" filter="fade">
                                      <p:cBhvr>
                                        <p:cTn id="51" dur="2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2500" fill="hold"/>
                                        <p:tgtEl>
                                          <p:spTgt spid="12"/>
                                        </p:tgtEl>
                                        <p:attrNameLst>
                                          <p:attrName>ppt_w</p:attrName>
                                        </p:attrNameLst>
                                      </p:cBhvr>
                                      <p:tavLst>
                                        <p:tav tm="0">
                                          <p:val>
                                            <p:fltVal val="0"/>
                                          </p:val>
                                        </p:tav>
                                        <p:tav tm="100000">
                                          <p:val>
                                            <p:strVal val="#ppt_w"/>
                                          </p:val>
                                        </p:tav>
                                      </p:tavLst>
                                    </p:anim>
                                    <p:anim calcmode="lin" valueType="num">
                                      <p:cBhvr>
                                        <p:cTn id="57" dur="2500" fill="hold"/>
                                        <p:tgtEl>
                                          <p:spTgt spid="12"/>
                                        </p:tgtEl>
                                        <p:attrNameLst>
                                          <p:attrName>ppt_h</p:attrName>
                                        </p:attrNameLst>
                                      </p:cBhvr>
                                      <p:tavLst>
                                        <p:tav tm="0">
                                          <p:val>
                                            <p:fltVal val="0"/>
                                          </p:val>
                                        </p:tav>
                                        <p:tav tm="100000">
                                          <p:val>
                                            <p:strVal val="#ppt_h"/>
                                          </p:val>
                                        </p:tav>
                                      </p:tavLst>
                                    </p:anim>
                                    <p:animEffect transition="in" filter="fade">
                                      <p:cBhvr>
                                        <p:cTn id="58" dur="2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2500" fill="hold"/>
                                        <p:tgtEl>
                                          <p:spTgt spid="15"/>
                                        </p:tgtEl>
                                        <p:attrNameLst>
                                          <p:attrName>ppt_w</p:attrName>
                                        </p:attrNameLst>
                                      </p:cBhvr>
                                      <p:tavLst>
                                        <p:tav tm="0">
                                          <p:val>
                                            <p:fltVal val="0"/>
                                          </p:val>
                                        </p:tav>
                                        <p:tav tm="100000">
                                          <p:val>
                                            <p:strVal val="#ppt_w"/>
                                          </p:val>
                                        </p:tav>
                                      </p:tavLst>
                                    </p:anim>
                                    <p:anim calcmode="lin" valueType="num">
                                      <p:cBhvr>
                                        <p:cTn id="64" dur="2500" fill="hold"/>
                                        <p:tgtEl>
                                          <p:spTgt spid="15"/>
                                        </p:tgtEl>
                                        <p:attrNameLst>
                                          <p:attrName>ppt_h</p:attrName>
                                        </p:attrNameLst>
                                      </p:cBhvr>
                                      <p:tavLst>
                                        <p:tav tm="0">
                                          <p:val>
                                            <p:fltVal val="0"/>
                                          </p:val>
                                        </p:tav>
                                        <p:tav tm="100000">
                                          <p:val>
                                            <p:strVal val="#ppt_h"/>
                                          </p:val>
                                        </p:tav>
                                      </p:tavLst>
                                    </p:anim>
                                    <p:animEffect transition="in" filter="fade">
                                      <p:cBhvr>
                                        <p:cTn id="65"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2" grpId="0"/>
      <p:bldP spid="13"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3"/>
                </a:solidFill>
                <a:effectLst>
                  <a:outerShdw blurRad="38100" dist="38100" dir="2700000" algn="tl">
                    <a:srgbClr val="000000">
                      <a:alpha val="43137"/>
                    </a:srgbClr>
                  </a:outerShdw>
                </a:effectLst>
                <a:latin typeface="Calibri" panose="020F0502020204030204" pitchFamily="34" charset="0"/>
              </a:rPr>
              <a:t>THE TEACHER AND HIS ROLES IN THE PROCESS OF CURRICULUM IMPLEMENTATION.</a:t>
            </a:r>
            <a:endParaRPr lang="en-US" sz="3600" dirty="0"/>
          </a:p>
        </p:txBody>
      </p:sp>
      <p:sp>
        <p:nvSpPr>
          <p:cNvPr id="3" name="Content Placeholder 2"/>
          <p:cNvSpPr>
            <a:spLocks noGrp="1"/>
          </p:cNvSpPr>
          <p:nvPr>
            <p:ph sz="half" idx="1"/>
          </p:nvPr>
        </p:nvSpPr>
        <p:spPr/>
        <p:txBody>
          <a:bodyPr>
            <a:normAutofit/>
          </a:bodyPr>
          <a:lstStyle/>
          <a:p>
            <a:pPr marL="0" indent="0" algn="just">
              <a:buNone/>
            </a:pPr>
            <a:r>
              <a:rPr lang="en-US" sz="2000" b="1" dirty="0">
                <a:latin typeface="Arial" panose="020B0604020202020204" pitchFamily="34" charset="0"/>
                <a:cs typeface="Arial" panose="020B0604020202020204" pitchFamily="34" charset="0"/>
              </a:rPr>
              <a:t>Teachers who are effective, realize that a teacher wears multiple hats.</a:t>
            </a:r>
          </a:p>
          <a:p>
            <a:pPr marL="0" indent="0" algn="just">
              <a:buNone/>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Professional hat</a:t>
            </a:r>
          </a:p>
          <a:p>
            <a:pPr marL="0" indent="0" algn="just">
              <a:buNone/>
            </a:pPr>
            <a:r>
              <a:rPr lang="en-US" sz="2000" b="1" dirty="0">
                <a:latin typeface="Arial" panose="020B0604020202020204" pitchFamily="34" charset="0"/>
                <a:cs typeface="Arial" panose="020B0604020202020204" pitchFamily="34" charset="0"/>
              </a:rPr>
              <a:t>    ii.	Academic or Intellectual hat</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000" b="1" dirty="0">
                <a:latin typeface="Arial" panose="020B0604020202020204" pitchFamily="34" charset="0"/>
                <a:cs typeface="Arial" panose="020B0604020202020204" pitchFamily="34" charset="0"/>
              </a:rPr>
              <a:t>At Primary School	-	Teacher</a:t>
            </a:r>
          </a:p>
          <a:p>
            <a:pPr>
              <a:buFont typeface="Wingdings" panose="05000000000000000000" pitchFamily="2" charset="2"/>
              <a:buChar char="v"/>
            </a:pPr>
            <a:r>
              <a:rPr lang="en-US" sz="2000" b="1" dirty="0">
                <a:latin typeface="Arial" panose="020B0604020202020204" pitchFamily="34" charset="0"/>
                <a:cs typeface="Arial" panose="020B0604020202020204" pitchFamily="34" charset="0"/>
              </a:rPr>
              <a:t>Secondary School level-	Tutor</a:t>
            </a:r>
          </a:p>
          <a:p>
            <a:pPr>
              <a:buFont typeface="Wingdings" panose="05000000000000000000" pitchFamily="2" charset="2"/>
              <a:buChar char="v"/>
            </a:pPr>
            <a:r>
              <a:rPr lang="en-US" sz="2000" b="1" dirty="0">
                <a:latin typeface="Arial" panose="020B0604020202020204" pitchFamily="34" charset="0"/>
                <a:cs typeface="Arial" panose="020B0604020202020204" pitchFamily="34" charset="0"/>
              </a:rPr>
              <a:t>Tertiary level	</a:t>
            </a:r>
            <a:r>
              <a:rPr lang="en-US" sz="2000" b="1" dirty="0" smtClean="0">
                <a:latin typeface="Arial" panose="020B0604020202020204" pitchFamily="34" charset="0"/>
                <a:cs typeface="Arial" panose="020B0604020202020204" pitchFamily="34" charset="0"/>
              </a:rPr>
              <a:t>- Lecturer </a:t>
            </a:r>
            <a:r>
              <a:rPr lang="en-US" sz="2000" b="1" dirty="0">
                <a:latin typeface="Arial" panose="020B0604020202020204" pitchFamily="34" charset="0"/>
                <a:cs typeface="Arial" panose="020B0604020202020204" pitchFamily="34" charset="0"/>
              </a:rPr>
              <a:t>or University Don</a:t>
            </a:r>
          </a:p>
          <a:p>
            <a:endParaRPr lang="en-US" sz="2000" dirty="0"/>
          </a:p>
        </p:txBody>
      </p:sp>
      <p:sp>
        <p:nvSpPr>
          <p:cNvPr id="4" name="Content Placeholder 3"/>
          <p:cNvSpPr>
            <a:spLocks noGrp="1"/>
          </p:cNvSpPr>
          <p:nvPr>
            <p:ph sz="half" idx="2"/>
          </p:nvPr>
        </p:nvSpPr>
        <p:spPr/>
        <p:txBody>
          <a:bodyPr>
            <a:normAutofit/>
          </a:bodyPr>
          <a:lstStyle/>
          <a:p>
            <a:pPr algn="just"/>
            <a:r>
              <a:rPr lang="en-US" sz="2000" b="1" dirty="0">
                <a:latin typeface="Arial" panose="020B0604020202020204" pitchFamily="34" charset="0"/>
                <a:cs typeface="Arial" panose="020B0604020202020204" pitchFamily="34" charset="0"/>
              </a:rPr>
              <a:t>Environmental factors however, may affect the nomenclature of the teacher and the teacher may assume societal definitions or names depending on the circumstances and his attitudes within the society he finds himself. </a:t>
            </a:r>
            <a:endParaRPr lang="en-US" sz="2000" dirty="0">
              <a:latin typeface="Arial" panose="020B0604020202020204" pitchFamily="34" charset="0"/>
              <a:cs typeface="Arial" panose="020B0604020202020204" pitchFamily="34" charset="0"/>
            </a:endParaRPr>
          </a:p>
          <a:p>
            <a:pPr algn="just"/>
            <a:endParaRPr lang="en-US" sz="2000" dirty="0"/>
          </a:p>
        </p:txBody>
      </p:sp>
      <p:sp>
        <p:nvSpPr>
          <p:cNvPr id="5" name="TextBox 4"/>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TEACHER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28420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TEACHER AND HIS WORKING ENVIRONMENT	-	THE REAL DILEMMA</a:t>
            </a:r>
            <a:endParaRPr lang="en-US"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TextBox 2"/>
          <p:cNvSpPr txBox="1"/>
          <p:nvPr/>
        </p:nvSpPr>
        <p:spPr>
          <a:xfrm>
            <a:off x="1419367" y="2743200"/>
            <a:ext cx="2866030" cy="707886"/>
          </a:xfrm>
          <a:prstGeom prst="rect">
            <a:avLst/>
          </a:prstGeom>
          <a:noFill/>
        </p:spPr>
        <p:txBody>
          <a:bodyPr wrap="square" rtlCol="0">
            <a:spAutoFit/>
          </a:bodyPr>
          <a:lstStyle/>
          <a:p>
            <a:pPr algn="ctr"/>
            <a:r>
              <a:rPr lang="en-US" sz="2000" b="1" dirty="0" smtClean="0">
                <a:solidFill>
                  <a:schemeClr val="accent4"/>
                </a:solidFill>
                <a:latin typeface="Calibri" panose="020F0502020204030204" pitchFamily="34" charset="0"/>
              </a:rPr>
              <a:t>AT PRIMARY SCHOOL LEVEL</a:t>
            </a:r>
            <a:endParaRPr lang="en-US" sz="2000" b="1" dirty="0">
              <a:solidFill>
                <a:schemeClr val="accent4"/>
              </a:solidFill>
              <a:latin typeface="Calibri" panose="020F0502020204030204" pitchFamily="34" charset="0"/>
            </a:endParaRPr>
          </a:p>
        </p:txBody>
      </p:sp>
      <p:sp>
        <p:nvSpPr>
          <p:cNvPr id="4" name="TextBox 3"/>
          <p:cNvSpPr txBox="1"/>
          <p:nvPr/>
        </p:nvSpPr>
        <p:spPr>
          <a:xfrm>
            <a:off x="4662985" y="2743199"/>
            <a:ext cx="2866030" cy="707886"/>
          </a:xfrm>
          <a:prstGeom prst="rect">
            <a:avLst/>
          </a:prstGeom>
          <a:noFill/>
        </p:spPr>
        <p:txBody>
          <a:bodyPr wrap="square" rtlCol="0">
            <a:spAutoFit/>
          </a:bodyPr>
          <a:lstStyle/>
          <a:p>
            <a:pPr algn="ctr"/>
            <a:r>
              <a:rPr lang="en-US" sz="2000" b="1" dirty="0" smtClean="0">
                <a:solidFill>
                  <a:schemeClr val="accent4"/>
                </a:solidFill>
                <a:latin typeface="Calibri" panose="020F0502020204030204" pitchFamily="34" charset="0"/>
              </a:rPr>
              <a:t>AT PRIMARY SCHOOL LEVEL</a:t>
            </a:r>
            <a:endParaRPr lang="en-US" sz="2000" b="1" dirty="0">
              <a:solidFill>
                <a:schemeClr val="accent4"/>
              </a:solidFill>
              <a:latin typeface="Calibri" panose="020F0502020204030204" pitchFamily="34" charset="0"/>
            </a:endParaRPr>
          </a:p>
        </p:txBody>
      </p:sp>
      <p:sp>
        <p:nvSpPr>
          <p:cNvPr id="5" name="TextBox 4"/>
          <p:cNvSpPr txBox="1"/>
          <p:nvPr/>
        </p:nvSpPr>
        <p:spPr>
          <a:xfrm>
            <a:off x="7906603" y="2743198"/>
            <a:ext cx="2866030" cy="707886"/>
          </a:xfrm>
          <a:prstGeom prst="rect">
            <a:avLst/>
          </a:prstGeom>
          <a:noFill/>
        </p:spPr>
        <p:txBody>
          <a:bodyPr wrap="square" rtlCol="0">
            <a:spAutoFit/>
          </a:bodyPr>
          <a:lstStyle/>
          <a:p>
            <a:pPr algn="ctr"/>
            <a:r>
              <a:rPr lang="en-US" sz="2000" b="1" dirty="0" smtClean="0">
                <a:solidFill>
                  <a:schemeClr val="accent4"/>
                </a:solidFill>
                <a:latin typeface="Calibri" panose="020F0502020204030204" pitchFamily="34" charset="0"/>
              </a:rPr>
              <a:t>AT PRIMARY SCHOOL LEVEL</a:t>
            </a:r>
            <a:endParaRPr lang="en-US" sz="2000" b="1" dirty="0">
              <a:solidFill>
                <a:schemeClr val="accent4"/>
              </a:solidFill>
              <a:latin typeface="Calibri" panose="020F0502020204030204" pitchFamily="34" charset="0"/>
            </a:endParaRPr>
          </a:p>
        </p:txBody>
      </p:sp>
      <p:sp>
        <p:nvSpPr>
          <p:cNvPr id="6" name="Down Arrow 5"/>
          <p:cNvSpPr/>
          <p:nvPr/>
        </p:nvSpPr>
        <p:spPr>
          <a:xfrm>
            <a:off x="2640841" y="3630304"/>
            <a:ext cx="423081" cy="1050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84459" y="3582536"/>
            <a:ext cx="423081" cy="1050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128077" y="3582535"/>
            <a:ext cx="423081" cy="1050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19869" y="5104263"/>
            <a:ext cx="1678674" cy="369332"/>
          </a:xfrm>
          <a:prstGeom prst="rect">
            <a:avLst/>
          </a:prstGeom>
          <a:noFill/>
        </p:spPr>
        <p:txBody>
          <a:bodyPr wrap="square" rtlCol="0">
            <a:spAutoFit/>
          </a:bodyPr>
          <a:lstStyle/>
          <a:p>
            <a:pPr algn="ctr"/>
            <a:r>
              <a:rPr lang="en-US" b="1" dirty="0" smtClean="0">
                <a:latin typeface="Calibri" panose="020F0502020204030204" pitchFamily="34" charset="0"/>
              </a:rPr>
              <a:t>DEPLORABLE</a:t>
            </a:r>
            <a:endParaRPr lang="en-US" b="1" dirty="0">
              <a:latin typeface="Calibri" panose="020F0502020204030204" pitchFamily="34" charset="0"/>
            </a:endParaRPr>
          </a:p>
        </p:txBody>
      </p:sp>
      <p:sp>
        <p:nvSpPr>
          <p:cNvPr id="10" name="TextBox 9"/>
          <p:cNvSpPr txBox="1"/>
          <p:nvPr/>
        </p:nvSpPr>
        <p:spPr>
          <a:xfrm>
            <a:off x="5256662" y="5104263"/>
            <a:ext cx="1678674" cy="369332"/>
          </a:xfrm>
          <a:prstGeom prst="rect">
            <a:avLst/>
          </a:prstGeom>
          <a:noFill/>
        </p:spPr>
        <p:txBody>
          <a:bodyPr wrap="square" rtlCol="0">
            <a:spAutoFit/>
          </a:bodyPr>
          <a:lstStyle/>
          <a:p>
            <a:pPr algn="ctr"/>
            <a:r>
              <a:rPr lang="en-US" b="1" dirty="0" smtClean="0">
                <a:latin typeface="Calibri" panose="020F0502020204030204" pitchFamily="34" charset="0"/>
              </a:rPr>
              <a:t>SIMILAR</a:t>
            </a:r>
            <a:endParaRPr lang="en-US" b="1" dirty="0">
              <a:latin typeface="Calibri" panose="020F0502020204030204" pitchFamily="34" charset="0"/>
            </a:endParaRPr>
          </a:p>
        </p:txBody>
      </p:sp>
      <p:sp>
        <p:nvSpPr>
          <p:cNvPr id="11" name="TextBox 10"/>
          <p:cNvSpPr txBox="1"/>
          <p:nvPr/>
        </p:nvSpPr>
        <p:spPr>
          <a:xfrm>
            <a:off x="8161363" y="5104263"/>
            <a:ext cx="2552131" cy="369332"/>
          </a:xfrm>
          <a:prstGeom prst="rect">
            <a:avLst/>
          </a:prstGeom>
          <a:noFill/>
        </p:spPr>
        <p:txBody>
          <a:bodyPr wrap="square" rtlCol="0">
            <a:spAutoFit/>
          </a:bodyPr>
          <a:lstStyle/>
          <a:p>
            <a:pPr algn="ctr"/>
            <a:r>
              <a:rPr lang="en-US" b="1" dirty="0" smtClean="0">
                <a:latin typeface="Calibri" panose="020F0502020204030204" pitchFamily="34" charset="0"/>
              </a:rPr>
              <a:t>NOT TOO DIFFERENT</a:t>
            </a:r>
            <a:endParaRPr lang="en-US" b="1" dirty="0">
              <a:latin typeface="Calibri" panose="020F0502020204030204" pitchFamily="34" charset="0"/>
            </a:endParaRPr>
          </a:p>
        </p:txBody>
      </p:sp>
      <p:sp>
        <p:nvSpPr>
          <p:cNvPr id="12" name="TextBox 11"/>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TEACHER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4080503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 SUMMARY</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v"/>
            </a:pPr>
            <a:r>
              <a:rPr lang="en-US" sz="2800" b="1" dirty="0">
                <a:latin typeface="Calibri" panose="020F0502020204030204" pitchFamily="34" charset="0"/>
              </a:rPr>
              <a:t>Irregular salaries</a:t>
            </a:r>
          </a:p>
          <a:p>
            <a:pPr>
              <a:buFont typeface="Wingdings" panose="05000000000000000000" pitchFamily="2" charset="2"/>
              <a:buChar char="v"/>
            </a:pPr>
            <a:r>
              <a:rPr lang="en-US" sz="2800" b="1" dirty="0">
                <a:latin typeface="Calibri" panose="020F0502020204030204" pitchFamily="34" charset="0"/>
              </a:rPr>
              <a:t>No leave grants</a:t>
            </a:r>
          </a:p>
          <a:p>
            <a:pPr>
              <a:buFont typeface="Wingdings" panose="05000000000000000000" pitchFamily="2" charset="2"/>
              <a:buChar char="v"/>
            </a:pPr>
            <a:r>
              <a:rPr lang="en-US" sz="2800" b="1" dirty="0">
                <a:latin typeface="Calibri" panose="020F0502020204030204" pitchFamily="34" charset="0"/>
              </a:rPr>
              <a:t>No disturbance allowance</a:t>
            </a:r>
          </a:p>
          <a:p>
            <a:pPr>
              <a:buFont typeface="Wingdings" panose="05000000000000000000" pitchFamily="2" charset="2"/>
              <a:buChar char="v"/>
            </a:pPr>
            <a:r>
              <a:rPr lang="en-US" sz="2800" b="1" dirty="0">
                <a:latin typeface="Calibri" panose="020F0502020204030204" pitchFamily="34" charset="0"/>
              </a:rPr>
              <a:t>No mileage claims</a:t>
            </a:r>
          </a:p>
          <a:p>
            <a:pPr>
              <a:buFont typeface="Wingdings" panose="05000000000000000000" pitchFamily="2" charset="2"/>
              <a:buChar char="v"/>
            </a:pPr>
            <a:endParaRPr lang="en-US" sz="2800" b="1" dirty="0">
              <a:latin typeface="Calibri" panose="020F0502020204030204" pitchFamily="34" charset="0"/>
            </a:endParaRP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v"/>
            </a:pPr>
            <a:r>
              <a:rPr lang="en-US" sz="2800" b="1" dirty="0">
                <a:latin typeface="Calibri" panose="020F0502020204030204" pitchFamily="34" charset="0"/>
              </a:rPr>
              <a:t>No payment of hospital bills</a:t>
            </a:r>
          </a:p>
          <a:p>
            <a:pPr>
              <a:buFont typeface="Wingdings" panose="05000000000000000000" pitchFamily="2" charset="2"/>
              <a:buChar char="v"/>
            </a:pPr>
            <a:r>
              <a:rPr lang="en-US" sz="2800" b="1" dirty="0">
                <a:latin typeface="Calibri" panose="020F0502020204030204" pitchFamily="34" charset="0"/>
              </a:rPr>
              <a:t>No housing allowances</a:t>
            </a:r>
          </a:p>
          <a:p>
            <a:pPr>
              <a:buFont typeface="Wingdings" panose="05000000000000000000" pitchFamily="2" charset="2"/>
              <a:buChar char="v"/>
            </a:pPr>
            <a:r>
              <a:rPr lang="en-US" sz="2800" b="1" dirty="0">
                <a:latin typeface="Calibri" panose="020F0502020204030204" pitchFamily="34" charset="0"/>
              </a:rPr>
              <a:t>No good housing facilities</a:t>
            </a:r>
          </a:p>
          <a:p>
            <a:pPr>
              <a:buFont typeface="Wingdings" panose="05000000000000000000" pitchFamily="2" charset="2"/>
              <a:buChar char="v"/>
            </a:pPr>
            <a:r>
              <a:rPr lang="en-US" sz="2800" b="1" dirty="0">
                <a:latin typeface="Calibri" panose="020F0502020204030204" pitchFamily="34" charset="0"/>
              </a:rPr>
              <a:t>Teaching occurs under shed of trees</a:t>
            </a:r>
          </a:p>
          <a:p>
            <a:pPr>
              <a:buFont typeface="Wingdings" panose="05000000000000000000" pitchFamily="2" charset="2"/>
              <a:buChar char="v"/>
            </a:pPr>
            <a:endParaRPr lang="en-US" sz="2800" b="1" dirty="0">
              <a:latin typeface="Calibri" panose="020F0502020204030204" pitchFamily="34" charset="0"/>
            </a:endParaRPr>
          </a:p>
        </p:txBody>
      </p:sp>
      <p:sp>
        <p:nvSpPr>
          <p:cNvPr id="5" name="TextBox 4"/>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TEACHER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93345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ENVIRONMENTAL FACTORS</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0310" y="2560638"/>
            <a:ext cx="4449171" cy="330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8913" y="2560638"/>
            <a:ext cx="4462818" cy="330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080680" y="5960548"/>
            <a:ext cx="6564573" cy="369332"/>
          </a:xfrm>
          <a:prstGeom prst="rect">
            <a:avLst/>
          </a:prstGeom>
          <a:noFill/>
        </p:spPr>
        <p:txBody>
          <a:bodyPr wrap="square" rtlCol="0">
            <a:spAutoFit/>
          </a:bodyPr>
          <a:lstStyle/>
          <a:p>
            <a:r>
              <a:rPr lang="en-US" b="1" dirty="0" smtClean="0">
                <a:solidFill>
                  <a:schemeClr val="accent4"/>
                </a:solidFill>
                <a:latin typeface="Calibri" panose="020F0502020204030204" pitchFamily="34" charset="0"/>
              </a:rPr>
              <a:t>TEACHERS OPERATING UNDER SHADES OF TREES</a:t>
            </a:r>
            <a:endParaRPr lang="en-US" dirty="0">
              <a:solidFill>
                <a:schemeClr val="accent4"/>
              </a:solidFill>
              <a:latin typeface="Calibri" panose="020F0502020204030204" pitchFamily="34" charset="0"/>
            </a:endParaRPr>
          </a:p>
        </p:txBody>
      </p:sp>
      <p:sp>
        <p:nvSpPr>
          <p:cNvPr id="9" name="TextBox 8"/>
          <p:cNvSpPr txBox="1"/>
          <p:nvPr/>
        </p:nvSpPr>
        <p:spPr>
          <a:xfrm>
            <a:off x="1460310" y="2007820"/>
            <a:ext cx="8787150" cy="646331"/>
          </a:xfrm>
          <a:prstGeom prst="rect">
            <a:avLst/>
          </a:prstGeom>
          <a:noFill/>
        </p:spPr>
        <p:txBody>
          <a:bodyPr wrap="square" rtlCol="0">
            <a:spAutoFit/>
          </a:bodyPr>
          <a:lstStyle/>
          <a:p>
            <a:pPr algn="ctr"/>
            <a:r>
              <a:rPr lang="en-US" b="1" dirty="0" smtClean="0">
                <a:solidFill>
                  <a:schemeClr val="accent1"/>
                </a:solidFill>
                <a:latin typeface="Calibri" panose="020F0502020204030204" pitchFamily="34" charset="0"/>
              </a:rPr>
              <a:t>IN THE PRIMARY SCHOOLS, HE MAY BE FOUND TEACHING UNDER SHADES OF TREES. </a:t>
            </a:r>
          </a:p>
          <a:p>
            <a:endParaRPr lang="en-US" b="1"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95840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ENVIRONMENTAL FACTORS</a:t>
            </a:r>
            <a:endParaRPr lang="en-US" dirty="0"/>
          </a:p>
        </p:txBody>
      </p:sp>
      <p:sp>
        <p:nvSpPr>
          <p:cNvPr id="3" name="Text Placeholder 2"/>
          <p:cNvSpPr>
            <a:spLocks noGrp="1"/>
          </p:cNvSpPr>
          <p:nvPr>
            <p:ph type="body" idx="1"/>
          </p:nvPr>
        </p:nvSpPr>
        <p:spPr/>
        <p:txBody>
          <a:bodyPr/>
          <a:lstStyle/>
          <a:p>
            <a:r>
              <a:rPr lang="en-US" sz="2000" b="1" dirty="0" smtClean="0">
                <a:latin typeface="Calibri" panose="020F0502020204030204" pitchFamily="34" charset="0"/>
              </a:rPr>
              <a:t>STUDENTS STUDYING IN DILAPIDATED CLASSROOMS.</a:t>
            </a:r>
            <a:endParaRPr lang="en-US" sz="2000" dirty="0">
              <a:latin typeface="Calibri" panose="020F0502020204030204"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5401" y="3243263"/>
            <a:ext cx="4718304" cy="2632075"/>
          </a:xfrm>
        </p:spPr>
      </p:pic>
      <p:sp>
        <p:nvSpPr>
          <p:cNvPr id="5" name="Text Placeholder 4"/>
          <p:cNvSpPr>
            <a:spLocks noGrp="1"/>
          </p:cNvSpPr>
          <p:nvPr>
            <p:ph type="body" sz="quarter" idx="3"/>
          </p:nvPr>
        </p:nvSpPr>
        <p:spPr/>
        <p:txBody>
          <a:bodyPr/>
          <a:lstStyle/>
          <a:p>
            <a:r>
              <a:rPr lang="en-US" sz="1800" b="1" dirty="0" smtClean="0">
                <a:latin typeface="Calibri" panose="020F0502020204030204" pitchFamily="34" charset="0"/>
              </a:rPr>
              <a:t>WHERE CLASSROOMS ARE AVAILABLE, THEY ARE AS BARE AS A FOOTBALL FIELD </a:t>
            </a:r>
            <a:endParaRPr lang="en-US" sz="1800" dirty="0">
              <a:latin typeface="Calibri" panose="020F0502020204030204" pitchFamily="34" charset="0"/>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80670" y="3243263"/>
            <a:ext cx="4715928" cy="2632075"/>
          </a:xfrm>
        </p:spPr>
      </p:pic>
      <p:sp>
        <p:nvSpPr>
          <p:cNvPr id="9" name="TextBox 8"/>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ENVIRONMENTAL FACTORS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96718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spc="600" dirty="0" smtClean="0">
                <a:solidFill>
                  <a:schemeClr val="accent3"/>
                </a:solidFill>
                <a:effectLst>
                  <a:outerShdw blurRad="38100" dist="38100" dir="2700000" algn="tl">
                    <a:srgbClr val="000000">
                      <a:alpha val="43137"/>
                    </a:srgbClr>
                  </a:outerShdw>
                </a:effectLst>
                <a:latin typeface="Calibri" panose="020F0502020204030204" pitchFamily="34" charset="0"/>
              </a:rPr>
              <a:t>WORKING ENVIRONMENT AT THE TERTIARY LEVEL (NEEDS ASSESSMENT SAGA)</a:t>
            </a:r>
            <a:endParaRPr lang="en-US" sz="32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v"/>
            </a:pPr>
            <a:r>
              <a:rPr lang="en-US" b="1" dirty="0" smtClean="0">
                <a:latin typeface="Calibri" panose="020F0502020204030204" pitchFamily="34" charset="0"/>
                <a:cs typeface="Arial" panose="020B0604020202020204" pitchFamily="34" charset="0"/>
              </a:rPr>
              <a:t> The </a:t>
            </a:r>
            <a:r>
              <a:rPr lang="en-US" b="1" dirty="0">
                <a:latin typeface="Calibri" panose="020F0502020204030204" pitchFamily="34" charset="0"/>
                <a:cs typeface="Arial" panose="020B0604020202020204" pitchFamily="34" charset="0"/>
              </a:rPr>
              <a:t>learning environments lack all the basic requirements that can </a:t>
            </a:r>
            <a:r>
              <a:rPr lang="en-US" b="1" dirty="0" smtClean="0">
                <a:latin typeface="Calibri" panose="020F0502020204030204" pitchFamily="34" charset="0"/>
                <a:cs typeface="Arial" panose="020B0604020202020204" pitchFamily="34" charset="0"/>
              </a:rPr>
              <a:t> 	make </a:t>
            </a:r>
            <a:r>
              <a:rPr lang="en-US" b="1" dirty="0">
                <a:latin typeface="Calibri" panose="020F0502020204030204" pitchFamily="34" charset="0"/>
                <a:cs typeface="Arial" panose="020B0604020202020204" pitchFamily="34" charset="0"/>
              </a:rPr>
              <a:t>the teaching/learning process conducive due to poor funding of </a:t>
            </a:r>
            <a:r>
              <a:rPr lang="en-US" b="1" dirty="0" smtClean="0">
                <a:latin typeface="Calibri" panose="020F0502020204030204" pitchFamily="34" charset="0"/>
                <a:cs typeface="Arial" panose="020B0604020202020204" pitchFamily="34" charset="0"/>
              </a:rPr>
              <a:t>	education</a:t>
            </a:r>
            <a:r>
              <a:rPr lang="en-US" b="1" dirty="0">
                <a:latin typeface="Calibri" panose="020F0502020204030204" pitchFamily="34" charset="0"/>
                <a:cs typeface="Arial" panose="020B0604020202020204" pitchFamily="34" charset="0"/>
              </a:rPr>
              <a:t>.</a:t>
            </a:r>
          </a:p>
          <a:p>
            <a:pPr algn="just">
              <a:buFont typeface="Wingdings" panose="05000000000000000000" pitchFamily="2" charset="2"/>
              <a:buChar char="v"/>
            </a:pPr>
            <a:r>
              <a:rPr lang="en-US" b="1" dirty="0" smtClean="0">
                <a:latin typeface="Calibri" panose="020F0502020204030204" pitchFamily="34" charset="0"/>
                <a:cs typeface="Arial" panose="020B0604020202020204" pitchFamily="34" charset="0"/>
              </a:rPr>
              <a:t> The </a:t>
            </a:r>
            <a:r>
              <a:rPr lang="en-US" b="1" dirty="0">
                <a:latin typeface="Calibri" panose="020F0502020204030204" pitchFamily="34" charset="0"/>
                <a:cs typeface="Arial" panose="020B0604020202020204" pitchFamily="34" charset="0"/>
              </a:rPr>
              <a:t>situation is even more pathetic at the tertiary level of education.</a:t>
            </a:r>
            <a:r>
              <a:rPr lang="en-US" b="1" dirty="0">
                <a:latin typeface="Calibri" panose="020F0502020204030204" pitchFamily="34" charset="0"/>
              </a:rPr>
              <a:t> </a:t>
            </a:r>
          </a:p>
          <a:p>
            <a:pPr algn="just">
              <a:buFont typeface="Wingdings" panose="05000000000000000000" pitchFamily="2" charset="2"/>
              <a:buChar char="v"/>
            </a:pPr>
            <a:r>
              <a:rPr lang="en-US" b="1" dirty="0" smtClean="0">
                <a:latin typeface="Calibri" panose="020F0502020204030204" pitchFamily="34" charset="0"/>
              </a:rPr>
              <a:t> Most </a:t>
            </a:r>
            <a:r>
              <a:rPr lang="en-US" b="1" dirty="0">
                <a:latin typeface="Calibri" panose="020F0502020204030204" pitchFamily="34" charset="0"/>
              </a:rPr>
              <a:t>institutions of higher learning have no welfare </a:t>
            </a:r>
            <a:r>
              <a:rPr lang="en-US" b="1" dirty="0" err="1">
                <a:latin typeface="Calibri" panose="020F0502020204030204" pitchFamily="34" charset="0"/>
              </a:rPr>
              <a:t>programme</a:t>
            </a:r>
            <a:r>
              <a:rPr lang="en-US" b="1" dirty="0">
                <a:latin typeface="Calibri" panose="020F0502020204030204" pitchFamily="34" charset="0"/>
              </a:rPr>
              <a:t> for </a:t>
            </a:r>
            <a:r>
              <a:rPr lang="en-US" b="1" dirty="0" smtClean="0">
                <a:latin typeface="Calibri" panose="020F0502020204030204" pitchFamily="34" charset="0"/>
              </a:rPr>
              <a:t>	their </a:t>
            </a:r>
            <a:r>
              <a:rPr lang="en-US" b="1" dirty="0">
                <a:latin typeface="Calibri" panose="020F0502020204030204" pitchFamily="34" charset="0"/>
              </a:rPr>
              <a:t>teachers.</a:t>
            </a:r>
          </a:p>
          <a:p>
            <a:pPr algn="just">
              <a:buFont typeface="Wingdings" panose="05000000000000000000" pitchFamily="2" charset="2"/>
              <a:buChar char="v"/>
            </a:pPr>
            <a:r>
              <a:rPr lang="en-US" b="1" dirty="0" smtClean="0">
                <a:latin typeface="Calibri" panose="020F0502020204030204" pitchFamily="34" charset="0"/>
              </a:rPr>
              <a:t> The </a:t>
            </a:r>
            <a:r>
              <a:rPr lang="en-US" b="1" dirty="0">
                <a:latin typeface="Calibri" panose="020F0502020204030204" pitchFamily="34" charset="0"/>
              </a:rPr>
              <a:t>situation is even more pathetic at the tertiary level of education. </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433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FOLLOWING ACCOUNT GIVES YOU THE PICTURE OF THE DILEMMA FACED BY TEACHERS. </a:t>
            </a:r>
            <a:endParaRPr lang="en-US" sz="3600"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lgn="just">
              <a:buNone/>
            </a:pPr>
            <a:r>
              <a:rPr lang="en-US" sz="2200" b="1" dirty="0" smtClean="0">
                <a:latin typeface="Calibri" panose="020F0502020204030204" pitchFamily="34" charset="0"/>
              </a:rPr>
              <a:t>Commenting </a:t>
            </a:r>
            <a:r>
              <a:rPr lang="en-US" sz="2200" b="1" dirty="0">
                <a:latin typeface="Calibri" panose="020F0502020204030204" pitchFamily="34" charset="0"/>
              </a:rPr>
              <a:t>on the pathetic low funding of the University education and the incessant ASUU strikes, Professor Festus </a:t>
            </a:r>
            <a:r>
              <a:rPr lang="en-US" sz="2200" b="1" dirty="0" err="1">
                <a:latin typeface="Calibri" panose="020F0502020204030204" pitchFamily="34" charset="0"/>
              </a:rPr>
              <a:t>Iyayi</a:t>
            </a:r>
            <a:r>
              <a:rPr lang="en-US" sz="2200" b="1" dirty="0">
                <a:latin typeface="Calibri" panose="020F0502020204030204" pitchFamily="34" charset="0"/>
              </a:rPr>
              <a:t>, former National President of ASUU commented on the main issues at stake, states that:</a:t>
            </a:r>
            <a:endParaRPr lang="en-US" sz="2200" dirty="0">
              <a:latin typeface="Calibri" panose="020F0502020204030204" pitchFamily="34" charset="0"/>
            </a:endParaRPr>
          </a:p>
          <a:p>
            <a:pPr lvl="0" algn="just">
              <a:buFont typeface="Wingdings" panose="05000000000000000000" pitchFamily="2" charset="2"/>
              <a:buChar char="v"/>
            </a:pPr>
            <a:r>
              <a:rPr lang="en-US" sz="2200" b="1" dirty="0">
                <a:latin typeface="Calibri" panose="020F0502020204030204" pitchFamily="34" charset="0"/>
              </a:rPr>
              <a:t>People keep talking about universities rating, but no Nigerian university features among the first 1,000 in the world because of the issue of lack of facilities.</a:t>
            </a:r>
            <a:endParaRPr lang="en-US" sz="2200" dirty="0">
              <a:latin typeface="Calibri" panose="020F0502020204030204" pitchFamily="34" charset="0"/>
            </a:endParaRPr>
          </a:p>
          <a:p>
            <a:pPr lvl="0" algn="just">
              <a:buFont typeface="Wingdings" panose="05000000000000000000" pitchFamily="2" charset="2"/>
              <a:buChar char="v"/>
            </a:pPr>
            <a:r>
              <a:rPr lang="en-US" sz="2200" b="1" dirty="0">
                <a:latin typeface="Calibri" panose="020F0502020204030204" pitchFamily="34" charset="0"/>
              </a:rPr>
              <a:t>In response to ASUU demands for increased funding, Government set up a committee called the NEEDS ASSESSMENT COMMITTEE and it went round the universities and what it found was shocking.</a:t>
            </a:r>
            <a:endParaRPr lang="en-US" sz="2200"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PICTURE OF THE DILEMMA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80180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FOLLOWING ACCOUNT GIVES YOU THE PICTURE OF THE DILEMMA FACED BY TEACHERS. </a:t>
            </a:r>
            <a:endParaRPr lang="en-US" sz="3600" dirty="0"/>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v"/>
            </a:pPr>
            <a:r>
              <a:rPr lang="en-US" b="1" dirty="0" smtClean="0">
                <a:latin typeface="Calibri" panose="020F0502020204030204" pitchFamily="34" charset="0"/>
              </a:rPr>
              <a:t>Teachers ratio to students was 1:400 on the average instead of being 1:40 </a:t>
            </a:r>
            <a:endParaRPr lang="en-US" dirty="0" smtClean="0">
              <a:latin typeface="Calibri" panose="020F0502020204030204" pitchFamily="34" charset="0"/>
            </a:endParaRPr>
          </a:p>
          <a:p>
            <a:pPr lvl="0">
              <a:buFont typeface="Wingdings" panose="05000000000000000000" pitchFamily="2" charset="2"/>
              <a:buChar char="v"/>
            </a:pPr>
            <a:r>
              <a:rPr lang="en-US" b="1" dirty="0" smtClean="0">
                <a:latin typeface="Calibri" panose="020F0502020204030204" pitchFamily="34" charset="0"/>
              </a:rPr>
              <a:t>Classrooms were grossly inadequate and could accommodate only about 30 percent of the number of students that needed to enter those classrooms;</a:t>
            </a:r>
            <a:endParaRPr lang="en-US" dirty="0" smtClean="0">
              <a:latin typeface="Calibri" panose="020F0502020204030204" pitchFamily="34" charset="0"/>
            </a:endParaRPr>
          </a:p>
          <a:p>
            <a:pPr lvl="0">
              <a:buFont typeface="Wingdings" panose="05000000000000000000" pitchFamily="2" charset="2"/>
              <a:buChar char="v"/>
            </a:pPr>
            <a:r>
              <a:rPr lang="en-US" b="1" dirty="0" smtClean="0">
                <a:latin typeface="Calibri" panose="020F0502020204030204" pitchFamily="34" charset="0"/>
              </a:rPr>
              <a:t>Students standing in their lecture theatres with other students writing on their backs;</a:t>
            </a:r>
            <a:endParaRPr lang="en-US" dirty="0" smtClean="0">
              <a:latin typeface="Calibri" panose="020F0502020204030204" pitchFamily="34" charset="0"/>
            </a:endParaRPr>
          </a:p>
          <a:p>
            <a:pPr lvl="0">
              <a:buFont typeface="Wingdings" panose="05000000000000000000" pitchFamily="2" charset="2"/>
              <a:buChar char="v"/>
            </a:pPr>
            <a:r>
              <a:rPr lang="en-US" b="1" dirty="0" smtClean="0">
                <a:latin typeface="Calibri" panose="020F0502020204030204" pitchFamily="34" charset="0"/>
              </a:rPr>
              <a:t>They found lectures going on under trees in some of the universities;</a:t>
            </a:r>
            <a:endParaRPr lang="en-US" dirty="0" smtClean="0">
              <a:latin typeface="Calibri" panose="020F0502020204030204" pitchFamily="34" charset="0"/>
            </a:endParaRPr>
          </a:p>
          <a:p>
            <a:pPr lvl="0">
              <a:buFont typeface="Wingdings" panose="05000000000000000000" pitchFamily="2" charset="2"/>
              <a:buChar char="v"/>
            </a:pPr>
            <a:r>
              <a:rPr lang="en-US" b="1" dirty="0" smtClean="0">
                <a:latin typeface="Calibri" panose="020F0502020204030204" pitchFamily="34" charset="0"/>
              </a:rPr>
              <a:t>They went to laboratories where they found people using kerosene stoves instead of </a:t>
            </a:r>
            <a:r>
              <a:rPr lang="en-US" b="1" dirty="0" err="1" smtClean="0">
                <a:latin typeface="Calibri" panose="020F0502020204030204" pitchFamily="34" charset="0"/>
              </a:rPr>
              <a:t>bunsen</a:t>
            </a:r>
            <a:r>
              <a:rPr lang="en-US" b="1" dirty="0" smtClean="0">
                <a:latin typeface="Calibri" panose="020F0502020204030204" pitchFamily="34" charset="0"/>
              </a:rPr>
              <a:t> burners to conduct experiments;</a:t>
            </a:r>
            <a:endParaRPr lang="en-US" dirty="0" smtClean="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PICTURE OF THE DILEMMA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802128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FOLLOWING ACCOUNT GIVES YOU THE PICTURE OF THE DILEMMA FACED BY TEACHERS. </a:t>
            </a:r>
            <a:endParaRPr lang="en-US" sz="3600"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v"/>
            </a:pPr>
            <a:r>
              <a:rPr lang="en-US" b="1" dirty="0" smtClean="0">
                <a:latin typeface="Calibri" panose="020F0502020204030204" pitchFamily="34" charset="0"/>
              </a:rPr>
              <a:t>They found specimens being kept in pure water bottles instead of the appropriate places where such specimens should be kept.</a:t>
            </a:r>
            <a:endParaRPr lang="en-US" dirty="0" smtClean="0">
              <a:latin typeface="Calibri" panose="020F0502020204030204" pitchFamily="34" charset="0"/>
            </a:endParaRPr>
          </a:p>
          <a:p>
            <a:pPr lvl="0">
              <a:buFont typeface="Wingdings" panose="05000000000000000000" pitchFamily="2" charset="2"/>
              <a:buChar char="v"/>
            </a:pPr>
            <a:r>
              <a:rPr lang="en-US" b="1" dirty="0" smtClean="0">
                <a:latin typeface="Calibri" panose="020F0502020204030204" pitchFamily="34" charset="0"/>
              </a:rPr>
              <a:t>They found chemistry labs without water;</a:t>
            </a:r>
          </a:p>
          <a:p>
            <a:pPr lvl="0">
              <a:buFont typeface="Wingdings" panose="05000000000000000000" pitchFamily="2" charset="2"/>
              <a:buChar char="v"/>
            </a:pPr>
            <a:r>
              <a:rPr lang="en-US" b="1" dirty="0" smtClean="0">
                <a:latin typeface="Calibri" panose="020F0502020204030204" pitchFamily="34" charset="0"/>
              </a:rPr>
              <a:t>They found people doing examinations called theory of practicals and not the practicals.</a:t>
            </a:r>
          </a:p>
          <a:p>
            <a:pPr lvl="0">
              <a:buFont typeface="Wingdings" panose="05000000000000000000" pitchFamily="2" charset="2"/>
              <a:buChar char="v"/>
            </a:pPr>
            <a:r>
              <a:rPr lang="en-US" b="1" dirty="0" smtClean="0">
                <a:latin typeface="Calibri" panose="020F0502020204030204" pitchFamily="34" charset="0"/>
              </a:rPr>
              <a:t>E-libraries, where they exist cannot be assessed because of lack of light;</a:t>
            </a:r>
          </a:p>
          <a:p>
            <a:pPr lvl="0">
              <a:buFont typeface="Wingdings" panose="05000000000000000000" pitchFamily="2" charset="2"/>
              <a:buChar char="v"/>
            </a:pPr>
            <a:r>
              <a:rPr lang="en-US" b="1" dirty="0" smtClean="0">
                <a:latin typeface="Calibri" panose="020F0502020204030204" pitchFamily="34" charset="0"/>
              </a:rPr>
              <a:t>Lecturers  have generators in their offices to be able to work.</a:t>
            </a:r>
            <a:endParaRPr lang="en-US" b="1"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PICTURE OF THE DILEMMA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243933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FOLLOWING ACCOUNT GIVES YOU THE PICTURE OF THE DILEMMA FACED BY TEACHERS. </a:t>
            </a:r>
            <a:endParaRPr lang="en-US" sz="3600"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v"/>
            </a:pPr>
            <a:r>
              <a:rPr lang="en-US" b="1" dirty="0">
                <a:latin typeface="Calibri" panose="020F0502020204030204" pitchFamily="34" charset="0"/>
              </a:rPr>
              <a:t>Every department has two or three generators to be able to do their work.</a:t>
            </a:r>
          </a:p>
          <a:p>
            <a:pPr lvl="0">
              <a:buFont typeface="Wingdings" panose="05000000000000000000" pitchFamily="2" charset="2"/>
              <a:buChar char="v"/>
            </a:pPr>
            <a:r>
              <a:rPr lang="en-US" b="1" dirty="0">
                <a:latin typeface="Calibri" panose="020F0502020204030204" pitchFamily="34" charset="0"/>
              </a:rPr>
              <a:t>Is that what a university should be like</a:t>
            </a:r>
            <a:r>
              <a:rPr lang="en-US" b="1" dirty="0" smtClean="0">
                <a:latin typeface="Calibri" panose="020F0502020204030204" pitchFamily="34" charset="0"/>
              </a:rPr>
              <a:t>?</a:t>
            </a:r>
          </a:p>
          <a:p>
            <a:pPr>
              <a:buFont typeface="Wingdings" panose="05000000000000000000" pitchFamily="2" charset="2"/>
              <a:buChar char="v"/>
            </a:pPr>
            <a:r>
              <a:rPr lang="en-US" b="1" dirty="0" smtClean="0">
                <a:latin typeface="Calibri" panose="020F0502020204030204" pitchFamily="34" charset="0"/>
              </a:rPr>
              <a:t>If </a:t>
            </a:r>
            <a:r>
              <a:rPr lang="en-US" b="1" dirty="0">
                <a:latin typeface="Calibri" panose="020F0502020204030204" pitchFamily="34" charset="0"/>
              </a:rPr>
              <a:t>you go to the students’ hostels, they are in a sorry state, they live 12 in a room; they are like piggery</a:t>
            </a:r>
            <a:r>
              <a:rPr lang="en-US" b="1" dirty="0" smtClean="0">
                <a:latin typeface="Calibri" panose="020F0502020204030204" pitchFamily="34" charset="0"/>
              </a:rPr>
              <a:t>;</a:t>
            </a:r>
          </a:p>
          <a:p>
            <a:pPr lvl="0">
              <a:buFont typeface="Wingdings" panose="05000000000000000000" pitchFamily="2" charset="2"/>
              <a:buChar char="v"/>
            </a:pPr>
            <a:r>
              <a:rPr lang="en-US" b="1" dirty="0" smtClean="0">
                <a:latin typeface="Calibri" panose="020F0502020204030204" pitchFamily="34" charset="0"/>
              </a:rPr>
              <a:t>They now have what they call ‘shot putts’</a:t>
            </a:r>
          </a:p>
          <a:p>
            <a:pPr lvl="0">
              <a:buFont typeface="Wingdings" panose="05000000000000000000" pitchFamily="2" charset="2"/>
              <a:buChar char="v"/>
            </a:pPr>
            <a:r>
              <a:rPr lang="en-US" b="1" dirty="0" smtClean="0">
                <a:latin typeface="Calibri" panose="020F0502020204030204" pitchFamily="34" charset="0"/>
              </a:rPr>
              <a:t>They excrete in polythene bags and throw them through the windows into the fields because there are no toilets.</a:t>
            </a:r>
          </a:p>
          <a:p>
            <a:pPr>
              <a:buFont typeface="Wingdings" panose="05000000000000000000" pitchFamily="2" charset="2"/>
              <a:buChar char="v"/>
            </a:pPr>
            <a:endParaRPr lang="en-US" b="1" dirty="0">
              <a:latin typeface="Calibri" panose="020F0502020204030204" pitchFamily="34" charset="0"/>
            </a:endParaRPr>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PICTURE OF THE DILEMMA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95403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4"/>
                </a:solidFill>
                <a:effectLst>
                  <a:outerShdw blurRad="38100" dist="38100" dir="2700000" algn="tl">
                    <a:srgbClr val="000000">
                      <a:alpha val="43137"/>
                    </a:srgbClr>
                  </a:outerShdw>
                </a:effectLst>
                <a:latin typeface="Calibri" panose="020F0502020204030204" pitchFamily="34" charset="0"/>
              </a:rPr>
              <a:t>REFORMS in education has thus become a regular feature of their system particularly Science </a:t>
            </a:r>
            <a:r>
              <a:rPr lang="en-US" sz="3600" b="1" dirty="0" smtClean="0">
                <a:solidFill>
                  <a:schemeClr val="accent4"/>
                </a:solidFill>
                <a:effectLst>
                  <a:outerShdw blurRad="38100" dist="38100" dir="2700000" algn="tl">
                    <a:srgbClr val="000000">
                      <a:alpha val="43137"/>
                    </a:srgbClr>
                  </a:outerShdw>
                </a:effectLst>
                <a:latin typeface="Calibri" panose="020F0502020204030204" pitchFamily="34" charset="0"/>
              </a:rPr>
              <a:t>Education.</a:t>
            </a:r>
            <a:endParaRPr lang="en-US" sz="3600" b="1" dirty="0">
              <a:solidFill>
                <a:schemeClr val="accent4"/>
              </a:solidFill>
              <a:effectLst>
                <a:outerShdw blurRad="38100" dist="38100" dir="2700000" algn="tl">
                  <a:srgbClr val="000000">
                    <a:alpha val="43137"/>
                  </a:srgbClr>
                </a:outerShdw>
              </a:effectLst>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338742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FOLLOWING ACCOUNT GIVES YOU THE PICTURE OF THE DILEMMA FACED BY TEACHERS. </a:t>
            </a:r>
            <a:endParaRPr lang="en-US" sz="3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b="1" dirty="0">
                <a:latin typeface="Calibri" panose="020F0502020204030204" pitchFamily="34" charset="0"/>
              </a:rPr>
              <a:t>If you come into this building (faculty building), there are no toilets and, if walk round, you will find </a:t>
            </a:r>
            <a:r>
              <a:rPr lang="en-US" b="1" dirty="0" err="1">
                <a:latin typeface="Calibri" panose="020F0502020204030204" pitchFamily="34" charset="0"/>
              </a:rPr>
              <a:t>faeces</a:t>
            </a:r>
            <a:r>
              <a:rPr lang="en-US" b="1" dirty="0">
                <a:latin typeface="Calibri" panose="020F0502020204030204" pitchFamily="34" charset="0"/>
              </a:rPr>
              <a:t> sometimes in the classrooms because students have no place to use</a:t>
            </a:r>
            <a:r>
              <a:rPr lang="en-US" b="1" dirty="0" smtClean="0">
                <a:latin typeface="Calibri" panose="020F0502020204030204" pitchFamily="34" charset="0"/>
              </a:rPr>
              <a:t>.</a:t>
            </a:r>
          </a:p>
          <a:p>
            <a:pPr lvl="0">
              <a:buFont typeface="Wingdings" panose="05000000000000000000" pitchFamily="2" charset="2"/>
              <a:buChar char="v"/>
            </a:pPr>
            <a:r>
              <a:rPr lang="en-US" b="1" dirty="0" smtClean="0">
                <a:latin typeface="Calibri" panose="020F0502020204030204" pitchFamily="34" charset="0"/>
              </a:rPr>
              <a:t>Against </a:t>
            </a:r>
            <a:r>
              <a:rPr lang="en-US" b="1" dirty="0">
                <a:latin typeface="Calibri" panose="020F0502020204030204" pitchFamily="34" charset="0"/>
              </a:rPr>
              <a:t>the backdrop of these complaints, more private universities are being approved by government. Will this help to solve the problem?</a:t>
            </a:r>
            <a:br>
              <a:rPr lang="en-US" b="1" dirty="0">
                <a:latin typeface="Calibri" panose="020F0502020204030204" pitchFamily="34" charset="0"/>
              </a:rPr>
            </a:br>
            <a:r>
              <a:rPr lang="en-US" b="1" dirty="0">
                <a:latin typeface="Calibri" panose="020F0502020204030204" pitchFamily="34" charset="0"/>
              </a:rPr>
              <a:t>Even the national universities commission (NUC), which is licensing private universities, has now drawn attention to the crisis of quality in many of these private universities.</a:t>
            </a:r>
          </a:p>
          <a:p>
            <a:pPr>
              <a:buFont typeface="Wingdings" panose="05000000000000000000" pitchFamily="2" charset="2"/>
              <a:buChar char="v"/>
            </a:pPr>
            <a:endParaRPr lang="en-US" dirty="0"/>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PICTURE OF THE DILEMMA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58951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FOLLOWING ACCOUNT GIVES YOU THE PICTURE OF THE DILEMMA FACED BY TEACHERS. </a:t>
            </a:r>
            <a:endParaRPr lang="en-US" sz="3600" dirty="0"/>
          </a:p>
        </p:txBody>
      </p:sp>
      <p:sp>
        <p:nvSpPr>
          <p:cNvPr id="3" name="Content Placeholder 2"/>
          <p:cNvSpPr>
            <a:spLocks noGrp="1"/>
          </p:cNvSpPr>
          <p:nvPr>
            <p:ph idx="1"/>
          </p:nvPr>
        </p:nvSpPr>
        <p:spPr/>
        <p:txBody>
          <a:bodyPr>
            <a:noAutofit/>
          </a:bodyPr>
          <a:lstStyle/>
          <a:p>
            <a:pPr lvl="0" algn="just"/>
            <a:r>
              <a:rPr lang="en-US" sz="3600" b="1" dirty="0">
                <a:latin typeface="Calibri" panose="020F0502020204030204" pitchFamily="34" charset="0"/>
              </a:rPr>
              <a:t>So, what is happening is that government wants to kill the public universities just as it has killed its own enterprises so that it can invite people to come and buy over the public universities? Unfortunately, it will not work because universities are not like enterprises.</a:t>
            </a:r>
          </a:p>
          <a:p>
            <a:pPr algn="just"/>
            <a:endParaRPr lang="en-US" sz="3600" dirty="0"/>
          </a:p>
        </p:txBody>
      </p:sp>
      <p:sp>
        <p:nvSpPr>
          <p:cNvPr id="4" name="TextBox 3"/>
          <p:cNvSpPr txBox="1"/>
          <p:nvPr/>
        </p:nvSpPr>
        <p:spPr>
          <a:xfrm>
            <a:off x="656822" y="682580"/>
            <a:ext cx="3928825"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PICTURE OF THE DILEMMA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319806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THE TEACHER’S ROLES</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pic>
        <p:nvPicPr>
          <p:cNvPr id="3" name="Picture 2" descr="C:\Users\Prof. N. A. Ada\Desktop\TEACHER\The good teacher is more than a lecturer  the twelve roles of the teacher - MEDEV, School of Medical Sciences Education Development_files\twelve_roles.png"/>
          <p:cNvPicPr/>
          <p:nvPr/>
        </p:nvPicPr>
        <p:blipFill>
          <a:blip r:embed="rId2">
            <a:extLst>
              <a:ext uri="{28A0092B-C50C-407E-A947-70E740481C1C}">
                <a14:useLocalDpi xmlns:a14="http://schemas.microsoft.com/office/drawing/2010/main" val="0"/>
              </a:ext>
            </a:extLst>
          </a:blip>
          <a:srcRect/>
          <a:stretch>
            <a:fillRect/>
          </a:stretch>
        </p:blipFill>
        <p:spPr bwMode="auto">
          <a:xfrm>
            <a:off x="2265527" y="2538484"/>
            <a:ext cx="7492621" cy="3589361"/>
          </a:xfrm>
          <a:prstGeom prst="rect">
            <a:avLst/>
          </a:prstGeom>
          <a:noFill/>
          <a:ln>
            <a:solidFill>
              <a:schemeClr val="bg2">
                <a:lumMod val="25000"/>
              </a:schemeClr>
            </a:solidFill>
          </a:ln>
        </p:spPr>
      </p:pic>
    </p:spTree>
    <p:extLst>
      <p:ext uri="{BB962C8B-B14F-4D97-AF65-F5344CB8AC3E}">
        <p14:creationId xmlns:p14="http://schemas.microsoft.com/office/powerpoint/2010/main" val="260715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solidFill>
                  <a:schemeClr val="accent4"/>
                </a:solidFill>
                <a:latin typeface="Calibri" panose="020F0502020204030204" pitchFamily="34" charset="0"/>
              </a:rPr>
              <a:t>CATEGORIES OF TEACHERS IN NIGERIA</a:t>
            </a:r>
          </a:p>
          <a:p>
            <a:pPr lvl="1">
              <a:buFont typeface="Wingdings" panose="05000000000000000000" pitchFamily="2" charset="2"/>
              <a:buChar char="v"/>
            </a:pPr>
            <a:r>
              <a:rPr lang="en-US" sz="2400" b="1" dirty="0" smtClean="0">
                <a:latin typeface="Calibri" panose="020F0502020204030204" pitchFamily="34" charset="0"/>
              </a:rPr>
              <a:t> Those </a:t>
            </a:r>
            <a:r>
              <a:rPr lang="en-US" sz="2400" b="1" dirty="0">
                <a:latin typeface="Calibri" panose="020F0502020204030204" pitchFamily="34" charset="0"/>
              </a:rPr>
              <a:t>who view teaching as their calling and they can best serve Nigeria </a:t>
            </a:r>
            <a:r>
              <a:rPr lang="en-US" sz="2400" b="1" dirty="0" smtClean="0">
                <a:latin typeface="Calibri" panose="020F0502020204030204" pitchFamily="34" charset="0"/>
              </a:rPr>
              <a:t>    	in </a:t>
            </a:r>
            <a:r>
              <a:rPr lang="en-US" sz="2400" b="1" dirty="0">
                <a:latin typeface="Calibri" panose="020F0502020204030204" pitchFamily="34" charset="0"/>
              </a:rPr>
              <a:t>that capacity. </a:t>
            </a:r>
            <a:endParaRPr lang="en-US" sz="1800" b="1" dirty="0">
              <a:latin typeface="Calibri" panose="020F0502020204030204" pitchFamily="34" charset="0"/>
            </a:endParaRPr>
          </a:p>
          <a:p>
            <a:pPr lvl="1">
              <a:buFont typeface="Wingdings" panose="05000000000000000000" pitchFamily="2" charset="2"/>
              <a:buChar char="v"/>
            </a:pPr>
            <a:r>
              <a:rPr lang="en-US" sz="2400" b="1" dirty="0" smtClean="0">
                <a:latin typeface="Calibri" panose="020F0502020204030204" pitchFamily="34" charset="0"/>
              </a:rPr>
              <a:t> Those </a:t>
            </a:r>
            <a:r>
              <a:rPr lang="en-US" sz="2400" b="1" dirty="0">
                <a:latin typeface="Calibri" panose="020F0502020204030204" pitchFamily="34" charset="0"/>
              </a:rPr>
              <a:t>who are in teaching accidentally and are thus satisfied as compared </a:t>
            </a:r>
            <a:r>
              <a:rPr lang="en-US" sz="2400" b="1" dirty="0" smtClean="0">
                <a:latin typeface="Calibri" panose="020F0502020204030204" pitchFamily="34" charset="0"/>
              </a:rPr>
              <a:t> 	with </a:t>
            </a:r>
            <a:r>
              <a:rPr lang="en-US" sz="2400" b="1" dirty="0">
                <a:latin typeface="Calibri" panose="020F0502020204030204" pitchFamily="34" charset="0"/>
              </a:rPr>
              <a:t>other occupation. </a:t>
            </a:r>
            <a:endParaRPr lang="en-US" sz="1800" b="1" dirty="0">
              <a:latin typeface="Calibri" panose="020F0502020204030204" pitchFamily="34" charset="0"/>
            </a:endParaRPr>
          </a:p>
          <a:p>
            <a:pPr lvl="1">
              <a:buFont typeface="Wingdings" panose="05000000000000000000" pitchFamily="2" charset="2"/>
              <a:buChar char="v"/>
            </a:pPr>
            <a:r>
              <a:rPr lang="en-US" sz="2400" b="1" dirty="0" smtClean="0">
                <a:latin typeface="Calibri" panose="020F0502020204030204" pitchFamily="34" charset="0"/>
              </a:rPr>
              <a:t> Those </a:t>
            </a:r>
            <a:r>
              <a:rPr lang="en-US" sz="2400" b="1" dirty="0">
                <a:latin typeface="Calibri" panose="020F0502020204030204" pitchFamily="34" charset="0"/>
              </a:rPr>
              <a:t>who cannot make it anywhere but because they have the minimum </a:t>
            </a:r>
            <a:r>
              <a:rPr lang="en-US" sz="2400" b="1" dirty="0" smtClean="0">
                <a:latin typeface="Calibri" panose="020F0502020204030204" pitchFamily="34" charset="0"/>
              </a:rPr>
              <a:t>  	qualification </a:t>
            </a:r>
            <a:r>
              <a:rPr lang="en-US" sz="2400" b="1" dirty="0">
                <a:latin typeface="Calibri" panose="020F0502020204030204" pitchFamily="34" charset="0"/>
              </a:rPr>
              <a:t>required, joined teaching out of necessity rather than </a:t>
            </a:r>
            <a:r>
              <a:rPr lang="en-US" sz="2400" b="1" dirty="0" smtClean="0">
                <a:latin typeface="Calibri" panose="020F0502020204030204" pitchFamily="34" charset="0"/>
              </a:rPr>
              <a:t> 	choice</a:t>
            </a:r>
            <a:r>
              <a:rPr lang="en-US" sz="2400" b="1" dirty="0">
                <a:latin typeface="Calibri" panose="020F0502020204030204" pitchFamily="34" charset="0"/>
              </a:rPr>
              <a:t>. </a:t>
            </a:r>
            <a:endParaRPr lang="en-US" sz="1800" b="1" dirty="0">
              <a:latin typeface="Calibri" panose="020F0502020204030204" pitchFamily="34" charset="0"/>
            </a:endParaRPr>
          </a:p>
          <a:p>
            <a:pPr lvl="1">
              <a:buFont typeface="Wingdings" panose="05000000000000000000" pitchFamily="2" charset="2"/>
              <a:buChar char="v"/>
            </a:pPr>
            <a:r>
              <a:rPr lang="en-US" sz="2400" b="1" dirty="0" smtClean="0">
                <a:latin typeface="Calibri" panose="020F0502020204030204" pitchFamily="34" charset="0"/>
              </a:rPr>
              <a:t> Those </a:t>
            </a:r>
            <a:r>
              <a:rPr lang="en-US" sz="2400" b="1" dirty="0">
                <a:latin typeface="Calibri" panose="020F0502020204030204" pitchFamily="34" charset="0"/>
              </a:rPr>
              <a:t>with poor academic records and cannot pursue higher education. </a:t>
            </a:r>
            <a:endParaRPr lang="en-US" sz="1800" b="1" dirty="0">
              <a:latin typeface="Calibri" panose="020F0502020204030204" pitchFamily="34" charset="0"/>
            </a:endParaRPr>
          </a:p>
          <a:p>
            <a:endParaRPr lang="en-US" b="1" dirty="0">
              <a:latin typeface="Calibri" panose="020F0502020204030204" pitchFamily="34" charset="0"/>
            </a:endParaRPr>
          </a:p>
        </p:txBody>
      </p:sp>
    </p:spTree>
    <p:extLst>
      <p:ext uri="{BB962C8B-B14F-4D97-AF65-F5344CB8AC3E}">
        <p14:creationId xmlns:p14="http://schemas.microsoft.com/office/powerpoint/2010/main" val="507105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 Continued…..</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sz="2200" b="1" dirty="0" smtClean="0">
                <a:solidFill>
                  <a:schemeClr val="accent4"/>
                </a:solidFill>
                <a:latin typeface="Calibri" panose="020F0502020204030204" pitchFamily="34" charset="0"/>
              </a:rPr>
              <a:t>THE NIGERIAN TEACHER TYPICALLY WAS;</a:t>
            </a:r>
          </a:p>
          <a:p>
            <a:pPr>
              <a:buFont typeface="Wingdings" panose="05000000000000000000" pitchFamily="2" charset="2"/>
              <a:buChar char="v"/>
            </a:pPr>
            <a:r>
              <a:rPr lang="en-US" b="1" dirty="0" smtClean="0">
                <a:latin typeface="Calibri" panose="020F0502020204030204" pitchFamily="34" charset="0"/>
              </a:rPr>
              <a:t>Innovator</a:t>
            </a:r>
            <a:r>
              <a:rPr lang="en-US" b="1" dirty="0">
                <a:latin typeface="Calibri" panose="020F0502020204030204" pitchFamily="34" charset="0"/>
              </a:rPr>
              <a:t>. </a:t>
            </a:r>
          </a:p>
          <a:p>
            <a:pPr>
              <a:buFont typeface="Wingdings" panose="05000000000000000000" pitchFamily="2" charset="2"/>
              <a:buChar char="v"/>
            </a:pPr>
            <a:r>
              <a:rPr lang="en-US" b="1" dirty="0">
                <a:latin typeface="Calibri" panose="020F0502020204030204" pitchFamily="34" charset="0"/>
              </a:rPr>
              <a:t>Local champion.</a:t>
            </a:r>
          </a:p>
          <a:p>
            <a:pPr>
              <a:buFont typeface="Wingdings" panose="05000000000000000000" pitchFamily="2" charset="2"/>
              <a:buChar char="v"/>
            </a:pPr>
            <a:r>
              <a:rPr lang="en-US" b="1" dirty="0" smtClean="0">
                <a:latin typeface="Calibri" panose="020F0502020204030204" pitchFamily="34" charset="0"/>
              </a:rPr>
              <a:t>It </a:t>
            </a:r>
            <a:r>
              <a:rPr lang="en-US" b="1" dirty="0">
                <a:latin typeface="Calibri" panose="020F0502020204030204" pitchFamily="34" charset="0"/>
              </a:rPr>
              <a:t>was the teacher that introduced also the bicycle,</a:t>
            </a:r>
          </a:p>
          <a:p>
            <a:pPr>
              <a:buFont typeface="Wingdings" panose="05000000000000000000" pitchFamily="2" charset="2"/>
              <a:buChar char="v"/>
            </a:pPr>
            <a:r>
              <a:rPr lang="en-US" b="1" dirty="0" smtClean="0">
                <a:latin typeface="Calibri" panose="020F0502020204030204" pitchFamily="34" charset="0"/>
              </a:rPr>
              <a:t>The </a:t>
            </a:r>
            <a:r>
              <a:rPr lang="en-US" b="1" dirty="0">
                <a:latin typeface="Calibri" panose="020F0502020204030204" pitchFamily="34" charset="0"/>
              </a:rPr>
              <a:t>radio, </a:t>
            </a:r>
          </a:p>
          <a:p>
            <a:pPr>
              <a:buFont typeface="Wingdings" panose="05000000000000000000" pitchFamily="2" charset="2"/>
              <a:buChar char="v"/>
            </a:pPr>
            <a:r>
              <a:rPr lang="en-US" b="1" dirty="0" smtClean="0">
                <a:latin typeface="Calibri" panose="020F0502020204030204" pitchFamily="34" charset="0"/>
              </a:rPr>
              <a:t>The </a:t>
            </a:r>
            <a:r>
              <a:rPr lang="en-US" b="1" dirty="0">
                <a:latin typeface="Calibri" panose="020F0502020204030204" pitchFamily="34" charset="0"/>
              </a:rPr>
              <a:t>gramophone. </a:t>
            </a:r>
          </a:p>
          <a:p>
            <a:pPr>
              <a:buFont typeface="Wingdings" panose="05000000000000000000" pitchFamily="2" charset="2"/>
              <a:buChar char="v"/>
            </a:pPr>
            <a:r>
              <a:rPr lang="en-US" b="1" dirty="0">
                <a:latin typeface="Calibri" panose="020F0502020204030204" pitchFamily="34" charset="0"/>
              </a:rPr>
              <a:t>The teacher was the community </a:t>
            </a:r>
            <a:r>
              <a:rPr lang="en-US" b="1" dirty="0" smtClean="0">
                <a:latin typeface="Calibri" panose="020F0502020204030204" pitchFamily="34" charset="0"/>
              </a:rPr>
              <a:t>scribe</a:t>
            </a:r>
            <a:endParaRPr lang="en-US" b="1" dirty="0">
              <a:latin typeface="Calibri" panose="020F0502020204030204" pitchFamily="34" charset="0"/>
            </a:endParaRPr>
          </a:p>
          <a:p>
            <a:endParaRPr lang="en-US" b="1" dirty="0"/>
          </a:p>
        </p:txBody>
      </p:sp>
      <p:sp>
        <p:nvSpPr>
          <p:cNvPr id="4" name="Content Placeholder 3"/>
          <p:cNvSpPr>
            <a:spLocks noGrp="1"/>
          </p:cNvSpPr>
          <p:nvPr>
            <p:ph sz="half" idx="2"/>
          </p:nvPr>
        </p:nvSpPr>
        <p:spPr/>
        <p:txBody>
          <a:bodyPr>
            <a:normAutofit fontScale="85000" lnSpcReduction="20000"/>
          </a:bodyPr>
          <a:lstStyle/>
          <a:p>
            <a:pPr>
              <a:buFont typeface="Wingdings" panose="05000000000000000000" pitchFamily="2" charset="2"/>
              <a:buChar char="v"/>
            </a:pPr>
            <a:r>
              <a:rPr lang="en-US" b="1" dirty="0" smtClean="0">
                <a:latin typeface="Calibri" panose="020F0502020204030204" pitchFamily="34" charset="0"/>
              </a:rPr>
              <a:t>The </a:t>
            </a:r>
            <a:r>
              <a:rPr lang="en-US" b="1" dirty="0">
                <a:latin typeface="Calibri" panose="020F0502020204030204" pitchFamily="34" charset="0"/>
              </a:rPr>
              <a:t>community lawyer</a:t>
            </a:r>
            <a:r>
              <a:rPr lang="en-US" b="1" dirty="0" smtClean="0">
                <a:latin typeface="Calibri" panose="020F0502020204030204" pitchFamily="34" charset="0"/>
              </a:rPr>
              <a:t>,</a:t>
            </a:r>
          </a:p>
          <a:p>
            <a:pPr>
              <a:buFont typeface="Wingdings" panose="05000000000000000000" pitchFamily="2" charset="2"/>
              <a:buChar char="v"/>
            </a:pPr>
            <a:r>
              <a:rPr lang="en-US" b="1" dirty="0">
                <a:latin typeface="Calibri" panose="020F0502020204030204" pitchFamily="34" charset="0"/>
              </a:rPr>
              <a:t>I</a:t>
            </a:r>
            <a:r>
              <a:rPr lang="en-US" b="1" dirty="0" smtClean="0">
                <a:latin typeface="Calibri" panose="020F0502020204030204" pitchFamily="34" charset="0"/>
              </a:rPr>
              <a:t>nformation </a:t>
            </a:r>
            <a:r>
              <a:rPr lang="en-US" b="1" dirty="0">
                <a:latin typeface="Calibri" panose="020F0502020204030204" pitchFamily="34" charset="0"/>
              </a:rPr>
              <a:t>and welfare officer, </a:t>
            </a:r>
          </a:p>
          <a:p>
            <a:pPr>
              <a:buFont typeface="Wingdings" panose="05000000000000000000" pitchFamily="2" charset="2"/>
              <a:buChar char="v"/>
            </a:pPr>
            <a:r>
              <a:rPr lang="en-US" b="1" dirty="0" smtClean="0">
                <a:latin typeface="Calibri" panose="020F0502020204030204" pitchFamily="34" charset="0"/>
              </a:rPr>
              <a:t>A </a:t>
            </a:r>
            <a:r>
              <a:rPr lang="en-US" b="1" dirty="0">
                <a:latin typeface="Calibri" panose="020F0502020204030204" pitchFamily="34" charset="0"/>
              </a:rPr>
              <a:t>counsellor, </a:t>
            </a:r>
          </a:p>
          <a:p>
            <a:pPr>
              <a:buFont typeface="Wingdings" panose="05000000000000000000" pitchFamily="2" charset="2"/>
              <a:buChar char="v"/>
            </a:pPr>
            <a:r>
              <a:rPr lang="en-US" b="1" dirty="0" smtClean="0">
                <a:latin typeface="Calibri" panose="020F0502020204030204" pitchFamily="34" charset="0"/>
              </a:rPr>
              <a:t>A </a:t>
            </a:r>
            <a:r>
              <a:rPr lang="en-US" b="1" dirty="0">
                <a:latin typeface="Calibri" panose="020F0502020204030204" pitchFamily="34" charset="0"/>
              </a:rPr>
              <a:t>political analyst, </a:t>
            </a:r>
          </a:p>
          <a:p>
            <a:pPr>
              <a:buFont typeface="Wingdings" panose="05000000000000000000" pitchFamily="2" charset="2"/>
              <a:buChar char="v"/>
            </a:pPr>
            <a:r>
              <a:rPr lang="en-US" b="1" dirty="0" smtClean="0">
                <a:latin typeface="Calibri" panose="020F0502020204030204" pitchFamily="34" charset="0"/>
              </a:rPr>
              <a:t>A </a:t>
            </a:r>
            <a:r>
              <a:rPr lang="en-US" b="1" dirty="0">
                <a:latin typeface="Calibri" panose="020F0502020204030204" pitchFamily="34" charset="0"/>
              </a:rPr>
              <a:t>special consultant on medical issues, </a:t>
            </a:r>
          </a:p>
          <a:p>
            <a:pPr>
              <a:buFont typeface="Wingdings" panose="05000000000000000000" pitchFamily="2" charset="2"/>
              <a:buChar char="v"/>
            </a:pPr>
            <a:r>
              <a:rPr lang="en-US" b="1" dirty="0" smtClean="0">
                <a:latin typeface="Calibri" panose="020F0502020204030204" pitchFamily="34" charset="0"/>
              </a:rPr>
              <a:t>A </a:t>
            </a:r>
            <a:r>
              <a:rPr lang="en-US" b="1" dirty="0">
                <a:latin typeface="Calibri" panose="020F0502020204030204" pitchFamily="34" charset="0"/>
              </a:rPr>
              <a:t>public and private bureaucrat,</a:t>
            </a:r>
          </a:p>
          <a:p>
            <a:pPr>
              <a:buFont typeface="Wingdings" panose="05000000000000000000" pitchFamily="2" charset="2"/>
              <a:buChar char="v"/>
            </a:pPr>
            <a:r>
              <a:rPr lang="en-US" b="1" dirty="0" smtClean="0">
                <a:latin typeface="Calibri" panose="020F0502020204030204" pitchFamily="34" charset="0"/>
              </a:rPr>
              <a:t>A </a:t>
            </a:r>
            <a:r>
              <a:rPr lang="en-US" b="1" dirty="0">
                <a:latin typeface="Calibri" panose="020F0502020204030204" pitchFamily="34" charset="0"/>
              </a:rPr>
              <a:t>social administrator, or even,</a:t>
            </a:r>
          </a:p>
          <a:p>
            <a:pPr>
              <a:buFont typeface="Wingdings" panose="05000000000000000000" pitchFamily="2" charset="2"/>
              <a:buChar char="v"/>
            </a:pPr>
            <a:r>
              <a:rPr lang="en-US" b="1" dirty="0" smtClean="0">
                <a:latin typeface="Calibri" panose="020F0502020204030204" pitchFamily="34" charset="0"/>
              </a:rPr>
              <a:t>A </a:t>
            </a:r>
            <a:r>
              <a:rPr lang="en-US" b="1" dirty="0">
                <a:latin typeface="Calibri" panose="020F0502020204030204" pitchFamily="34" charset="0"/>
              </a:rPr>
              <a:t>journalist.</a:t>
            </a:r>
          </a:p>
          <a:p>
            <a:endParaRPr lang="en-US" b="1" dirty="0"/>
          </a:p>
        </p:txBody>
      </p:sp>
      <p:sp>
        <p:nvSpPr>
          <p:cNvPr id="5" name="TextBox 4"/>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139030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in)">
                                      <p:cBhvr>
                                        <p:cTn id="26" dur="1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1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circle(in)">
                                      <p:cBhvr>
                                        <p:cTn id="36" dur="1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circle(in)">
                                      <p:cBhvr>
                                        <p:cTn id="41" dur="1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circle(in)">
                                      <p:cBhvr>
                                        <p:cTn id="46" dur="1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circle(in)">
                                      <p:cBhvr>
                                        <p:cTn id="51" dur="1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circle(in)">
                                      <p:cBhvr>
                                        <p:cTn id="56" dur="1500"/>
                                        <p:tgtEl>
                                          <p:spTgt spid="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circle(in)">
                                      <p:cBhvr>
                                        <p:cTn id="61" dur="1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circle(in)">
                                      <p:cBhvr>
                                        <p:cTn id="66" dur="1500"/>
                                        <p:tgtEl>
                                          <p:spTgt spid="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circle(in)">
                                      <p:cBhvr>
                                        <p:cTn id="71" dur="1500"/>
                                        <p:tgtEl>
                                          <p:spTgt spid="4">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circle(in)">
                                      <p:cBhvr>
                                        <p:cTn id="76" dur="1500"/>
                                        <p:tgtEl>
                                          <p:spTgt spid="4">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4">
                                            <p:txEl>
                                              <p:pRg st="5" end="5"/>
                                            </p:txEl>
                                          </p:spTgt>
                                        </p:tgtEl>
                                        <p:attrNameLst>
                                          <p:attrName>style.visibility</p:attrName>
                                        </p:attrNameLst>
                                      </p:cBhvr>
                                      <p:to>
                                        <p:strVal val="visible"/>
                                      </p:to>
                                    </p:set>
                                    <p:animEffect transition="in" filter="circle(in)">
                                      <p:cBhvr>
                                        <p:cTn id="81" dur="1500"/>
                                        <p:tgtEl>
                                          <p:spTgt spid="4">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4">
                                            <p:txEl>
                                              <p:pRg st="6" end="6"/>
                                            </p:txEl>
                                          </p:spTgt>
                                        </p:tgtEl>
                                        <p:attrNameLst>
                                          <p:attrName>style.visibility</p:attrName>
                                        </p:attrNameLst>
                                      </p:cBhvr>
                                      <p:to>
                                        <p:strVal val="visible"/>
                                      </p:to>
                                    </p:set>
                                    <p:animEffect transition="in" filter="circle(in)">
                                      <p:cBhvr>
                                        <p:cTn id="86" dur="1500"/>
                                        <p:tgtEl>
                                          <p:spTgt spid="4">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Effect transition="in" filter="circle(in)">
                                      <p:cBhvr>
                                        <p:cTn id="91" dur="1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DETERMINANTS OF THE TEACHERS ROLE</a:t>
            </a:r>
            <a:endParaRPr lang="en-US" sz="3200"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b="1" dirty="0" smtClean="0">
                <a:latin typeface="Calibri" panose="020F0502020204030204" pitchFamily="34" charset="0"/>
              </a:rPr>
              <a:t>Teaching Tradition.</a:t>
            </a:r>
          </a:p>
          <a:p>
            <a:pPr>
              <a:buFont typeface="Wingdings" panose="05000000000000000000" pitchFamily="2" charset="2"/>
              <a:buChar char="v"/>
            </a:pPr>
            <a:r>
              <a:rPr lang="en-US" b="1" dirty="0" smtClean="0">
                <a:latin typeface="Calibri" panose="020F0502020204030204" pitchFamily="34" charset="0"/>
              </a:rPr>
              <a:t>Teachers Background.</a:t>
            </a:r>
          </a:p>
          <a:p>
            <a:pPr>
              <a:buFont typeface="Wingdings" panose="05000000000000000000" pitchFamily="2" charset="2"/>
              <a:buChar char="v"/>
            </a:pPr>
            <a:r>
              <a:rPr lang="en-US" b="1" dirty="0" smtClean="0">
                <a:latin typeface="Calibri" panose="020F0502020204030204" pitchFamily="34" charset="0"/>
              </a:rPr>
              <a:t>Teachers Needs.</a:t>
            </a:r>
          </a:p>
          <a:p>
            <a:pPr>
              <a:buFont typeface="Wingdings" panose="05000000000000000000" pitchFamily="2" charset="2"/>
              <a:buChar char="v"/>
            </a:pPr>
            <a:r>
              <a:rPr lang="en-US" b="1" dirty="0" smtClean="0">
                <a:latin typeface="Calibri" panose="020F0502020204030204" pitchFamily="34" charset="0"/>
              </a:rPr>
              <a:t>The School Community conditions.</a:t>
            </a:r>
          </a:p>
          <a:p>
            <a:pPr>
              <a:buFont typeface="Wingdings" panose="05000000000000000000" pitchFamily="2" charset="2"/>
              <a:buChar char="v"/>
            </a:pPr>
            <a:r>
              <a:rPr lang="en-US" b="1" dirty="0" smtClean="0">
                <a:latin typeface="Calibri" panose="020F0502020204030204" pitchFamily="34" charset="0"/>
              </a:rPr>
              <a:t>Research on the Learning Process.</a:t>
            </a:r>
          </a:p>
          <a:p>
            <a:pPr>
              <a:buFont typeface="Wingdings" panose="05000000000000000000" pitchFamily="2" charset="2"/>
              <a:buChar char="v"/>
            </a:pPr>
            <a:r>
              <a:rPr lang="en-US" b="1" dirty="0" smtClean="0">
                <a:latin typeface="Calibri" panose="020F0502020204030204" pitchFamily="34" charset="0"/>
              </a:rPr>
              <a:t>Philosophical and Psychological issues.</a:t>
            </a:r>
            <a:endParaRPr lang="en-US" b="1" dirty="0">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365226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DETERMINANTS OF THE TEACHERS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ROLE continued,……</a:t>
            </a:r>
            <a:endParaRPr lang="en-US" dirty="0"/>
          </a:p>
        </p:txBody>
      </p:sp>
      <p:grpSp>
        <p:nvGrpSpPr>
          <p:cNvPr id="4" name="Group 3"/>
          <p:cNvGrpSpPr>
            <a:grpSpLocks/>
          </p:cNvGrpSpPr>
          <p:nvPr/>
        </p:nvGrpSpPr>
        <p:grpSpPr bwMode="auto">
          <a:xfrm>
            <a:off x="3052292" y="2472745"/>
            <a:ext cx="5950040" cy="3554568"/>
            <a:chOff x="2880" y="3420"/>
            <a:chExt cx="7380" cy="4500"/>
          </a:xfrm>
        </p:grpSpPr>
        <p:sp>
          <p:nvSpPr>
            <p:cNvPr id="5" name="Text Box 40"/>
            <p:cNvSpPr txBox="1">
              <a:spLocks noChangeArrowheads="1"/>
            </p:cNvSpPr>
            <p:nvPr/>
          </p:nvSpPr>
          <p:spPr bwMode="auto">
            <a:xfrm>
              <a:off x="5040" y="3420"/>
              <a:ext cx="2160" cy="12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400"/>
                </a:spcAft>
              </a:pPr>
              <a:r>
                <a:rPr lang="en-US" sz="1300" b="1" dirty="0">
                  <a:effectLst/>
                  <a:latin typeface="Bookman Old Style" panose="02050604050505020204" pitchFamily="18" charset="0"/>
                  <a:ea typeface="Calibri" panose="020F0502020204030204" pitchFamily="34" charset="0"/>
                  <a:cs typeface="Times New Roman" panose="02020603050405020304" pitchFamily="18" charset="0"/>
                </a:rPr>
                <a:t>The Society Its Institutions &amp; Sanctions Its Values and more.  </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1"/>
            <p:cNvSpPr txBox="1">
              <a:spLocks noChangeArrowheads="1"/>
            </p:cNvSpPr>
            <p:nvPr/>
          </p:nvSpPr>
          <p:spPr bwMode="auto">
            <a:xfrm>
              <a:off x="2880" y="5040"/>
              <a:ext cx="1620" cy="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100" b="1" dirty="0">
                  <a:effectLst/>
                  <a:latin typeface="Bookman Old Style" panose="02050604050505020204" pitchFamily="18" charset="0"/>
                  <a:ea typeface="Calibri" panose="020F0502020204030204" pitchFamily="34" charset="0"/>
                  <a:cs typeface="Times New Roman" panose="02020603050405020304" pitchFamily="18" charset="0"/>
                </a:rPr>
                <a:t>Agencies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effectLst/>
                  <a:latin typeface="Bookman Old Style" panose="02050604050505020204" pitchFamily="18" charset="0"/>
                  <a:ea typeface="Calibri" panose="020F0502020204030204" pitchFamily="34" charset="0"/>
                  <a:cs typeface="Times New Roman" panose="02020603050405020304" pitchFamily="18" charset="0"/>
                </a:rPr>
                <a:t>Of</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effectLst/>
                  <a:latin typeface="Bookman Old Style" panose="02050604050505020204" pitchFamily="18" charset="0"/>
                  <a:ea typeface="Calibri" panose="020F0502020204030204" pitchFamily="34" charset="0"/>
                  <a:cs typeface="Times New Roman" panose="02020603050405020304" pitchFamily="18" charset="0"/>
                </a:rPr>
                <a:t>Education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42"/>
            <p:cNvSpPr txBox="1">
              <a:spLocks noChangeArrowheads="1"/>
            </p:cNvSpPr>
            <p:nvPr/>
          </p:nvSpPr>
          <p:spPr bwMode="auto">
            <a:xfrm>
              <a:off x="5040" y="5400"/>
              <a:ext cx="2520"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400"/>
                </a:spcAft>
              </a:pPr>
              <a:r>
                <a:rPr lang="en-US" sz="1400" b="1" dirty="0">
                  <a:effectLst/>
                  <a:latin typeface="Bookman Old Style" panose="02050604050505020204" pitchFamily="18" charset="0"/>
                  <a:ea typeface="Calibri" panose="020F0502020204030204" pitchFamily="34" charset="0"/>
                  <a:cs typeface="Times New Roman" panose="02020603050405020304" pitchFamily="18" charset="0"/>
                </a:rPr>
                <a:t>Teacher’s Role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43"/>
            <p:cNvSpPr txBox="1">
              <a:spLocks noChangeArrowheads="1"/>
            </p:cNvSpPr>
            <p:nvPr/>
          </p:nvSpPr>
          <p:spPr bwMode="auto">
            <a:xfrm>
              <a:off x="8460" y="5040"/>
              <a:ext cx="1800" cy="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400"/>
                </a:spcAft>
              </a:pPr>
              <a:r>
                <a:rPr lang="en-US" sz="1400" b="1" dirty="0">
                  <a:effectLst/>
                  <a:latin typeface="Bookman Old Style" panose="02050604050505020204" pitchFamily="18" charset="0"/>
                  <a:ea typeface="Calibri" panose="020F0502020204030204" pitchFamily="34" charset="0"/>
                  <a:cs typeface="Times New Roman" panose="02020603050405020304" pitchFamily="18" charset="0"/>
                </a:rPr>
                <a:t>Pupils Curriculum Methodology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44"/>
            <p:cNvSpPr txBox="1">
              <a:spLocks noChangeArrowheads="1"/>
            </p:cNvSpPr>
            <p:nvPr/>
          </p:nvSpPr>
          <p:spPr bwMode="auto">
            <a:xfrm>
              <a:off x="4574" y="6840"/>
              <a:ext cx="3060" cy="10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400"/>
                </a:spcAft>
              </a:pPr>
              <a:r>
                <a:rPr lang="en-US" sz="1400" b="1" dirty="0">
                  <a:effectLst/>
                  <a:latin typeface="Bookman Old Style" panose="02050604050505020204" pitchFamily="18" charset="0"/>
                  <a:ea typeface="Calibri" panose="020F0502020204030204" pitchFamily="34" charset="0"/>
                  <a:cs typeface="Times New Roman" panose="02020603050405020304" pitchFamily="18" charset="0"/>
                </a:rPr>
                <a:t>Teacher’s Personality, Experience, Skills and Qualities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Line 45"/>
            <p:cNvCxnSpPr/>
            <p:nvPr/>
          </p:nvCxnSpPr>
          <p:spPr bwMode="auto">
            <a:xfrm>
              <a:off x="6120" y="50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46"/>
            <p:cNvCxnSpPr/>
            <p:nvPr/>
          </p:nvCxnSpPr>
          <p:spPr bwMode="auto">
            <a:xfrm flipV="1">
              <a:off x="6120"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47"/>
            <p:cNvCxnSpPr/>
            <p:nvPr/>
          </p:nvCxnSpPr>
          <p:spPr bwMode="auto">
            <a:xfrm>
              <a:off x="8100" y="558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48"/>
            <p:cNvCxnSpPr/>
            <p:nvPr/>
          </p:nvCxnSpPr>
          <p:spPr bwMode="auto">
            <a:xfrm flipH="1">
              <a:off x="7560" y="558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49"/>
            <p:cNvCxnSpPr/>
            <p:nvPr/>
          </p:nvCxnSpPr>
          <p:spPr bwMode="auto">
            <a:xfrm>
              <a:off x="6124" y="630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50"/>
            <p:cNvCxnSpPr/>
            <p:nvPr/>
          </p:nvCxnSpPr>
          <p:spPr bwMode="auto">
            <a:xfrm flipV="1">
              <a:off x="6124" y="576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51"/>
            <p:cNvCxnSpPr/>
            <p:nvPr/>
          </p:nvCxnSpPr>
          <p:spPr bwMode="auto">
            <a:xfrm>
              <a:off x="4860" y="5580"/>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52"/>
            <p:cNvCxnSpPr/>
            <p:nvPr/>
          </p:nvCxnSpPr>
          <p:spPr bwMode="auto">
            <a:xfrm flipH="1">
              <a:off x="4500" y="558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8" name="TextBox 17"/>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3408056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DETERMINANTS OF THE TEACHERS ROLE continued,……</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4"/>
                </a:solidFill>
                <a:latin typeface="Calibri" panose="020F0502020204030204" pitchFamily="34" charset="0"/>
              </a:rPr>
              <a:t>THE NATIONAL POLICY DOCUMENT STATES THAT;</a:t>
            </a:r>
          </a:p>
          <a:p>
            <a:pPr>
              <a:buFont typeface="Wingdings" panose="05000000000000000000" pitchFamily="2" charset="2"/>
              <a:buChar char="v"/>
            </a:pPr>
            <a:r>
              <a:rPr lang="en-US" b="1" dirty="0" smtClean="0">
                <a:latin typeface="Calibri" panose="020F0502020204030204" pitchFamily="34" charset="0"/>
              </a:rPr>
              <a:t>  All </a:t>
            </a:r>
            <a:r>
              <a:rPr lang="en-US" b="1" dirty="0">
                <a:latin typeface="Calibri" panose="020F0502020204030204" pitchFamily="34" charset="0"/>
              </a:rPr>
              <a:t>teachers in our educational institutions, from primary to university </a:t>
            </a:r>
            <a:r>
              <a:rPr lang="en-US" b="1" dirty="0" smtClean="0">
                <a:latin typeface="Calibri" panose="020F0502020204030204" pitchFamily="34" charset="0"/>
              </a:rPr>
              <a:t>	will </a:t>
            </a:r>
            <a:r>
              <a:rPr lang="en-US" b="1" dirty="0">
                <a:latin typeface="Calibri" panose="020F0502020204030204" pitchFamily="34" charset="0"/>
              </a:rPr>
              <a:t>be professionally </a:t>
            </a:r>
            <a:r>
              <a:rPr lang="en-US" b="1" dirty="0" smtClean="0">
                <a:latin typeface="Calibri" panose="020F0502020204030204" pitchFamily="34" charset="0"/>
              </a:rPr>
              <a:t>trained. (FRN 2004)</a:t>
            </a:r>
          </a:p>
          <a:p>
            <a:pPr marL="0" indent="0">
              <a:buNone/>
            </a:pPr>
            <a:endParaRPr lang="en-US" b="1" dirty="0">
              <a:latin typeface="Calibri" panose="020F0502020204030204" pitchFamily="34" charset="0"/>
            </a:endParaRPr>
          </a:p>
          <a:p>
            <a:pPr marL="0" indent="0">
              <a:buNone/>
            </a:pPr>
            <a:r>
              <a:rPr lang="en-US" b="1" dirty="0">
                <a:latin typeface="Calibri" panose="020F0502020204030204" pitchFamily="34" charset="0"/>
              </a:rPr>
              <a:t>Such a professional teacher is expected to perform academic roles as well as leadership roles.</a:t>
            </a: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286267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DETERMINANTS OF THE TEACHERS ROLE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4"/>
                </a:solidFill>
                <a:latin typeface="Calibri" panose="020F0502020204030204" pitchFamily="34" charset="0"/>
              </a:rPr>
              <a:t>DISTRACTION OF THE TEACHER</a:t>
            </a:r>
          </a:p>
          <a:p>
            <a:pPr marL="0" indent="0">
              <a:buNone/>
            </a:pPr>
            <a:r>
              <a:rPr lang="en-US" b="1" dirty="0" smtClean="0">
                <a:latin typeface="Calibri" panose="020F0502020204030204" pitchFamily="34" charset="0"/>
              </a:rPr>
              <a:t>Teachers </a:t>
            </a:r>
            <a:r>
              <a:rPr lang="en-US" b="1" dirty="0">
                <a:latin typeface="Calibri" panose="020F0502020204030204" pitchFamily="34" charset="0"/>
              </a:rPr>
              <a:t>appear to have deviated from their traditional </a:t>
            </a:r>
            <a:r>
              <a:rPr lang="en-US" b="1" dirty="0" smtClean="0">
                <a:latin typeface="Calibri" panose="020F0502020204030204" pitchFamily="34" charset="0"/>
              </a:rPr>
              <a:t>roles caused by engagement of teachers in ad-hoc assignments for example;</a:t>
            </a:r>
          </a:p>
          <a:p>
            <a:pPr lvl="1">
              <a:buFont typeface="Wingdings" panose="05000000000000000000" pitchFamily="2" charset="2"/>
              <a:buChar char="v"/>
            </a:pPr>
            <a:r>
              <a:rPr lang="en-US" b="1" dirty="0" smtClean="0">
                <a:latin typeface="Calibri" panose="020F0502020204030204" pitchFamily="34" charset="0"/>
              </a:rPr>
              <a:t> Census </a:t>
            </a:r>
            <a:r>
              <a:rPr lang="en-US" b="1" dirty="0">
                <a:latin typeface="Calibri" panose="020F0502020204030204" pitchFamily="34" charset="0"/>
              </a:rPr>
              <a:t>enumeration, </a:t>
            </a:r>
            <a:endParaRPr lang="en-US" b="1" dirty="0" smtClean="0">
              <a:latin typeface="Calibri" panose="020F0502020204030204" pitchFamily="34" charset="0"/>
            </a:endParaRPr>
          </a:p>
          <a:p>
            <a:pPr lvl="1">
              <a:buFont typeface="Wingdings" panose="05000000000000000000" pitchFamily="2" charset="2"/>
              <a:buChar char="v"/>
            </a:pPr>
            <a:r>
              <a:rPr lang="en-US" b="1" dirty="0" smtClean="0">
                <a:latin typeface="Calibri" panose="020F0502020204030204" pitchFamily="34" charset="0"/>
              </a:rPr>
              <a:t> Review </a:t>
            </a:r>
            <a:r>
              <a:rPr lang="en-US" b="1" dirty="0">
                <a:latin typeface="Calibri" panose="020F0502020204030204" pitchFamily="34" charset="0"/>
              </a:rPr>
              <a:t>of voters’ registers, </a:t>
            </a:r>
            <a:endParaRPr lang="en-US" b="1" dirty="0" smtClean="0">
              <a:latin typeface="Calibri" panose="020F0502020204030204" pitchFamily="34" charset="0"/>
            </a:endParaRPr>
          </a:p>
          <a:p>
            <a:pPr lvl="1">
              <a:buFont typeface="Wingdings" panose="05000000000000000000" pitchFamily="2" charset="2"/>
              <a:buChar char="v"/>
            </a:pPr>
            <a:r>
              <a:rPr lang="en-US" b="1" dirty="0" smtClean="0">
                <a:latin typeface="Calibri" panose="020F0502020204030204" pitchFamily="34" charset="0"/>
              </a:rPr>
              <a:t> Participation in elections </a:t>
            </a:r>
            <a:r>
              <a:rPr lang="en-US" b="1" dirty="0">
                <a:latin typeface="Calibri" panose="020F0502020204030204" pitchFamily="34" charset="0"/>
              </a:rPr>
              <a:t>at all </a:t>
            </a:r>
            <a:r>
              <a:rPr lang="en-US" b="1" dirty="0" smtClean="0">
                <a:latin typeface="Calibri" panose="020F0502020204030204" pitchFamily="34" charset="0"/>
              </a:rPr>
              <a:t>levels</a:t>
            </a:r>
          </a:p>
          <a:p>
            <a:pPr marL="0" indent="0">
              <a:buNone/>
            </a:pPr>
            <a:r>
              <a:rPr lang="en-US" b="1" dirty="0">
                <a:latin typeface="Calibri" panose="020F0502020204030204" pitchFamily="34" charset="0"/>
              </a:rPr>
              <a:t>All these have become the changing roles of the teacher in contemporary Nigeria. </a:t>
            </a: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102216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circle(in)">
                                      <p:cBhvr>
                                        <p:cTn id="5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FACTORS STIMULATING THE ROLE OF THE TEACHER IN NIGERIA</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solidFill>
                  <a:schemeClr val="accent4"/>
                </a:solidFill>
                <a:latin typeface="Calibri" panose="020F0502020204030204" pitchFamily="34" charset="0"/>
              </a:rPr>
              <a:t>The fast changing nature of the Nigerian environment requires;</a:t>
            </a:r>
          </a:p>
          <a:p>
            <a:pPr marL="0" indent="0">
              <a:buNone/>
            </a:pP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New knowledge</a:t>
            </a:r>
          </a:p>
          <a:p>
            <a:pPr>
              <a:buFont typeface="Wingdings" panose="05000000000000000000" pitchFamily="2" charset="2"/>
              <a:buChar char="v"/>
            </a:pPr>
            <a:r>
              <a:rPr lang="en-US" b="1" dirty="0" smtClean="0">
                <a:latin typeface="Calibri" panose="020F0502020204030204" pitchFamily="34" charset="0"/>
              </a:rPr>
              <a:t>  New Skills</a:t>
            </a:r>
          </a:p>
          <a:p>
            <a:pPr>
              <a:buFont typeface="Wingdings" panose="05000000000000000000" pitchFamily="2" charset="2"/>
              <a:buChar char="v"/>
            </a:pPr>
            <a:r>
              <a:rPr lang="en-US" b="1" dirty="0" smtClean="0">
                <a:latin typeface="Calibri" panose="020F0502020204030204" pitchFamily="34" charset="0"/>
              </a:rPr>
              <a:t>  New Attitudes</a:t>
            </a:r>
            <a:endParaRPr lang="en-US" b="1" dirty="0">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99340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 calcmode="lin" valueType="num">
                                      <p:cBhvr>
                                        <p:cTn id="13" dur="2000" fill="hold"/>
                                        <p:tgtEl>
                                          <p:spTgt spid="2"/>
                                        </p:tgtEl>
                                        <p:attrNameLst>
                                          <p:attrName>style.rotation</p:attrName>
                                        </p:attrNameLst>
                                      </p:cBhvr>
                                      <p:tavLst>
                                        <p:tav tm="0">
                                          <p:val>
                                            <p:fltVal val="90"/>
                                          </p:val>
                                        </p:tav>
                                        <p:tav tm="100000">
                                          <p:val>
                                            <p:fltVal val="0"/>
                                          </p:val>
                                        </p:tav>
                                      </p:tavLst>
                                    </p:anim>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IMPORTANCE OF THE TEACHER</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b="1" dirty="0">
                <a:solidFill>
                  <a:schemeClr val="tx1"/>
                </a:solidFill>
                <a:latin typeface="Calibri" panose="020F0502020204030204" pitchFamily="34" charset="0"/>
              </a:rPr>
              <a:t>Plays the most significant role in the process of </a:t>
            </a:r>
            <a:r>
              <a:rPr lang="en-US" sz="2800" b="1" dirty="0" smtClean="0">
                <a:solidFill>
                  <a:schemeClr val="tx1"/>
                </a:solidFill>
                <a:latin typeface="Calibri" panose="020F0502020204030204" pitchFamily="34" charset="0"/>
              </a:rPr>
              <a:t>education. </a:t>
            </a:r>
            <a:endParaRPr lang="en-US" sz="2800" b="1" dirty="0">
              <a:solidFill>
                <a:schemeClr val="tx1"/>
              </a:solidFill>
              <a:latin typeface="Calibri" panose="020F0502020204030204" pitchFamily="34" charset="0"/>
            </a:endParaRPr>
          </a:p>
          <a:p>
            <a:pPr>
              <a:buFont typeface="Wingdings" panose="05000000000000000000" pitchFamily="2" charset="2"/>
              <a:buChar char="v"/>
            </a:pPr>
            <a:r>
              <a:rPr lang="en-US" sz="2800" b="1" dirty="0">
                <a:solidFill>
                  <a:schemeClr val="tx1"/>
                </a:solidFill>
                <a:latin typeface="Calibri" panose="020F0502020204030204" pitchFamily="34" charset="0"/>
              </a:rPr>
              <a:t>He is the implementer of the </a:t>
            </a:r>
            <a:r>
              <a:rPr lang="en-US" sz="2800" b="1" dirty="0" smtClean="0">
                <a:solidFill>
                  <a:schemeClr val="tx1"/>
                </a:solidFill>
                <a:latin typeface="Calibri" panose="020F0502020204030204" pitchFamily="34" charset="0"/>
              </a:rPr>
              <a:t>Curriculum.</a:t>
            </a:r>
            <a:endParaRPr lang="en-US" sz="2800" b="1" dirty="0">
              <a:solidFill>
                <a:schemeClr val="tx1"/>
              </a:solidFill>
              <a:latin typeface="Calibri" panose="020F0502020204030204" pitchFamily="34" charset="0"/>
            </a:endParaRPr>
          </a:p>
          <a:p>
            <a:pPr>
              <a:buFont typeface="Wingdings" panose="05000000000000000000" pitchFamily="2" charset="2"/>
              <a:buChar char="v"/>
            </a:pPr>
            <a:r>
              <a:rPr lang="en-US" sz="2800" b="1" dirty="0">
                <a:solidFill>
                  <a:schemeClr val="tx1"/>
                </a:solidFill>
                <a:latin typeface="Calibri" panose="020F0502020204030204" pitchFamily="34" charset="0"/>
              </a:rPr>
              <a:t>What he does well may transform the Child and the </a:t>
            </a:r>
            <a:r>
              <a:rPr lang="en-US" sz="2800" b="1" dirty="0" smtClean="0">
                <a:solidFill>
                  <a:schemeClr val="tx1"/>
                </a:solidFill>
                <a:latin typeface="Calibri" panose="020F0502020204030204" pitchFamily="34" charset="0"/>
              </a:rPr>
              <a:t>Society.</a:t>
            </a:r>
            <a:endParaRPr lang="en-US" sz="2800" b="1" dirty="0">
              <a:solidFill>
                <a:schemeClr val="tx1"/>
              </a:solidFill>
              <a:latin typeface="Calibri" panose="020F0502020204030204" pitchFamily="34" charset="0"/>
            </a:endParaRPr>
          </a:p>
          <a:p>
            <a:pPr>
              <a:buFont typeface="Wingdings" panose="05000000000000000000" pitchFamily="2" charset="2"/>
              <a:buChar char="v"/>
            </a:pPr>
            <a:r>
              <a:rPr lang="en-US" sz="2800" b="1" dirty="0">
                <a:solidFill>
                  <a:schemeClr val="tx1"/>
                </a:solidFill>
                <a:latin typeface="Calibri" panose="020F0502020204030204" pitchFamily="34" charset="0"/>
              </a:rPr>
              <a:t>What he fails to do can be an irreparable </a:t>
            </a:r>
            <a:r>
              <a:rPr lang="en-US" sz="2800" b="1" dirty="0" smtClean="0">
                <a:solidFill>
                  <a:schemeClr val="tx1"/>
                </a:solidFill>
                <a:latin typeface="Calibri" panose="020F0502020204030204" pitchFamily="34" charset="0"/>
              </a:rPr>
              <a:t>loss.</a:t>
            </a:r>
            <a:endParaRPr lang="en-US" sz="2800" b="1" dirty="0">
              <a:solidFill>
                <a:schemeClr val="tx1"/>
              </a:solidFill>
              <a:latin typeface="Calibri" panose="020F0502020204030204" pitchFamily="34" charset="0"/>
            </a:endParaRPr>
          </a:p>
          <a:p>
            <a:pPr>
              <a:buFont typeface="Wingdings" panose="05000000000000000000" pitchFamily="2" charset="2"/>
              <a:buChar char="v"/>
            </a:pPr>
            <a:r>
              <a:rPr lang="en-US" sz="2800" b="1" dirty="0">
                <a:solidFill>
                  <a:schemeClr val="tx1"/>
                </a:solidFill>
                <a:latin typeface="Calibri" panose="020F0502020204030204" pitchFamily="34" charset="0"/>
              </a:rPr>
              <a:t>Professional and Intellectually equip teacher can make a </a:t>
            </a:r>
            <a:r>
              <a:rPr lang="en-US" sz="2800" b="1" dirty="0" smtClean="0">
                <a:solidFill>
                  <a:schemeClr val="tx1"/>
                </a:solidFill>
                <a:latin typeface="Calibri" panose="020F0502020204030204" pitchFamily="34" charset="0"/>
              </a:rPr>
              <a:t>	difference </a:t>
            </a:r>
            <a:r>
              <a:rPr lang="en-US" sz="2800" b="1" dirty="0">
                <a:solidFill>
                  <a:schemeClr val="tx1"/>
                </a:solidFill>
                <a:latin typeface="Calibri" panose="020F0502020204030204" pitchFamily="34" charset="0"/>
              </a:rPr>
              <a:t>in both in the life of a child and the </a:t>
            </a:r>
            <a:r>
              <a:rPr lang="en-US" sz="2800" b="1" dirty="0" smtClean="0">
                <a:solidFill>
                  <a:schemeClr val="tx1"/>
                </a:solidFill>
                <a:latin typeface="Calibri" panose="020F0502020204030204" pitchFamily="34" charset="0"/>
              </a:rPr>
              <a:t>society.</a:t>
            </a:r>
            <a:endParaRPr lang="en-US" sz="2800" b="1" dirty="0">
              <a:solidFill>
                <a:schemeClr val="tx1"/>
              </a:solidFill>
              <a:latin typeface="Calibri" panose="020F050202020403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570732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FACTORS STIMULATING THE ROLE OF THE TEACHER IN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NIGERIA continued,……..</a:t>
            </a:r>
            <a:endParaRPr lang="en-US" dirty="0"/>
          </a:p>
        </p:txBody>
      </p:sp>
      <p:sp>
        <p:nvSpPr>
          <p:cNvPr id="3" name="Text Placeholder 2"/>
          <p:cNvSpPr>
            <a:spLocks noGrp="1"/>
          </p:cNvSpPr>
          <p:nvPr>
            <p:ph type="body" idx="1"/>
          </p:nvPr>
        </p:nvSpPr>
        <p:spPr/>
        <p:txBody>
          <a:bodyPr/>
          <a:lstStyle/>
          <a:p>
            <a:r>
              <a:rPr lang="en-US" b="1" dirty="0" smtClean="0">
                <a:solidFill>
                  <a:schemeClr val="accent4"/>
                </a:solidFill>
                <a:latin typeface="Calibri" panose="020F0502020204030204" pitchFamily="34" charset="0"/>
              </a:rPr>
              <a:t>AT HOME	</a:t>
            </a:r>
            <a:endParaRPr lang="en-US" b="1" dirty="0">
              <a:solidFill>
                <a:schemeClr val="accent4"/>
              </a:solidFill>
              <a:latin typeface="Calibri" panose="020F0502020204030204" pitchFamily="34" charset="0"/>
            </a:endParaRPr>
          </a:p>
        </p:txBody>
      </p:sp>
      <p:sp>
        <p:nvSpPr>
          <p:cNvPr id="4" name="Content Placeholder 3"/>
          <p:cNvSpPr>
            <a:spLocks noGrp="1"/>
          </p:cNvSpPr>
          <p:nvPr>
            <p:ph sz="half" idx="2"/>
          </p:nvPr>
        </p:nvSpPr>
        <p:spPr/>
        <p:txBody>
          <a:bodyPr>
            <a:normAutofit fontScale="62500" lnSpcReduction="20000"/>
          </a:bodyPr>
          <a:lstStyle/>
          <a:p>
            <a:pPr marL="0" indent="0">
              <a:buNone/>
            </a:pPr>
            <a:r>
              <a:rPr lang="en-US" b="1" dirty="0" smtClean="0">
                <a:solidFill>
                  <a:schemeClr val="accent1"/>
                </a:solidFill>
                <a:latin typeface="Calibri" panose="020F0502020204030204" pitchFamily="34" charset="0"/>
              </a:rPr>
              <a:t>NIGERIANS USE:</a:t>
            </a:r>
          </a:p>
          <a:p>
            <a:pPr>
              <a:buFont typeface="Wingdings" panose="05000000000000000000" pitchFamily="2" charset="2"/>
              <a:buChar char="v"/>
            </a:pPr>
            <a:r>
              <a:rPr lang="en-US" b="1" dirty="0" smtClean="0">
                <a:latin typeface="Calibri" panose="020F0502020204030204" pitchFamily="34" charset="0"/>
              </a:rPr>
              <a:t>Refrigerators, </a:t>
            </a:r>
          </a:p>
          <a:p>
            <a:pPr>
              <a:buFont typeface="Wingdings" panose="05000000000000000000" pitchFamily="2" charset="2"/>
              <a:buChar char="v"/>
            </a:pPr>
            <a:r>
              <a:rPr lang="en-US" b="1" dirty="0" smtClean="0">
                <a:latin typeface="Calibri" panose="020F0502020204030204" pitchFamily="34" charset="0"/>
              </a:rPr>
              <a:t>Radios, </a:t>
            </a:r>
          </a:p>
          <a:p>
            <a:pPr>
              <a:buFont typeface="Wingdings" panose="05000000000000000000" pitchFamily="2" charset="2"/>
              <a:buChar char="v"/>
            </a:pPr>
            <a:r>
              <a:rPr lang="en-US" b="1" dirty="0" smtClean="0">
                <a:latin typeface="Calibri" panose="020F0502020204030204" pitchFamily="34" charset="0"/>
              </a:rPr>
              <a:t>Video Cassettes, </a:t>
            </a:r>
          </a:p>
          <a:p>
            <a:pPr>
              <a:buFont typeface="Wingdings" panose="05000000000000000000" pitchFamily="2" charset="2"/>
              <a:buChar char="v"/>
            </a:pPr>
            <a:r>
              <a:rPr lang="en-US" b="1" dirty="0" smtClean="0">
                <a:latin typeface="Calibri" panose="020F0502020204030204" pitchFamily="34" charset="0"/>
              </a:rPr>
              <a:t>Television, </a:t>
            </a:r>
          </a:p>
          <a:p>
            <a:pPr>
              <a:buFont typeface="Wingdings" panose="05000000000000000000" pitchFamily="2" charset="2"/>
              <a:buChar char="v"/>
            </a:pPr>
            <a:r>
              <a:rPr lang="en-US" b="1" dirty="0" smtClean="0">
                <a:latin typeface="Calibri" panose="020F0502020204030204" pitchFamily="34" charset="0"/>
              </a:rPr>
              <a:t>Electric Fans, </a:t>
            </a:r>
          </a:p>
          <a:p>
            <a:pPr>
              <a:buFont typeface="Wingdings" panose="05000000000000000000" pitchFamily="2" charset="2"/>
              <a:buChar char="v"/>
            </a:pPr>
            <a:r>
              <a:rPr lang="en-US" b="1" dirty="0" smtClean="0">
                <a:latin typeface="Calibri" panose="020F0502020204030204" pitchFamily="34" charset="0"/>
              </a:rPr>
              <a:t>Pressing Irons, </a:t>
            </a:r>
          </a:p>
          <a:p>
            <a:pPr>
              <a:buFont typeface="Wingdings" panose="05000000000000000000" pitchFamily="2" charset="2"/>
              <a:buChar char="v"/>
            </a:pPr>
            <a:r>
              <a:rPr lang="en-US" b="1" dirty="0" smtClean="0">
                <a:latin typeface="Calibri" panose="020F0502020204030204" pitchFamily="34" charset="0"/>
              </a:rPr>
              <a:t>Water Heaters,</a:t>
            </a:r>
            <a:endParaRPr lang="en-US" b="1" dirty="0">
              <a:latin typeface="Calibri" panose="020F0502020204030204" pitchFamily="34" charset="0"/>
            </a:endParaRPr>
          </a:p>
        </p:txBody>
      </p:sp>
      <p:sp>
        <p:nvSpPr>
          <p:cNvPr id="5" name="Text Placeholder 4"/>
          <p:cNvSpPr>
            <a:spLocks noGrp="1"/>
          </p:cNvSpPr>
          <p:nvPr>
            <p:ph type="body" sz="quarter" idx="3"/>
          </p:nvPr>
        </p:nvSpPr>
        <p:spPr/>
        <p:txBody>
          <a:bodyPr/>
          <a:lstStyle/>
          <a:p>
            <a:r>
              <a:rPr lang="en-US" b="1" dirty="0" smtClean="0">
                <a:solidFill>
                  <a:schemeClr val="accent4"/>
                </a:solidFill>
                <a:latin typeface="Calibri" panose="020F0502020204030204" pitchFamily="34" charset="0"/>
              </a:rPr>
              <a:t>AT WORK</a:t>
            </a:r>
            <a:endParaRPr lang="en-US" b="1" dirty="0">
              <a:solidFill>
                <a:schemeClr val="accent4"/>
              </a:solidFill>
              <a:latin typeface="Calibri" panose="020F0502020204030204" pitchFamily="34" charset="0"/>
            </a:endParaRPr>
          </a:p>
        </p:txBody>
      </p:sp>
      <p:sp>
        <p:nvSpPr>
          <p:cNvPr id="6" name="Content Placeholder 5"/>
          <p:cNvSpPr>
            <a:spLocks noGrp="1"/>
          </p:cNvSpPr>
          <p:nvPr>
            <p:ph sz="quarter" idx="4"/>
          </p:nvPr>
        </p:nvSpPr>
        <p:spPr/>
        <p:txBody>
          <a:bodyPr>
            <a:normAutofit/>
          </a:bodyPr>
          <a:lstStyle/>
          <a:p>
            <a:pPr marL="0" indent="0">
              <a:buNone/>
            </a:pPr>
            <a:r>
              <a:rPr lang="en-US" sz="1600" b="1" dirty="0">
                <a:solidFill>
                  <a:schemeClr val="accent1"/>
                </a:solidFill>
                <a:latin typeface="Calibri" panose="020F0502020204030204" pitchFamily="34" charset="0"/>
              </a:rPr>
              <a:t>NIGERIANS </a:t>
            </a:r>
            <a:r>
              <a:rPr lang="en-US" sz="1600" b="1" dirty="0" smtClean="0">
                <a:solidFill>
                  <a:schemeClr val="accent1"/>
                </a:solidFill>
                <a:latin typeface="Calibri" panose="020F0502020204030204" pitchFamily="34" charset="0"/>
              </a:rPr>
              <a:t>OCCUPY AIRCONDITIONED OFFICES AND COMPLICATED GADGETS SUCH AS:</a:t>
            </a:r>
            <a:endParaRPr lang="en-US" sz="1600" b="1" dirty="0">
              <a:solidFill>
                <a:schemeClr val="accent1"/>
              </a:solidFill>
              <a:latin typeface="Calibri" panose="020F0502020204030204" pitchFamily="34" charset="0"/>
            </a:endParaRPr>
          </a:p>
          <a:p>
            <a:pPr>
              <a:buFont typeface="Wingdings" panose="05000000000000000000" pitchFamily="2" charset="2"/>
              <a:buChar char="v"/>
            </a:pPr>
            <a:r>
              <a:rPr lang="en-US" sz="1600" b="1" dirty="0" smtClean="0">
                <a:latin typeface="Calibri" panose="020F0502020204030204" pitchFamily="34" charset="0"/>
              </a:rPr>
              <a:t>Scanners, </a:t>
            </a:r>
          </a:p>
          <a:p>
            <a:pPr>
              <a:buFont typeface="Wingdings" panose="05000000000000000000" pitchFamily="2" charset="2"/>
              <a:buChar char="v"/>
            </a:pPr>
            <a:r>
              <a:rPr lang="en-US" sz="1600" b="1" dirty="0" smtClean="0">
                <a:latin typeface="Calibri" panose="020F0502020204030204" pitchFamily="34" charset="0"/>
              </a:rPr>
              <a:t>Computers, </a:t>
            </a:r>
          </a:p>
          <a:p>
            <a:pPr>
              <a:buFont typeface="Wingdings" panose="05000000000000000000" pitchFamily="2" charset="2"/>
              <a:buChar char="v"/>
            </a:pPr>
            <a:r>
              <a:rPr lang="en-US" sz="1600" b="1" dirty="0" smtClean="0">
                <a:latin typeface="Calibri" panose="020F0502020204030204" pitchFamily="34" charset="0"/>
              </a:rPr>
              <a:t>Photocopiers,</a:t>
            </a:r>
          </a:p>
          <a:p>
            <a:pPr>
              <a:buFont typeface="Wingdings" panose="05000000000000000000" pitchFamily="2" charset="2"/>
              <a:buChar char="v"/>
            </a:pPr>
            <a:r>
              <a:rPr lang="en-US" sz="1600" b="1" dirty="0" smtClean="0">
                <a:latin typeface="Calibri" panose="020F0502020204030204" pitchFamily="34" charset="0"/>
              </a:rPr>
              <a:t>Smart Classrooms, </a:t>
            </a:r>
          </a:p>
          <a:p>
            <a:pPr>
              <a:buFont typeface="Wingdings" panose="05000000000000000000" pitchFamily="2" charset="2"/>
              <a:buChar char="v"/>
            </a:pPr>
            <a:r>
              <a:rPr lang="en-US" sz="1600" b="1" dirty="0" smtClean="0">
                <a:latin typeface="Calibri" panose="020F0502020204030204" pitchFamily="34" charset="0"/>
              </a:rPr>
              <a:t>We use video conference equipment</a:t>
            </a:r>
            <a:endParaRPr lang="en-US" sz="1600" b="1" dirty="0">
              <a:latin typeface="Calibri" panose="020F0502020204030204" pitchFamily="34" charset="0"/>
            </a:endParaRPr>
          </a:p>
        </p:txBody>
      </p:sp>
      <p:sp>
        <p:nvSpPr>
          <p:cNvPr id="8" name="TextBox 7"/>
          <p:cNvSpPr txBox="1"/>
          <p:nvPr/>
        </p:nvSpPr>
        <p:spPr>
          <a:xfrm>
            <a:off x="656823" y="682580"/>
            <a:ext cx="2949262" cy="369332"/>
          </a:xfrm>
          <a:prstGeom prst="rect">
            <a:avLst/>
          </a:prstGeom>
          <a:noFill/>
        </p:spPr>
        <p:txBody>
          <a:bodyPr wrap="square" rtlCol="0">
            <a:sp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THE ROLE OF THE TEACHER</a:t>
            </a:r>
            <a:endParaRPr lang="en-US" dirty="0"/>
          </a:p>
        </p:txBody>
      </p:sp>
    </p:spTree>
    <p:extLst>
      <p:ext uri="{BB962C8B-B14F-4D97-AF65-F5344CB8AC3E}">
        <p14:creationId xmlns:p14="http://schemas.microsoft.com/office/powerpoint/2010/main" val="272100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750"/>
                                        <p:tgtEl>
                                          <p:spTgt spid="4">
                                            <p:txEl>
                                              <p:pRg st="0" end="0"/>
                                            </p:txEl>
                                          </p:spTgt>
                                        </p:tgtEl>
                                      </p:cBhvr>
                                    </p:animEffect>
                                    <p:anim calcmode="lin" valueType="num">
                                      <p:cBhvr>
                                        <p:cTn id="38" dur="1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 calcmode="lin" valueType="num">
                                      <p:cBhvr>
                                        <p:cTn id="4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6" dur="20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2"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3" dur="20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p:cTn id="58"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9"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60" dur="2000"/>
                                        <p:tgtEl>
                                          <p:spTgt spid="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p:cTn id="65"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6"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7" dur="20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 calcmode="lin" valueType="num">
                                      <p:cBhvr>
                                        <p:cTn id="72"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3"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74" dur="2000"/>
                                        <p:tgtEl>
                                          <p:spTgt spid="4">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p:cTn id="79"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0" dur="2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81" dur="2000"/>
                                        <p:tgtEl>
                                          <p:spTgt spid="4">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 calcmode="lin" valueType="num">
                                      <p:cBhvr>
                                        <p:cTn id="86"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7" dur="2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88" dur="2000"/>
                                        <p:tgtEl>
                                          <p:spTgt spid="4">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txEl>
                                              <p:pRg st="0" end="0"/>
                                            </p:txEl>
                                          </p:spTgt>
                                        </p:tgtEl>
                                        <p:attrNameLst>
                                          <p:attrName>style.visibility</p:attrName>
                                        </p:attrNameLst>
                                      </p:cBhvr>
                                      <p:to>
                                        <p:strVal val="visible"/>
                                      </p:to>
                                    </p:set>
                                    <p:animEffect transition="in" filter="wipe(down)">
                                      <p:cBhvr>
                                        <p:cTn id="93" dur="580">
                                          <p:stCondLst>
                                            <p:cond delay="0"/>
                                          </p:stCondLst>
                                        </p:cTn>
                                        <p:tgtEl>
                                          <p:spTgt spid="5">
                                            <p:txEl>
                                              <p:pRg st="0" end="0"/>
                                            </p:txEl>
                                          </p:spTgt>
                                        </p:tgtEl>
                                      </p:cBhvr>
                                    </p:animEffect>
                                    <p:anim calcmode="lin" valueType="num">
                                      <p:cBhvr>
                                        <p:cTn id="9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txEl>
                                              <p:pRg st="0" end="0"/>
                                            </p:txEl>
                                          </p:spTgt>
                                        </p:tgtEl>
                                      </p:cBhvr>
                                      <p:to x="100000" y="60000"/>
                                    </p:animScale>
                                    <p:animScale>
                                      <p:cBhvr>
                                        <p:cTn id="100" dur="166" decel="50000">
                                          <p:stCondLst>
                                            <p:cond delay="676"/>
                                          </p:stCondLst>
                                        </p:cTn>
                                        <p:tgtEl>
                                          <p:spTgt spid="5">
                                            <p:txEl>
                                              <p:pRg st="0" end="0"/>
                                            </p:txEl>
                                          </p:spTgt>
                                        </p:tgtEl>
                                      </p:cBhvr>
                                      <p:to x="100000" y="100000"/>
                                    </p:animScale>
                                    <p:animScale>
                                      <p:cBhvr>
                                        <p:cTn id="101" dur="26">
                                          <p:stCondLst>
                                            <p:cond delay="1312"/>
                                          </p:stCondLst>
                                        </p:cTn>
                                        <p:tgtEl>
                                          <p:spTgt spid="5">
                                            <p:txEl>
                                              <p:pRg st="0" end="0"/>
                                            </p:txEl>
                                          </p:spTgt>
                                        </p:tgtEl>
                                      </p:cBhvr>
                                      <p:to x="100000" y="80000"/>
                                    </p:animScale>
                                    <p:animScale>
                                      <p:cBhvr>
                                        <p:cTn id="102" dur="166" decel="50000">
                                          <p:stCondLst>
                                            <p:cond delay="1338"/>
                                          </p:stCondLst>
                                        </p:cTn>
                                        <p:tgtEl>
                                          <p:spTgt spid="5">
                                            <p:txEl>
                                              <p:pRg st="0" end="0"/>
                                            </p:txEl>
                                          </p:spTgt>
                                        </p:tgtEl>
                                      </p:cBhvr>
                                      <p:to x="100000" y="100000"/>
                                    </p:animScale>
                                    <p:animScale>
                                      <p:cBhvr>
                                        <p:cTn id="103" dur="26">
                                          <p:stCondLst>
                                            <p:cond delay="1642"/>
                                          </p:stCondLst>
                                        </p:cTn>
                                        <p:tgtEl>
                                          <p:spTgt spid="5">
                                            <p:txEl>
                                              <p:pRg st="0" end="0"/>
                                            </p:txEl>
                                          </p:spTgt>
                                        </p:tgtEl>
                                      </p:cBhvr>
                                      <p:to x="100000" y="90000"/>
                                    </p:animScale>
                                    <p:animScale>
                                      <p:cBhvr>
                                        <p:cTn id="104" dur="166" decel="50000">
                                          <p:stCondLst>
                                            <p:cond delay="1668"/>
                                          </p:stCondLst>
                                        </p:cTn>
                                        <p:tgtEl>
                                          <p:spTgt spid="5">
                                            <p:txEl>
                                              <p:pRg st="0" end="0"/>
                                            </p:txEl>
                                          </p:spTgt>
                                        </p:tgtEl>
                                      </p:cBhvr>
                                      <p:to x="100000" y="100000"/>
                                    </p:animScale>
                                    <p:animScale>
                                      <p:cBhvr>
                                        <p:cTn id="105" dur="26">
                                          <p:stCondLst>
                                            <p:cond delay="1808"/>
                                          </p:stCondLst>
                                        </p:cTn>
                                        <p:tgtEl>
                                          <p:spTgt spid="5">
                                            <p:txEl>
                                              <p:pRg st="0" end="0"/>
                                            </p:txEl>
                                          </p:spTgt>
                                        </p:tgtEl>
                                      </p:cBhvr>
                                      <p:to x="100000" y="95000"/>
                                    </p:animScale>
                                    <p:animScale>
                                      <p:cBhvr>
                                        <p:cTn id="10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CONCEPTUAL FRAMEWORK</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latin typeface="Calibri" panose="020F0502020204030204" pitchFamily="34" charset="0"/>
              </a:rPr>
              <a:t>Mr. Vice Chancellor Sir, distinguished audience, the next part of this Lecture attempts a conceptualization of the key concepts embedded in the title of this Lecture, these are</a:t>
            </a:r>
            <a:r>
              <a:rPr lang="en-US" b="1" dirty="0" smtClean="0">
                <a:latin typeface="Calibri" panose="020F0502020204030204" pitchFamily="34" charset="0"/>
              </a:rPr>
              <a:t>:</a:t>
            </a:r>
            <a:endParaRPr lang="en-US" b="1" dirty="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Education</a:t>
            </a:r>
            <a:r>
              <a:rPr lang="en-US" b="1" dirty="0">
                <a:latin typeface="Calibri" panose="020F0502020204030204" pitchFamily="34" charset="0"/>
              </a:rPr>
              <a:t>, </a:t>
            </a: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Science</a:t>
            </a:r>
            <a:r>
              <a:rPr lang="en-US" b="1" dirty="0">
                <a:latin typeface="Calibri" panose="020F0502020204030204" pitchFamily="34" charset="0"/>
              </a:rPr>
              <a:t>, </a:t>
            </a: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Science </a:t>
            </a:r>
            <a:r>
              <a:rPr lang="en-US" b="1" dirty="0">
                <a:latin typeface="Calibri" panose="020F0502020204030204" pitchFamily="34" charset="0"/>
              </a:rPr>
              <a:t>Education, </a:t>
            </a: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Curriculum</a:t>
            </a:r>
            <a:r>
              <a:rPr lang="en-US" b="1" dirty="0">
                <a:latin typeface="Calibri" panose="020F0502020204030204" pitchFamily="34" charset="0"/>
              </a:rPr>
              <a:t>, </a:t>
            </a: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Curriculum Implementation</a:t>
            </a:r>
          </a:p>
          <a:p>
            <a:pPr>
              <a:buFont typeface="Wingdings" panose="05000000000000000000" pitchFamily="2" charset="2"/>
              <a:buChar char="v"/>
            </a:pPr>
            <a:r>
              <a:rPr lang="en-US" b="1" dirty="0" smtClean="0">
                <a:latin typeface="Calibri" panose="020F0502020204030204" pitchFamily="34" charset="0"/>
              </a:rPr>
              <a:t>  Reform.</a:t>
            </a:r>
            <a:endParaRPr lang="en-US" dirty="0" smtClean="0"/>
          </a:p>
          <a:p>
            <a:endParaRPr lang="en-US" dirty="0"/>
          </a:p>
        </p:txBody>
      </p:sp>
    </p:spTree>
    <p:extLst>
      <p:ext uri="{BB962C8B-B14F-4D97-AF65-F5344CB8AC3E}">
        <p14:creationId xmlns:p14="http://schemas.microsoft.com/office/powerpoint/2010/main" val="1100813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EDUCATION</a:t>
            </a:r>
            <a:endParaRPr lang="en-US" dirty="0"/>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grpSp>
        <p:nvGrpSpPr>
          <p:cNvPr id="5" name="Group 4"/>
          <p:cNvGrpSpPr/>
          <p:nvPr/>
        </p:nvGrpSpPr>
        <p:grpSpPr bwMode="auto">
          <a:xfrm>
            <a:off x="3437416" y="3113504"/>
            <a:ext cx="3529965" cy="2390775"/>
            <a:chOff x="2543146" y="950549"/>
            <a:chExt cx="8289" cy="6329"/>
          </a:xfrm>
        </p:grpSpPr>
        <p:sp>
          <p:nvSpPr>
            <p:cNvPr id="6" name="Oval 5"/>
            <p:cNvSpPr>
              <a:spLocks noChangeArrowheads="1"/>
            </p:cNvSpPr>
            <p:nvPr/>
          </p:nvSpPr>
          <p:spPr bwMode="auto">
            <a:xfrm>
              <a:off x="2544425" y="950549"/>
              <a:ext cx="3814" cy="37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p:cNvSpPr>
              <a:spLocks noChangeArrowheads="1"/>
            </p:cNvSpPr>
            <p:nvPr/>
          </p:nvSpPr>
          <p:spPr bwMode="auto">
            <a:xfrm>
              <a:off x="2546754" y="951325"/>
              <a:ext cx="3644" cy="339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a:spLocks noChangeArrowheads="1"/>
            </p:cNvSpPr>
            <p:nvPr/>
          </p:nvSpPr>
          <p:spPr bwMode="auto">
            <a:xfrm>
              <a:off x="2545539" y="952969"/>
              <a:ext cx="3526" cy="3471"/>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7"/>
            <p:cNvSpPr txBox="1">
              <a:spLocks noChangeArrowheads="1"/>
            </p:cNvSpPr>
            <p:nvPr/>
          </p:nvSpPr>
          <p:spPr bwMode="auto">
            <a:xfrm>
              <a:off x="2547319" y="950595"/>
              <a:ext cx="94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lnSpc>
                  <a:spcPct val="106000"/>
                </a:lnSpc>
                <a:spcBef>
                  <a:spcPts val="0"/>
                </a:spcBef>
                <a:spcAft>
                  <a:spcPts val="800"/>
                </a:spcAft>
              </a:pPr>
              <a:r>
                <a:rPr lang="en-US" sz="11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10" name="Text Box 8"/>
            <p:cNvSpPr txBox="1">
              <a:spLocks noChangeArrowheads="1"/>
            </p:cNvSpPr>
            <p:nvPr/>
          </p:nvSpPr>
          <p:spPr bwMode="auto">
            <a:xfrm>
              <a:off x="2543146" y="951533"/>
              <a:ext cx="2393" cy="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rPr>
                <a:t>KNOWLEDGE</a:t>
              </a:r>
              <a:endParaRPr lang="en-US" sz="1200">
                <a:effectLst/>
                <a:latin typeface="Times New Roman" panose="02020603050405020304" pitchFamily="18" charset="0"/>
                <a:ea typeface="Calibri" panose="020F0502020204030204" pitchFamily="34" charset="0"/>
              </a:endParaRPr>
            </a:p>
            <a:p>
              <a:pPr marL="0" marR="0">
                <a:lnSpc>
                  <a:spcPct val="106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11" name="Text Box 9"/>
            <p:cNvSpPr txBox="1">
              <a:spLocks noChangeArrowheads="1"/>
            </p:cNvSpPr>
            <p:nvPr/>
          </p:nvSpPr>
          <p:spPr bwMode="auto">
            <a:xfrm>
              <a:off x="2549170" y="950952"/>
              <a:ext cx="2265" cy="6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lnSpc>
                  <a:spcPct val="106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rPr>
                <a:t>ATTITUDES</a:t>
              </a:r>
              <a:endParaRPr lang="en-US" sz="1200">
                <a:effectLst/>
                <a:latin typeface="Times New Roman" panose="02020603050405020304" pitchFamily="18" charset="0"/>
                <a:ea typeface="Calibri" panose="020F0502020204030204" pitchFamily="34" charset="0"/>
              </a:endParaRPr>
            </a:p>
            <a:p>
              <a:pPr marL="0" marR="0">
                <a:lnSpc>
                  <a:spcPct val="106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12" name="Text Box 10"/>
            <p:cNvSpPr txBox="1">
              <a:spLocks noChangeArrowheads="1"/>
            </p:cNvSpPr>
            <p:nvPr/>
          </p:nvSpPr>
          <p:spPr bwMode="auto">
            <a:xfrm>
              <a:off x="2544445" y="954208"/>
              <a:ext cx="100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6000"/>
                </a:lnSpc>
                <a:spcBef>
                  <a:spcPts val="0"/>
                </a:spcBef>
                <a:spcAft>
                  <a:spcPts val="800"/>
                </a:spcAft>
              </a:pPr>
              <a:r>
                <a:rPr lang="en-US" sz="11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13" name="Text Box 11"/>
            <p:cNvSpPr txBox="1">
              <a:spLocks noChangeArrowheads="1"/>
            </p:cNvSpPr>
            <p:nvPr/>
          </p:nvSpPr>
          <p:spPr bwMode="auto">
            <a:xfrm>
              <a:off x="2547948" y="956263"/>
              <a:ext cx="1875" cy="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rPr>
                <a:t>SKILLS</a:t>
              </a:r>
              <a:endParaRPr lang="en-US" sz="1200">
                <a:effectLst/>
                <a:latin typeface="Times New Roman" panose="02020603050405020304" pitchFamily="18" charset="0"/>
                <a:ea typeface="Calibri" panose="020F0502020204030204" pitchFamily="34" charset="0"/>
              </a:endParaRPr>
            </a:p>
            <a:p>
              <a:pPr marL="0" marR="0">
                <a:lnSpc>
                  <a:spcPct val="106000"/>
                </a:lnSpc>
                <a:spcBef>
                  <a:spcPts val="0"/>
                </a:spcBef>
                <a:spcAft>
                  <a:spcPts val="800"/>
                </a:spcAft>
              </a:pPr>
              <a:r>
                <a:rPr lang="en-US" sz="11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14" name="Text Box 12"/>
            <p:cNvSpPr txBox="1">
              <a:spLocks noChangeArrowheads="1"/>
            </p:cNvSpPr>
            <p:nvPr/>
          </p:nvSpPr>
          <p:spPr bwMode="auto">
            <a:xfrm>
              <a:off x="2549125" y="954571"/>
              <a:ext cx="91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6000"/>
                </a:lnSpc>
                <a:spcBef>
                  <a:spcPts val="0"/>
                </a:spcBef>
                <a:spcAft>
                  <a:spcPts val="800"/>
                </a:spcAft>
              </a:pPr>
              <a:r>
                <a:rPr lang="en-US" sz="11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15" name="Text Box 14"/>
            <p:cNvSpPr txBox="1">
              <a:spLocks noChangeArrowheads="1"/>
            </p:cNvSpPr>
            <p:nvPr/>
          </p:nvSpPr>
          <p:spPr bwMode="auto">
            <a:xfrm>
              <a:off x="2545870" y="953065"/>
              <a:ext cx="2393" cy="6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en-US" sz="900" b="1" kern="1200">
                  <a:solidFill>
                    <a:srgbClr val="000000"/>
                  </a:solidFill>
                  <a:effectLst>
                    <a:outerShdw blurRad="38100" dist="38100" dir="2700000" algn="tl">
                      <a:srgbClr val="000000">
                        <a:alpha val="43000"/>
                      </a:srgbClr>
                    </a:outerShdw>
                  </a:effectLst>
                  <a:latin typeface="Calibri" panose="020F0502020204030204" pitchFamily="34" charset="0"/>
                  <a:ea typeface="Calibri" panose="020F0502020204030204" pitchFamily="34" charset="0"/>
                </a:rPr>
                <a:t>EDUCATION</a:t>
              </a:r>
              <a:endParaRPr lang="en-US" sz="1200">
                <a:effectLst/>
                <a:latin typeface="Times New Roman" panose="02020603050405020304" pitchFamily="18" charset="0"/>
                <a:ea typeface="Calibri" panose="020F0502020204030204" pitchFamily="34" charset="0"/>
              </a:endParaRPr>
            </a:p>
          </p:txBody>
        </p:sp>
      </p:grpSp>
      <p:sp>
        <p:nvSpPr>
          <p:cNvPr id="16" name="Text Box 2"/>
          <p:cNvSpPr txBox="1">
            <a:spLocks noChangeArrowheads="1"/>
          </p:cNvSpPr>
          <p:nvPr/>
        </p:nvSpPr>
        <p:spPr bwMode="auto">
          <a:xfrm>
            <a:off x="2321086" y="3071594"/>
            <a:ext cx="1553210" cy="1094740"/>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Concepts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Facts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Laws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Principles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Theories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Assumptions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tabLst>
                <a:tab pos="457200" algn="l"/>
              </a:tabLst>
            </a:pPr>
            <a:r>
              <a:rPr lang="en-US" sz="900"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Mental Models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endParaRPr>
          </a:p>
        </p:txBody>
      </p:sp>
      <p:sp>
        <p:nvSpPr>
          <p:cNvPr id="17" name="Right Arrow 16"/>
          <p:cNvSpPr/>
          <p:nvPr/>
        </p:nvSpPr>
        <p:spPr>
          <a:xfrm rot="10800000">
            <a:off x="3616486" y="3534509"/>
            <a:ext cx="749935" cy="1892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p:cNvSpPr txBox="1">
            <a:spLocks noChangeArrowheads="1"/>
          </p:cNvSpPr>
          <p:nvPr/>
        </p:nvSpPr>
        <p:spPr bwMode="auto">
          <a:xfrm>
            <a:off x="6252371" y="4628614"/>
            <a:ext cx="2621915" cy="1517650"/>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noAutofit/>
          </a:bodyPr>
          <a:lstStyle/>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Observation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Measurement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Classification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Experimentation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Identification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Hypothesizing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Prediction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6000"/>
              </a:lnSpc>
              <a:spcBef>
                <a:spcPts val="0"/>
              </a:spcBef>
              <a:spcAft>
                <a:spcPts val="0"/>
              </a:spcAft>
              <a:buFont typeface="+mj-lt"/>
              <a:buAutoNum type="romanLcPeriod"/>
              <a:tabLst>
                <a:tab pos="914400" algn="l"/>
              </a:tabLst>
            </a:pPr>
            <a:r>
              <a:rPr lang="en-US" sz="900" kern="120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Inferring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ight Arrow 18"/>
          <p:cNvSpPr/>
          <p:nvPr/>
        </p:nvSpPr>
        <p:spPr>
          <a:xfrm rot="1285433">
            <a:off x="5633881" y="4600039"/>
            <a:ext cx="713740" cy="2216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
          <p:cNvSpPr txBox="1">
            <a:spLocks noChangeArrowheads="1"/>
          </p:cNvSpPr>
          <p:nvPr/>
        </p:nvSpPr>
        <p:spPr bwMode="auto">
          <a:xfrm>
            <a:off x="6681631" y="2535654"/>
            <a:ext cx="2656840" cy="1957705"/>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Objectivity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Curiosity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Open mindedness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Critical and rational thinking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Reflective thinking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Honesty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Skepticism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Carefulness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Deductive and inductive reasoning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Intuitive and logical reasoning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Consistency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LcPeriod"/>
              <a:tabLst>
                <a:tab pos="457200" algn="l"/>
              </a:tabLst>
            </a:pPr>
            <a:r>
              <a:rPr lang="en-US" sz="900" kern="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Patience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800" kern="12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21" name="Right Arrow 20"/>
          <p:cNvSpPr/>
          <p:nvPr/>
        </p:nvSpPr>
        <p:spPr>
          <a:xfrm>
            <a:off x="6124736" y="3471009"/>
            <a:ext cx="655320" cy="1809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Box 23"/>
          <p:cNvSpPr txBox="1"/>
          <p:nvPr/>
        </p:nvSpPr>
        <p:spPr>
          <a:xfrm>
            <a:off x="4435001" y="2782669"/>
            <a:ext cx="349250" cy="367665"/>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1200">
              <a:effectLst/>
              <a:latin typeface="Times New Roman" panose="02020603050405020304" pitchFamily="18" charset="0"/>
              <a:ea typeface="Calibri" panose="020F0502020204030204" pitchFamily="34" charset="0"/>
            </a:endParaRPr>
          </a:p>
        </p:txBody>
      </p:sp>
      <p:sp>
        <p:nvSpPr>
          <p:cNvPr id="23" name="TextBox 24"/>
          <p:cNvSpPr txBox="1"/>
          <p:nvPr/>
        </p:nvSpPr>
        <p:spPr>
          <a:xfrm>
            <a:off x="5990116" y="3041749"/>
            <a:ext cx="349250" cy="367665"/>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1200">
              <a:effectLst/>
              <a:latin typeface="Times New Roman" panose="02020603050405020304" pitchFamily="18" charset="0"/>
              <a:ea typeface="Calibri" panose="020F0502020204030204" pitchFamily="34" charset="0"/>
            </a:endParaRPr>
          </a:p>
        </p:txBody>
      </p:sp>
      <p:sp>
        <p:nvSpPr>
          <p:cNvPr id="24" name="TextBox 25"/>
          <p:cNvSpPr txBox="1"/>
          <p:nvPr/>
        </p:nvSpPr>
        <p:spPr>
          <a:xfrm>
            <a:off x="4804571" y="4911189"/>
            <a:ext cx="349250" cy="367665"/>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1200">
              <a:effectLst/>
              <a:latin typeface="Times New Roman" panose="02020603050405020304" pitchFamily="18" charset="0"/>
              <a:ea typeface="Calibri" panose="020F0502020204030204" pitchFamily="34" charset="0"/>
            </a:endParaRPr>
          </a:p>
        </p:txBody>
      </p:sp>
      <p:sp>
        <p:nvSpPr>
          <p:cNvPr id="25" name="Text Box 22"/>
          <p:cNvSpPr txBox="1"/>
          <p:nvPr/>
        </p:nvSpPr>
        <p:spPr>
          <a:xfrm>
            <a:off x="4459766" y="3247489"/>
            <a:ext cx="748665" cy="2203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800" b="1">
                <a:effectLst/>
                <a:ea typeface="Calibri" panose="020F0502020204030204" pitchFamily="34" charset="0"/>
                <a:cs typeface="Times New Roman" panose="02020603050405020304" pitchFamily="18" charset="0"/>
              </a:rPr>
              <a:t>COGNITIVE</a:t>
            </a:r>
            <a:endParaRPr lang="en-US" sz="1100">
              <a:effectLst/>
              <a:ea typeface="Calibri" panose="020F0502020204030204" pitchFamily="34" charset="0"/>
              <a:cs typeface="Times New Roman" panose="02020603050405020304" pitchFamily="18" charset="0"/>
            </a:endParaRPr>
          </a:p>
        </p:txBody>
      </p:sp>
      <p:sp>
        <p:nvSpPr>
          <p:cNvPr id="26" name="Text Box 1"/>
          <p:cNvSpPr txBox="1"/>
          <p:nvPr/>
        </p:nvSpPr>
        <p:spPr>
          <a:xfrm>
            <a:off x="4527076" y="4281269"/>
            <a:ext cx="981075" cy="2203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PSYCHOMOTOR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84"/>
          <p:cNvSpPr txBox="1"/>
          <p:nvPr/>
        </p:nvSpPr>
        <p:spPr>
          <a:xfrm>
            <a:off x="5649756" y="3928844"/>
            <a:ext cx="752475" cy="2349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900" b="1">
                <a:effectLst/>
                <a:ea typeface="Calibri" panose="020F0502020204030204" pitchFamily="34" charset="0"/>
                <a:cs typeface="Times New Roman" panose="02020603050405020304" pitchFamily="18" charset="0"/>
              </a:rPr>
              <a:t>AFFECTIVE</a:t>
            </a:r>
            <a:endParaRPr lang="en-US" sz="1100">
              <a:effectLst/>
              <a:ea typeface="Calibri" panose="020F0502020204030204" pitchFamily="34" charset="0"/>
              <a:cs typeface="Times New Roman" panose="02020603050405020304" pitchFamily="18" charset="0"/>
            </a:endParaRPr>
          </a:p>
        </p:txBody>
      </p:sp>
      <p:sp>
        <p:nvSpPr>
          <p:cNvPr id="28" name="Rectangle 24"/>
          <p:cNvSpPr>
            <a:spLocks noChangeArrowheads="1"/>
          </p:cNvSpPr>
          <p:nvPr/>
        </p:nvSpPr>
        <p:spPr bwMode="auto">
          <a:xfrm>
            <a:off x="1931831" y="17901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27"/>
          <p:cNvSpPr>
            <a:spLocks noChangeArrowheads="1"/>
          </p:cNvSpPr>
          <p:nvPr/>
        </p:nvSpPr>
        <p:spPr bwMode="auto">
          <a:xfrm>
            <a:off x="1890717" y="24010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a:t>
            </a:r>
            <a:endParaRPr kumimoji="0" 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42"/>
          <p:cNvSpPr>
            <a:spLocks noChangeArrowheads="1"/>
          </p:cNvSpPr>
          <p:nvPr/>
        </p:nvSpPr>
        <p:spPr bwMode="auto">
          <a:xfrm>
            <a:off x="1931831" y="27045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44"/>
          <p:cNvSpPr>
            <a:spLocks noChangeArrowheads="1"/>
          </p:cNvSpPr>
          <p:nvPr/>
        </p:nvSpPr>
        <p:spPr bwMode="auto">
          <a:xfrm>
            <a:off x="1931831" y="31617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7700" algn="l"/>
              </a:tabLst>
              <a:defRPr>
                <a:solidFill>
                  <a:schemeClr val="tx1"/>
                </a:solidFill>
                <a:latin typeface="Arial" panose="020B0604020202020204" pitchFamily="34" charset="0"/>
              </a:defRPr>
            </a:lvl1pPr>
            <a:lvl2pPr eaLnBrk="0" fontAlgn="base" hangingPunct="0">
              <a:spcBef>
                <a:spcPct val="0"/>
              </a:spcBef>
              <a:spcAft>
                <a:spcPct val="0"/>
              </a:spcAft>
              <a:tabLst>
                <a:tab pos="647700" algn="l"/>
              </a:tabLst>
              <a:defRPr>
                <a:solidFill>
                  <a:schemeClr val="tx1"/>
                </a:solidFill>
                <a:latin typeface="Arial" panose="020B0604020202020204" pitchFamily="34" charset="0"/>
              </a:defRPr>
            </a:lvl2pPr>
            <a:lvl3pPr eaLnBrk="0" fontAlgn="base" hangingPunct="0">
              <a:spcBef>
                <a:spcPct val="0"/>
              </a:spcBef>
              <a:spcAft>
                <a:spcPct val="0"/>
              </a:spcAft>
              <a:tabLst>
                <a:tab pos="647700" algn="l"/>
              </a:tabLst>
              <a:defRPr>
                <a:solidFill>
                  <a:schemeClr val="tx1"/>
                </a:solidFill>
                <a:latin typeface="Arial" panose="020B0604020202020204" pitchFamily="34" charset="0"/>
              </a:defRPr>
            </a:lvl3pPr>
            <a:lvl4pPr eaLnBrk="0" fontAlgn="base" hangingPunct="0">
              <a:spcBef>
                <a:spcPct val="0"/>
              </a:spcBef>
              <a:spcAft>
                <a:spcPct val="0"/>
              </a:spcAft>
              <a:tabLst>
                <a:tab pos="647700" algn="l"/>
              </a:tabLst>
              <a:defRPr>
                <a:solidFill>
                  <a:schemeClr val="tx1"/>
                </a:solidFill>
                <a:latin typeface="Arial" panose="020B0604020202020204" pitchFamily="34" charset="0"/>
              </a:defRPr>
            </a:lvl4pPr>
            <a:lvl5pPr eaLnBrk="0" fontAlgn="base" hangingPunct="0">
              <a:spcBef>
                <a:spcPct val="0"/>
              </a:spcBef>
              <a:spcAft>
                <a:spcPct val="0"/>
              </a:spcAft>
              <a:tabLst>
                <a:tab pos="647700" algn="l"/>
              </a:tabLst>
              <a:defRPr>
                <a:solidFill>
                  <a:schemeClr val="tx1"/>
                </a:solidFill>
                <a:latin typeface="Arial" panose="020B0604020202020204" pitchFamily="34" charset="0"/>
              </a:defRPr>
            </a:lvl5pPr>
            <a:lvl6pPr eaLnBrk="0" fontAlgn="base" hangingPunct="0">
              <a:spcBef>
                <a:spcPct val="0"/>
              </a:spcBef>
              <a:spcAft>
                <a:spcPct val="0"/>
              </a:spcAft>
              <a:tabLst>
                <a:tab pos="647700" algn="l"/>
              </a:tabLst>
              <a:defRPr>
                <a:solidFill>
                  <a:schemeClr val="tx1"/>
                </a:solidFill>
                <a:latin typeface="Arial" panose="020B0604020202020204" pitchFamily="34" charset="0"/>
              </a:defRPr>
            </a:lvl6pPr>
            <a:lvl7pPr eaLnBrk="0" fontAlgn="base" hangingPunct="0">
              <a:spcBef>
                <a:spcPct val="0"/>
              </a:spcBef>
              <a:spcAft>
                <a:spcPct val="0"/>
              </a:spcAft>
              <a:tabLst>
                <a:tab pos="647700" algn="l"/>
              </a:tabLst>
              <a:defRPr>
                <a:solidFill>
                  <a:schemeClr val="tx1"/>
                </a:solidFill>
                <a:latin typeface="Arial" panose="020B0604020202020204" pitchFamily="34" charset="0"/>
              </a:defRPr>
            </a:lvl7pPr>
            <a:lvl8pPr eaLnBrk="0" fontAlgn="base" hangingPunct="0">
              <a:spcBef>
                <a:spcPct val="0"/>
              </a:spcBef>
              <a:spcAft>
                <a:spcPct val="0"/>
              </a:spcAft>
              <a:tabLst>
                <a:tab pos="647700" algn="l"/>
              </a:tabLst>
              <a:defRPr>
                <a:solidFill>
                  <a:schemeClr val="tx1"/>
                </a:solidFill>
                <a:latin typeface="Arial" panose="020B0604020202020204" pitchFamily="34" charset="0"/>
              </a:defRPr>
            </a:lvl8pPr>
            <a:lvl9pPr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47700" algn="l"/>
              </a:tabLst>
            </a:pPr>
            <a:endParaRPr kumimoji="0" lang="en-GB"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47700" algn="l"/>
              </a:tabLst>
            </a:pPr>
            <a:r>
              <a:rPr kumimoji="0" lang="en-GB"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47700" algn="l"/>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47"/>
          <p:cNvSpPr>
            <a:spLocks noChangeArrowheads="1"/>
          </p:cNvSpPr>
          <p:nvPr/>
        </p:nvSpPr>
        <p:spPr bwMode="auto">
          <a:xfrm>
            <a:off x="1931831" y="36189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816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FORMS OF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EDUCATION</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Text Placeholder 2"/>
          <p:cNvSpPr>
            <a:spLocks noGrp="1"/>
          </p:cNvSpPr>
          <p:nvPr>
            <p:ph type="body" idx="1"/>
          </p:nvPr>
        </p:nvSpPr>
        <p:spPr/>
        <p:txBody>
          <a:bodyPr/>
          <a:lstStyle/>
          <a:p>
            <a:r>
              <a:rPr lang="en-US" b="1" dirty="0" smtClean="0">
                <a:solidFill>
                  <a:schemeClr val="accent4"/>
                </a:solidFill>
                <a:latin typeface="Calibri" panose="020F0502020204030204" pitchFamily="34" charset="0"/>
              </a:rPr>
              <a:t>FORMAL</a:t>
            </a:r>
            <a:endParaRPr lang="en-US" b="1" dirty="0">
              <a:solidFill>
                <a:schemeClr val="accent4"/>
              </a:solidFill>
              <a:latin typeface="Calibri" panose="020F0502020204030204" pitchFamily="34" charset="0"/>
            </a:endParaRP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v"/>
            </a:pPr>
            <a:r>
              <a:rPr lang="en-US" b="1" dirty="0" smtClean="0">
                <a:latin typeface="Calibri" panose="020F0502020204030204" pitchFamily="34" charset="0"/>
              </a:rPr>
              <a:t>  Teachers </a:t>
            </a:r>
            <a:r>
              <a:rPr lang="en-US" b="1" dirty="0">
                <a:latin typeface="Calibri" panose="020F0502020204030204" pitchFamily="34" charset="0"/>
              </a:rPr>
              <a:t>are trained.</a:t>
            </a:r>
          </a:p>
          <a:p>
            <a:pPr>
              <a:buFont typeface="Wingdings" panose="05000000000000000000" pitchFamily="2" charset="2"/>
              <a:buChar char="v"/>
            </a:pPr>
            <a:r>
              <a:rPr lang="en-US" b="1" dirty="0" smtClean="0">
                <a:latin typeface="Calibri" panose="020F0502020204030204" pitchFamily="34" charset="0"/>
              </a:rPr>
              <a:t>  Curriculum </a:t>
            </a:r>
            <a:r>
              <a:rPr lang="en-US" b="1" dirty="0">
                <a:latin typeface="Calibri" panose="020F0502020204030204" pitchFamily="34" charset="0"/>
              </a:rPr>
              <a:t>in </a:t>
            </a:r>
            <a:r>
              <a:rPr lang="en-US" b="1" dirty="0" smtClean="0">
                <a:latin typeface="Calibri" panose="020F0502020204030204" pitchFamily="34" charset="0"/>
              </a:rPr>
              <a:t>place.</a:t>
            </a:r>
            <a:endParaRPr lang="en-US" b="1" dirty="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Systematic and sequential.</a:t>
            </a:r>
            <a:endParaRPr lang="en-US" b="1" dirty="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Quality </a:t>
            </a:r>
            <a:r>
              <a:rPr lang="en-US" b="1" dirty="0">
                <a:latin typeface="Calibri" panose="020F0502020204030204" pitchFamily="34" charset="0"/>
              </a:rPr>
              <a:t>Control </a:t>
            </a:r>
            <a:r>
              <a:rPr lang="en-US" b="1" dirty="0" smtClean="0">
                <a:latin typeface="Calibri" panose="020F0502020204030204" pitchFamily="34" charset="0"/>
              </a:rPr>
              <a:t>Mechanism.</a:t>
            </a:r>
            <a:endParaRPr lang="en-US" b="1" dirty="0">
              <a:latin typeface="Calibri" panose="020F0502020204030204" pitchFamily="34" charset="0"/>
            </a:endParaRPr>
          </a:p>
          <a:p>
            <a:endParaRPr lang="en-US" b="1" dirty="0">
              <a:latin typeface="Calibri" panose="020F0502020204030204" pitchFamily="34" charset="0"/>
            </a:endParaRPr>
          </a:p>
        </p:txBody>
      </p:sp>
      <p:sp>
        <p:nvSpPr>
          <p:cNvPr id="5" name="Text Placeholder 4"/>
          <p:cNvSpPr>
            <a:spLocks noGrp="1"/>
          </p:cNvSpPr>
          <p:nvPr>
            <p:ph type="body" sz="quarter" idx="3"/>
          </p:nvPr>
        </p:nvSpPr>
        <p:spPr/>
        <p:txBody>
          <a:bodyPr/>
          <a:lstStyle/>
          <a:p>
            <a:r>
              <a:rPr lang="en-US" b="1" dirty="0" smtClean="0">
                <a:solidFill>
                  <a:schemeClr val="accent4"/>
                </a:solidFill>
                <a:latin typeface="Calibri" panose="020F0502020204030204" pitchFamily="34" charset="0"/>
              </a:rPr>
              <a:t>INFORMAL</a:t>
            </a:r>
            <a:endParaRPr lang="en-US" b="1" dirty="0">
              <a:solidFill>
                <a:schemeClr val="accent4"/>
              </a:solidFill>
              <a:latin typeface="Calibri" panose="020F0502020204030204" pitchFamily="34" charset="0"/>
            </a:endParaRPr>
          </a:p>
        </p:txBody>
      </p:sp>
      <p:sp>
        <p:nvSpPr>
          <p:cNvPr id="6" name="Content Placeholder 5"/>
          <p:cNvSpPr>
            <a:spLocks noGrp="1"/>
          </p:cNvSpPr>
          <p:nvPr>
            <p:ph sz="quarter" idx="4"/>
          </p:nvPr>
        </p:nvSpPr>
        <p:spPr/>
        <p:txBody>
          <a:bodyPr/>
          <a:lstStyle/>
          <a:p>
            <a:pPr>
              <a:buFont typeface="Wingdings" panose="05000000000000000000" pitchFamily="2" charset="2"/>
              <a:buChar char="v"/>
            </a:pPr>
            <a:r>
              <a:rPr lang="en-US" b="1" dirty="0" smtClean="0">
                <a:latin typeface="Calibri" panose="020F0502020204030204" pitchFamily="34" charset="0"/>
              </a:rPr>
              <a:t>  Not Systematic.</a:t>
            </a:r>
            <a:endParaRPr lang="en-US" b="1" dirty="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No Curriculum.</a:t>
            </a:r>
          </a:p>
          <a:p>
            <a:pPr>
              <a:buFont typeface="Wingdings" panose="05000000000000000000" pitchFamily="2" charset="2"/>
              <a:buChar char="v"/>
            </a:pPr>
            <a:r>
              <a:rPr lang="en-US" b="1" dirty="0" smtClean="0">
                <a:latin typeface="Calibri" panose="020F0502020204030204" pitchFamily="34" charset="0"/>
              </a:rPr>
              <a:t>  Everybody is a Teacher.</a:t>
            </a:r>
          </a:p>
          <a:p>
            <a:pPr>
              <a:buFont typeface="Wingdings" panose="05000000000000000000" pitchFamily="2" charset="2"/>
              <a:buChar char="v"/>
            </a:pPr>
            <a:r>
              <a:rPr lang="en-US" b="1" dirty="0" smtClean="0">
                <a:latin typeface="Calibri" panose="020F0502020204030204" pitchFamily="34" charset="0"/>
              </a:rPr>
              <a:t>  No quality assurance.</a:t>
            </a:r>
            <a:endParaRPr lang="en-US" b="1" dirty="0">
              <a:latin typeface="Calibri" panose="020F0502020204030204" pitchFamily="34" charset="0"/>
            </a:endParaRPr>
          </a:p>
          <a:p>
            <a:endParaRPr lang="en-US" dirty="0"/>
          </a:p>
        </p:txBody>
      </p:sp>
      <p:sp>
        <p:nvSpPr>
          <p:cNvPr id="7" name="TextBox 6"/>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4108809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SCIENCE</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4"/>
                </a:solidFill>
                <a:latin typeface="Calibri" panose="020F0502020204030204" pitchFamily="34" charset="0"/>
              </a:rPr>
              <a:t>SUMMARY OF VIEWS ABOUT SCIENCE</a:t>
            </a:r>
          </a:p>
          <a:p>
            <a:pPr>
              <a:buFont typeface="Wingdings" panose="05000000000000000000" pitchFamily="2" charset="2"/>
              <a:buChar char="v"/>
            </a:pPr>
            <a:r>
              <a:rPr lang="en-US" b="1" dirty="0" smtClean="0">
                <a:latin typeface="Calibri" panose="020F0502020204030204" pitchFamily="34" charset="0"/>
              </a:rPr>
              <a:t>  Science </a:t>
            </a:r>
            <a:r>
              <a:rPr lang="en-US" b="1" dirty="0">
                <a:latin typeface="Calibri" panose="020F0502020204030204" pitchFamily="34" charset="0"/>
              </a:rPr>
              <a:t>may be viewed from three perspectives as follows: </a:t>
            </a:r>
            <a:r>
              <a:rPr lang="en-US" b="1" dirty="0" smtClean="0">
                <a:latin typeface="Calibri" panose="020F0502020204030204" pitchFamily="34" charset="0"/>
              </a:rPr>
              <a:t>-</a:t>
            </a:r>
          </a:p>
          <a:p>
            <a:pPr>
              <a:buFont typeface="Wingdings" panose="05000000000000000000" pitchFamily="2" charset="2"/>
              <a:buChar char="v"/>
            </a:pPr>
            <a:endParaRPr lang="en-US" b="1" dirty="0" smtClean="0">
              <a:latin typeface="Calibri" panose="020F0502020204030204" pitchFamily="34" charset="0"/>
            </a:endParaRPr>
          </a:p>
          <a:p>
            <a:pPr marL="457200" indent="-457200">
              <a:buFont typeface="+mj-lt"/>
              <a:buAutoNum type="arabicPeriod"/>
            </a:pPr>
            <a:r>
              <a:rPr lang="en-US" b="1" dirty="0" smtClean="0">
                <a:latin typeface="Calibri" panose="020F0502020204030204" pitchFamily="34" charset="0"/>
              </a:rPr>
              <a:t>Science </a:t>
            </a:r>
            <a:r>
              <a:rPr lang="en-US" b="1" dirty="0">
                <a:latin typeface="Calibri" panose="020F0502020204030204" pitchFamily="34" charset="0"/>
              </a:rPr>
              <a:t>as </a:t>
            </a:r>
            <a:r>
              <a:rPr lang="en-US" b="1" u="sng" dirty="0">
                <a:latin typeface="Calibri" panose="020F0502020204030204" pitchFamily="34" charset="0"/>
              </a:rPr>
              <a:t>knowledge,</a:t>
            </a:r>
            <a:r>
              <a:rPr lang="en-US" b="1" dirty="0">
                <a:latin typeface="Calibri" panose="020F0502020204030204" pitchFamily="34" charset="0"/>
              </a:rPr>
              <a:t> knowledge about things around us.  It is also a process of generating that knowledge and attempting to refine the knowledge so generated. </a:t>
            </a:r>
            <a:endParaRPr lang="en-US" b="1" dirty="0" smtClean="0">
              <a:latin typeface="Calibri" panose="020F0502020204030204" pitchFamily="34" charset="0"/>
            </a:endParaRPr>
          </a:p>
          <a:p>
            <a:pPr marL="0" indent="0">
              <a:buNone/>
            </a:pPr>
            <a:endParaRPr lang="en-US" b="1" dirty="0">
              <a:latin typeface="Calibri" panose="020F0502020204030204" pitchFamily="34" charset="0"/>
            </a:endParaRPr>
          </a:p>
          <a:p>
            <a:endParaRPr lang="en-US" b="1"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5541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SCIENCE continued,…….</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4"/>
                </a:solidFill>
                <a:latin typeface="Calibri" panose="020F0502020204030204" pitchFamily="34" charset="0"/>
              </a:rPr>
              <a:t>This knowledge takes various forms such as: </a:t>
            </a:r>
            <a:r>
              <a:rPr lang="en-US" b="1" dirty="0" smtClean="0">
                <a:solidFill>
                  <a:schemeClr val="accent4"/>
                </a:solidFill>
                <a:latin typeface="Calibri" panose="020F0502020204030204" pitchFamily="34" charset="0"/>
              </a:rPr>
              <a:t>-</a:t>
            </a:r>
          </a:p>
          <a:p>
            <a:pPr>
              <a:buFont typeface="Wingdings" panose="05000000000000000000" pitchFamily="2" charset="2"/>
              <a:buChar char="v"/>
            </a:pPr>
            <a:r>
              <a:rPr lang="en-US" dirty="0" smtClean="0">
                <a:latin typeface="Calibri" panose="020F0502020204030204" pitchFamily="34" charset="0"/>
              </a:rPr>
              <a:t>  Facts</a:t>
            </a:r>
          </a:p>
          <a:p>
            <a:pPr>
              <a:buFont typeface="Wingdings" panose="05000000000000000000" pitchFamily="2" charset="2"/>
              <a:buChar char="v"/>
            </a:pPr>
            <a:r>
              <a:rPr lang="en-US" dirty="0" smtClean="0">
                <a:latin typeface="Calibri" panose="020F0502020204030204" pitchFamily="34" charset="0"/>
              </a:rPr>
              <a:t>  Principles</a:t>
            </a:r>
            <a:endParaRPr lang="en-US" dirty="0">
              <a:latin typeface="Calibri" panose="020F0502020204030204" pitchFamily="34" charset="0"/>
            </a:endParaRPr>
          </a:p>
          <a:p>
            <a:pPr>
              <a:buFont typeface="Wingdings" panose="05000000000000000000" pitchFamily="2" charset="2"/>
              <a:buChar char="v"/>
            </a:pPr>
            <a:r>
              <a:rPr lang="en-US" dirty="0" smtClean="0">
                <a:latin typeface="Calibri" panose="020F0502020204030204" pitchFamily="34" charset="0"/>
              </a:rPr>
              <a:t>  Assumptions</a:t>
            </a:r>
            <a:endParaRPr lang="en-US" dirty="0">
              <a:latin typeface="Calibri" panose="020F0502020204030204" pitchFamily="34" charset="0"/>
            </a:endParaRPr>
          </a:p>
          <a:p>
            <a:pPr>
              <a:buFont typeface="Wingdings" panose="05000000000000000000" pitchFamily="2" charset="2"/>
              <a:buChar char="v"/>
            </a:pPr>
            <a:r>
              <a:rPr lang="en-US" dirty="0" smtClean="0">
                <a:latin typeface="Calibri" panose="020F0502020204030204" pitchFamily="34" charset="0"/>
              </a:rPr>
              <a:t>  Mental Models</a:t>
            </a:r>
          </a:p>
          <a:p>
            <a:pPr>
              <a:buFont typeface="Wingdings" panose="05000000000000000000" pitchFamily="2" charset="2"/>
              <a:buChar char="v"/>
            </a:pPr>
            <a:r>
              <a:rPr lang="en-US" dirty="0" smtClean="0">
                <a:latin typeface="Calibri" panose="020F0502020204030204" pitchFamily="34" charset="0"/>
              </a:rPr>
              <a:t>  Theories</a:t>
            </a:r>
          </a:p>
          <a:p>
            <a:pPr>
              <a:buFont typeface="Wingdings" panose="05000000000000000000" pitchFamily="2" charset="2"/>
              <a:buChar char="v"/>
            </a:pPr>
            <a:r>
              <a:rPr lang="en-US" dirty="0" smtClean="0">
                <a:latin typeface="Calibri" panose="020F0502020204030204" pitchFamily="34" charset="0"/>
              </a:rPr>
              <a:t>  Laws</a:t>
            </a:r>
            <a:endParaRPr lang="en-US" dirty="0">
              <a:latin typeface="Calibri" panose="020F0502020204030204" pitchFamily="34" charset="0"/>
            </a:endParaRPr>
          </a:p>
        </p:txBody>
      </p:sp>
      <p:sp>
        <p:nvSpPr>
          <p:cNvPr id="4" name="Right Brace 3"/>
          <p:cNvSpPr/>
          <p:nvPr/>
        </p:nvSpPr>
        <p:spPr>
          <a:xfrm>
            <a:off x="3631842" y="3016758"/>
            <a:ext cx="965916" cy="28591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107008" y="3215206"/>
            <a:ext cx="2916530" cy="2123658"/>
          </a:xfrm>
          <a:prstGeom prst="rect">
            <a:avLst/>
          </a:prstGeom>
          <a:noFill/>
        </p:spPr>
        <p:txBody>
          <a:bodyPr wrap="square" rtlCol="0">
            <a:spAutoFit/>
          </a:bodyPr>
          <a:lstStyle/>
          <a:p>
            <a:r>
              <a:rPr lang="en-US" sz="2200" dirty="0" smtClean="0">
                <a:latin typeface="Calibri" panose="020F0502020204030204" pitchFamily="34" charset="0"/>
              </a:rPr>
              <a:t>This body of knowledge has been generated and documented in written forms. Scientist call this </a:t>
            </a:r>
            <a:r>
              <a:rPr lang="en-US" sz="2200" b="1" u="sng" dirty="0" smtClean="0">
                <a:latin typeface="Calibri" panose="020F0502020204030204" pitchFamily="34" charset="0"/>
              </a:rPr>
              <a:t>CONTENT</a:t>
            </a:r>
            <a:r>
              <a:rPr lang="en-US" sz="2200" dirty="0" smtClean="0">
                <a:latin typeface="Calibri" panose="020F0502020204030204" pitchFamily="34" charset="0"/>
              </a:rPr>
              <a:t> or </a:t>
            </a:r>
            <a:r>
              <a:rPr lang="en-US" sz="2200" b="1" u="sng" dirty="0" smtClean="0">
                <a:latin typeface="Calibri" panose="020F0502020204030204" pitchFamily="34" charset="0"/>
              </a:rPr>
              <a:t>PRODUCT</a:t>
            </a:r>
            <a:r>
              <a:rPr lang="en-US" sz="2200" u="sng" dirty="0" smtClean="0">
                <a:latin typeface="Calibri" panose="020F0502020204030204" pitchFamily="34" charset="0"/>
              </a:rPr>
              <a:t> </a:t>
            </a:r>
            <a:r>
              <a:rPr lang="en-US" sz="2200" dirty="0" smtClean="0">
                <a:latin typeface="Calibri" panose="020F0502020204030204" pitchFamily="34" charset="0"/>
              </a:rPr>
              <a:t>of Scientific enquiry.</a:t>
            </a:r>
            <a:endParaRPr lang="en-US" sz="2200" dirty="0">
              <a:latin typeface="Calibri" panose="020F0502020204030204" pitchFamily="34" charset="0"/>
            </a:endParaRPr>
          </a:p>
        </p:txBody>
      </p:sp>
      <p:sp>
        <p:nvSpPr>
          <p:cNvPr id="6" name="TextBox 5"/>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7" name="TextBox 6"/>
          <p:cNvSpPr txBox="1"/>
          <p:nvPr/>
        </p:nvSpPr>
        <p:spPr>
          <a:xfrm>
            <a:off x="1295400" y="2101758"/>
            <a:ext cx="3302357"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SCIENCE AS KNOWLEDGE</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1740538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SCIENCE continued,…….</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2"/>
            </a:pPr>
            <a:r>
              <a:rPr lang="en-US" dirty="0">
                <a:latin typeface="Calibri" panose="020F0502020204030204" pitchFamily="34" charset="0"/>
              </a:rPr>
              <a:t>Science may also be viewed as a </a:t>
            </a:r>
            <a:r>
              <a:rPr lang="en-US" u="sng" dirty="0">
                <a:latin typeface="Calibri" panose="020F0502020204030204" pitchFamily="34" charset="0"/>
              </a:rPr>
              <a:t>method</a:t>
            </a:r>
            <a:r>
              <a:rPr lang="en-US" dirty="0">
                <a:latin typeface="Calibri" panose="020F0502020204030204" pitchFamily="34" charset="0"/>
              </a:rPr>
              <a:t> or means of obtaining knowledge.  Scientists achieve this through the use of different skills or processes. </a:t>
            </a:r>
            <a:endParaRPr lang="en-US" dirty="0" smtClean="0">
              <a:latin typeface="Calibri" panose="020F0502020204030204" pitchFamily="34" charset="0"/>
            </a:endParaRPr>
          </a:p>
          <a:p>
            <a:pPr marL="0" indent="0">
              <a:buNone/>
            </a:pPr>
            <a:r>
              <a:rPr lang="en-US" dirty="0" smtClean="0">
                <a:latin typeface="Calibri" panose="020F0502020204030204" pitchFamily="34" charset="0"/>
              </a:rPr>
              <a:t>These </a:t>
            </a:r>
            <a:r>
              <a:rPr lang="en-US" dirty="0">
                <a:latin typeface="Calibri" panose="020F0502020204030204" pitchFamily="34" charset="0"/>
              </a:rPr>
              <a:t>skills or processes as outlined by AAAS are:</a:t>
            </a:r>
          </a:p>
          <a:p>
            <a:pPr marL="0" lvl="0" indent="0">
              <a:buNone/>
            </a:pPr>
            <a:endParaRPr lang="en-US" dirty="0">
              <a:latin typeface="Calibri" panose="020F0502020204030204" pitchFamily="34" charset="0"/>
            </a:endParaRPr>
          </a:p>
          <a:p>
            <a:pPr marL="0" indent="0">
              <a:buNone/>
            </a:pPr>
            <a:endParaRPr lang="en-US"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6" name="TextBox 5"/>
          <p:cNvSpPr txBox="1"/>
          <p:nvPr/>
        </p:nvSpPr>
        <p:spPr>
          <a:xfrm>
            <a:off x="1295400" y="4280793"/>
            <a:ext cx="3147810" cy="2677656"/>
          </a:xfrm>
          <a:prstGeom prst="rect">
            <a:avLst/>
          </a:prstGeom>
          <a:noFill/>
        </p:spPr>
        <p:txBody>
          <a:bodyPr wrap="square" rtlCol="0">
            <a:spAutoFit/>
          </a:bodyPr>
          <a:lstStyle/>
          <a:p>
            <a:pPr marL="800100" lvl="1" indent="-342900">
              <a:buFont typeface="Wingdings" panose="05000000000000000000" pitchFamily="2" charset="2"/>
              <a:buChar char="v"/>
            </a:pPr>
            <a:r>
              <a:rPr lang="en-US" sz="2400" dirty="0" smtClean="0">
                <a:latin typeface="Calibri" panose="020F0502020204030204" pitchFamily="34" charset="0"/>
              </a:rPr>
              <a:t>Observation</a:t>
            </a:r>
          </a:p>
          <a:p>
            <a:pPr marL="800100" lvl="1" indent="-342900">
              <a:buFont typeface="Wingdings" panose="05000000000000000000" pitchFamily="2" charset="2"/>
              <a:buChar char="v"/>
            </a:pPr>
            <a:r>
              <a:rPr lang="en-US" sz="2400" dirty="0" smtClean="0">
                <a:latin typeface="Calibri" panose="020F0502020204030204" pitchFamily="34" charset="0"/>
              </a:rPr>
              <a:t>Measurement</a:t>
            </a:r>
            <a:endParaRPr lang="en-US" sz="2400" dirty="0">
              <a:latin typeface="Calibri" panose="020F0502020204030204" pitchFamily="34" charset="0"/>
            </a:endParaRPr>
          </a:p>
          <a:p>
            <a:pPr marL="800100" lvl="1" indent="-342900">
              <a:buFont typeface="Wingdings" panose="05000000000000000000" pitchFamily="2" charset="2"/>
              <a:buChar char="v"/>
            </a:pPr>
            <a:r>
              <a:rPr lang="en-US" sz="2400" dirty="0" smtClean="0">
                <a:latin typeface="Calibri" panose="020F0502020204030204" pitchFamily="34" charset="0"/>
              </a:rPr>
              <a:t>Classification</a:t>
            </a:r>
            <a:endParaRPr lang="en-US" sz="2400" dirty="0">
              <a:latin typeface="Calibri" panose="020F0502020204030204" pitchFamily="34" charset="0"/>
            </a:endParaRPr>
          </a:p>
          <a:p>
            <a:pPr marL="800100" lvl="1" indent="-342900">
              <a:buFont typeface="Wingdings" panose="05000000000000000000" pitchFamily="2" charset="2"/>
              <a:buChar char="v"/>
            </a:pPr>
            <a:r>
              <a:rPr lang="en-US" sz="2400" dirty="0" smtClean="0">
                <a:latin typeface="Calibri" panose="020F0502020204030204" pitchFamily="34" charset="0"/>
              </a:rPr>
              <a:t>Experimentation</a:t>
            </a:r>
          </a:p>
          <a:p>
            <a:pPr marL="800100" lvl="1" indent="-342900">
              <a:buFont typeface="Wingdings" panose="05000000000000000000" pitchFamily="2" charset="2"/>
              <a:buChar char="v"/>
            </a:pPr>
            <a:r>
              <a:rPr lang="en-US" sz="2400" dirty="0">
                <a:latin typeface="Calibri" panose="020F0502020204030204" pitchFamily="34" charset="0"/>
              </a:rPr>
              <a:t>Communication</a:t>
            </a:r>
          </a:p>
          <a:p>
            <a:pPr lvl="1"/>
            <a:endParaRPr lang="en-US" sz="2400" dirty="0">
              <a:latin typeface="Calibri" panose="020F0502020204030204" pitchFamily="34" charset="0"/>
            </a:endParaRPr>
          </a:p>
          <a:p>
            <a:endParaRPr lang="en-US" sz="2400" dirty="0">
              <a:latin typeface="Calibri" panose="020F0502020204030204" pitchFamily="34" charset="0"/>
            </a:endParaRPr>
          </a:p>
        </p:txBody>
      </p:sp>
      <p:sp>
        <p:nvSpPr>
          <p:cNvPr id="8" name="TextBox 7"/>
          <p:cNvSpPr txBox="1"/>
          <p:nvPr/>
        </p:nvSpPr>
        <p:spPr>
          <a:xfrm>
            <a:off x="5834129" y="4280793"/>
            <a:ext cx="3569177" cy="2308324"/>
          </a:xfrm>
          <a:prstGeom prst="rect">
            <a:avLst/>
          </a:prstGeom>
          <a:noFill/>
        </p:spPr>
        <p:txBody>
          <a:bodyPr wrap="square" rtlCol="0">
            <a:spAutoFit/>
          </a:bodyPr>
          <a:lstStyle/>
          <a:p>
            <a:pPr marL="800100" lvl="1" indent="-342900">
              <a:buFont typeface="Wingdings" panose="05000000000000000000" pitchFamily="2" charset="2"/>
              <a:buChar char="v"/>
            </a:pPr>
            <a:r>
              <a:rPr lang="en-US" sz="2400" dirty="0" smtClean="0">
                <a:latin typeface="Calibri" panose="020F0502020204030204" pitchFamily="34" charset="0"/>
              </a:rPr>
              <a:t>Identification</a:t>
            </a:r>
          </a:p>
          <a:p>
            <a:pPr marL="800100" lvl="1" indent="-342900">
              <a:buFont typeface="Wingdings" panose="05000000000000000000" pitchFamily="2" charset="2"/>
              <a:buChar char="v"/>
            </a:pPr>
            <a:r>
              <a:rPr lang="en-US" sz="2400" dirty="0" smtClean="0">
                <a:latin typeface="Calibri" panose="020F0502020204030204" pitchFamily="34" charset="0"/>
              </a:rPr>
              <a:t>Hypothesizing</a:t>
            </a:r>
            <a:endParaRPr lang="en-US" sz="2400" dirty="0">
              <a:latin typeface="Calibri" panose="020F0502020204030204" pitchFamily="34" charset="0"/>
            </a:endParaRPr>
          </a:p>
          <a:p>
            <a:pPr marL="800100" lvl="1" indent="-342900">
              <a:buFont typeface="Wingdings" panose="05000000000000000000" pitchFamily="2" charset="2"/>
              <a:buChar char="v"/>
            </a:pPr>
            <a:r>
              <a:rPr lang="en-US" sz="2400" dirty="0" smtClean="0">
                <a:latin typeface="Calibri" panose="020F0502020204030204" pitchFamily="34" charset="0"/>
              </a:rPr>
              <a:t>Prediction</a:t>
            </a:r>
            <a:endParaRPr lang="en-US" sz="2400" dirty="0">
              <a:latin typeface="Calibri" panose="020F0502020204030204" pitchFamily="34" charset="0"/>
            </a:endParaRPr>
          </a:p>
          <a:p>
            <a:pPr marL="800100" lvl="1" indent="-342900">
              <a:buFont typeface="Wingdings" panose="05000000000000000000" pitchFamily="2" charset="2"/>
              <a:buChar char="v"/>
            </a:pPr>
            <a:r>
              <a:rPr lang="en-US" sz="2400" dirty="0" smtClean="0">
                <a:latin typeface="Calibri" panose="020F0502020204030204" pitchFamily="34" charset="0"/>
              </a:rPr>
              <a:t>Inferring</a:t>
            </a:r>
          </a:p>
          <a:p>
            <a:pPr marL="800100" lvl="1" indent="-342900">
              <a:buFont typeface="Wingdings" panose="05000000000000000000" pitchFamily="2" charset="2"/>
              <a:buChar char="v"/>
            </a:pPr>
            <a:endParaRPr lang="en-US" sz="2400" dirty="0">
              <a:latin typeface="Calibri" panose="020F0502020204030204" pitchFamily="34" charset="0"/>
            </a:endParaRPr>
          </a:p>
          <a:p>
            <a:endParaRPr lang="en-US" sz="2400" dirty="0">
              <a:latin typeface="Calibri" panose="020F0502020204030204" pitchFamily="34" charset="0"/>
            </a:endParaRPr>
          </a:p>
        </p:txBody>
      </p:sp>
      <p:sp>
        <p:nvSpPr>
          <p:cNvPr id="7" name="TextBox 6"/>
          <p:cNvSpPr txBox="1"/>
          <p:nvPr/>
        </p:nvSpPr>
        <p:spPr>
          <a:xfrm>
            <a:off x="1295400" y="2101758"/>
            <a:ext cx="3302357"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SCIENCE AS METHOD</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100523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SCIENCE continued,…….</a:t>
            </a:r>
            <a:endParaRPr lang="en-US" dirty="0"/>
          </a:p>
        </p:txBody>
      </p:sp>
      <p:sp>
        <p:nvSpPr>
          <p:cNvPr id="3" name="Content Placeholder 2"/>
          <p:cNvSpPr>
            <a:spLocks noGrp="1"/>
          </p:cNvSpPr>
          <p:nvPr>
            <p:ph idx="1"/>
          </p:nvPr>
        </p:nvSpPr>
        <p:spPr/>
        <p:txBody>
          <a:bodyPr/>
          <a:lstStyle/>
          <a:p>
            <a:pPr marL="457200" indent="-457200" algn="just">
              <a:buFont typeface="+mj-lt"/>
              <a:buAutoNum type="arabicPeriod" startAt="3"/>
            </a:pPr>
            <a:r>
              <a:rPr lang="en-US" dirty="0">
                <a:latin typeface="Calibri" panose="020F0502020204030204" pitchFamily="34" charset="0"/>
              </a:rPr>
              <a:t>The third aspect of science is the view that, science is viewed as attitude.  Scientists must meet some attitudinal pre-requisites in their investigations or process of inquiry. </a:t>
            </a:r>
          </a:p>
          <a:p>
            <a:pPr marL="0" indent="0" algn="just">
              <a:buNone/>
            </a:pPr>
            <a:r>
              <a:rPr lang="en-US" dirty="0">
                <a:latin typeface="Calibri" panose="020F0502020204030204" pitchFamily="34" charset="0"/>
              </a:rPr>
              <a:t>These attitudinal pre-requisites include the following: - </a:t>
            </a:r>
            <a:endParaRPr lang="en-US" dirty="0" smtClean="0">
              <a:latin typeface="Calibri" panose="020F0502020204030204" pitchFamily="34" charset="0"/>
            </a:endParaRPr>
          </a:p>
          <a:p>
            <a:pPr marL="0" indent="0" algn="just">
              <a:buNone/>
            </a:pPr>
            <a:endParaRPr lang="en-US"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5" name="TextBox 4"/>
          <p:cNvSpPr txBox="1"/>
          <p:nvPr/>
        </p:nvSpPr>
        <p:spPr>
          <a:xfrm>
            <a:off x="1295400" y="4280793"/>
            <a:ext cx="4538729" cy="2554545"/>
          </a:xfrm>
          <a:prstGeom prst="rect">
            <a:avLst/>
          </a:prstGeom>
          <a:noFill/>
        </p:spPr>
        <p:txBody>
          <a:bodyPr wrap="square" rtlCol="0">
            <a:spAutoFit/>
          </a:bodyPr>
          <a:lstStyle/>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Objectivity</a:t>
            </a: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Curiosity</a:t>
            </a:r>
            <a:endParaRPr lang="en-US" sz="2000" dirty="0">
              <a:latin typeface="Calibri" panose="020F0502020204030204" pitchFamily="34" charset="0"/>
            </a:endParaRP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Open-mindedness</a:t>
            </a:r>
            <a:endParaRPr lang="en-US" sz="2000" dirty="0">
              <a:latin typeface="Calibri" panose="020F0502020204030204" pitchFamily="34" charset="0"/>
            </a:endParaRP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Critical </a:t>
            </a:r>
            <a:r>
              <a:rPr lang="en-US" sz="2000" dirty="0">
                <a:latin typeface="Calibri" panose="020F0502020204030204" pitchFamily="34" charset="0"/>
              </a:rPr>
              <a:t>and rational </a:t>
            </a:r>
            <a:r>
              <a:rPr lang="en-US" sz="2000" dirty="0" smtClean="0">
                <a:latin typeface="Calibri" panose="020F0502020204030204" pitchFamily="34" charset="0"/>
              </a:rPr>
              <a:t>thinking</a:t>
            </a: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Reflective thinking.</a:t>
            </a:r>
          </a:p>
          <a:p>
            <a:pPr marL="800100" lvl="1" indent="-342900">
              <a:buClr>
                <a:schemeClr val="accent1"/>
              </a:buClr>
              <a:buFont typeface="Wingdings" panose="05000000000000000000" pitchFamily="2" charset="2"/>
              <a:buChar char="v"/>
            </a:pPr>
            <a:r>
              <a:rPr lang="en-US" sz="2000" dirty="0">
                <a:latin typeface="Calibri" panose="020F0502020204030204" pitchFamily="34" charset="0"/>
              </a:rPr>
              <a:t>Intuitive and logical reasoning</a:t>
            </a:r>
          </a:p>
          <a:p>
            <a:pPr marL="800100" lvl="1" indent="-342900">
              <a:buFont typeface="Wingdings" panose="05000000000000000000" pitchFamily="2" charset="2"/>
              <a:buChar char="§"/>
            </a:pPr>
            <a:endParaRPr lang="en-US" sz="2000" dirty="0">
              <a:latin typeface="Calibri" panose="020F0502020204030204" pitchFamily="34" charset="0"/>
            </a:endParaRPr>
          </a:p>
          <a:p>
            <a:endParaRPr lang="en-US" sz="2000" dirty="0">
              <a:latin typeface="Calibri" panose="020F0502020204030204" pitchFamily="34" charset="0"/>
            </a:endParaRPr>
          </a:p>
        </p:txBody>
      </p:sp>
      <p:sp>
        <p:nvSpPr>
          <p:cNvPr id="6" name="TextBox 5"/>
          <p:cNvSpPr txBox="1"/>
          <p:nvPr/>
        </p:nvSpPr>
        <p:spPr>
          <a:xfrm>
            <a:off x="5834129" y="4280793"/>
            <a:ext cx="5318975" cy="2554545"/>
          </a:xfrm>
          <a:prstGeom prst="rect">
            <a:avLst/>
          </a:prstGeom>
          <a:noFill/>
        </p:spPr>
        <p:txBody>
          <a:bodyPr wrap="square" rtlCol="0">
            <a:spAutoFit/>
          </a:bodyPr>
          <a:lstStyle/>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Honesty</a:t>
            </a: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Skepticism</a:t>
            </a:r>
            <a:endParaRPr lang="en-US" sz="2000" dirty="0">
              <a:latin typeface="Calibri" panose="020F0502020204030204" pitchFamily="34" charset="0"/>
            </a:endParaRP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Carefulness</a:t>
            </a:r>
            <a:endParaRPr lang="en-US" sz="2000" dirty="0">
              <a:latin typeface="Calibri" panose="020F0502020204030204" pitchFamily="34" charset="0"/>
            </a:endParaRP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Deductive </a:t>
            </a:r>
            <a:r>
              <a:rPr lang="en-US" sz="2000" dirty="0">
                <a:latin typeface="Calibri" panose="020F0502020204030204" pitchFamily="34" charset="0"/>
              </a:rPr>
              <a:t>and inductive </a:t>
            </a:r>
            <a:r>
              <a:rPr lang="en-US" sz="2000" dirty="0" smtClean="0">
                <a:latin typeface="Calibri" panose="020F0502020204030204" pitchFamily="34" charset="0"/>
              </a:rPr>
              <a:t>reasoning</a:t>
            </a: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Accuracy</a:t>
            </a:r>
            <a:endParaRPr lang="en-US" sz="2000" dirty="0">
              <a:latin typeface="Calibri" panose="020F0502020204030204" pitchFamily="34" charset="0"/>
            </a:endParaRPr>
          </a:p>
          <a:p>
            <a:pPr marL="800100" lvl="1" indent="-342900">
              <a:buClr>
                <a:schemeClr val="accent1"/>
              </a:buClr>
              <a:buFont typeface="Wingdings" panose="05000000000000000000" pitchFamily="2" charset="2"/>
              <a:buChar char="v"/>
            </a:pPr>
            <a:r>
              <a:rPr lang="en-US" sz="2000" dirty="0" smtClean="0">
                <a:latin typeface="Calibri" panose="020F0502020204030204" pitchFamily="34" charset="0"/>
              </a:rPr>
              <a:t>Consistency and Patience.</a:t>
            </a:r>
            <a:endParaRPr lang="en-US" sz="2000" dirty="0">
              <a:latin typeface="Calibri" panose="020F0502020204030204" pitchFamily="34" charset="0"/>
            </a:endParaRPr>
          </a:p>
          <a:p>
            <a:pPr marL="800100" lvl="1" indent="-342900">
              <a:buFont typeface="Wingdings" panose="05000000000000000000" pitchFamily="2" charset="2"/>
              <a:buChar char="§"/>
            </a:pPr>
            <a:endParaRPr lang="en-US" sz="2000" dirty="0">
              <a:latin typeface="Calibri" panose="020F0502020204030204" pitchFamily="34" charset="0"/>
            </a:endParaRPr>
          </a:p>
          <a:p>
            <a:endParaRPr lang="en-US" sz="2000" dirty="0">
              <a:latin typeface="Calibri" panose="020F0502020204030204" pitchFamily="34" charset="0"/>
            </a:endParaRPr>
          </a:p>
        </p:txBody>
      </p:sp>
      <p:sp>
        <p:nvSpPr>
          <p:cNvPr id="7" name="TextBox 6"/>
          <p:cNvSpPr txBox="1"/>
          <p:nvPr/>
        </p:nvSpPr>
        <p:spPr>
          <a:xfrm>
            <a:off x="1295400" y="2101758"/>
            <a:ext cx="3302357"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SCIENCE AS ATTITUDE</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185638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SCIENCE continued,…….</a:t>
            </a:r>
            <a:endParaRPr lang="en-US" dirty="0"/>
          </a:p>
        </p:txBody>
      </p:sp>
      <p:sp>
        <p:nvSpPr>
          <p:cNvPr id="3" name="Content Placeholder 2"/>
          <p:cNvSpPr>
            <a:spLocks noGrp="1"/>
          </p:cNvSpPr>
          <p:nvPr>
            <p:ph idx="1"/>
          </p:nvPr>
        </p:nvSpPr>
        <p:spPr/>
        <p:txBody>
          <a:bodyPr>
            <a:normAutofit/>
          </a:bodyPr>
          <a:lstStyle/>
          <a:p>
            <a:pPr marL="0" indent="0" algn="just">
              <a:buNone/>
            </a:pPr>
            <a:r>
              <a:rPr lang="en-US" sz="2600" b="1" dirty="0">
                <a:latin typeface="Calibri" panose="020F0502020204030204" pitchFamily="34" charset="0"/>
              </a:rPr>
              <a:t>The perception and knowledge of the nature of science on the part of the science teachers affects the way science is taught. Research evidence shows a positive relationship between the extent of understanding of what science is and the manner of teaching and learning of science.  </a:t>
            </a:r>
            <a:r>
              <a:rPr lang="en-US" sz="2600" b="1" dirty="0" err="1">
                <a:latin typeface="Calibri" panose="020F0502020204030204" pitchFamily="34" charset="0"/>
              </a:rPr>
              <a:t>Akpan</a:t>
            </a:r>
            <a:r>
              <a:rPr lang="en-US" sz="2600" b="1" dirty="0">
                <a:latin typeface="Calibri" panose="020F0502020204030204" pitchFamily="34" charset="0"/>
              </a:rPr>
              <a:t> (1991), </a:t>
            </a:r>
            <a:r>
              <a:rPr lang="en-US" sz="2600" b="1" dirty="0" err="1">
                <a:latin typeface="Calibri" panose="020F0502020204030204" pitchFamily="34" charset="0"/>
              </a:rPr>
              <a:t>Akinmade</a:t>
            </a:r>
            <a:r>
              <a:rPr lang="en-US" sz="2600" b="1" dirty="0">
                <a:latin typeface="Calibri" panose="020F0502020204030204" pitchFamily="34" charset="0"/>
              </a:rPr>
              <a:t> (2001) and </a:t>
            </a:r>
            <a:r>
              <a:rPr lang="en-US" sz="2600" b="1" dirty="0" err="1">
                <a:latin typeface="Calibri" panose="020F0502020204030204" pitchFamily="34" charset="0"/>
              </a:rPr>
              <a:t>Akpan</a:t>
            </a:r>
            <a:r>
              <a:rPr lang="en-US" sz="2600" b="1" dirty="0">
                <a:latin typeface="Calibri" panose="020F0502020204030204" pitchFamily="34" charset="0"/>
              </a:rPr>
              <a:t> (2012</a:t>
            </a:r>
            <a:r>
              <a:rPr lang="en-US" sz="2600" b="1" dirty="0" smtClean="0">
                <a:latin typeface="Calibri" panose="020F0502020204030204" pitchFamily="34" charset="0"/>
              </a:rPr>
              <a:t>).</a:t>
            </a:r>
            <a:endParaRPr lang="en-US" sz="2600" dirty="0"/>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2768131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CURRICULUM </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latin typeface="Calibri" panose="020F0502020204030204" pitchFamily="34" charset="0"/>
              </a:rPr>
              <a:t>  As a medium </a:t>
            </a:r>
            <a:r>
              <a:rPr lang="en-US" dirty="0">
                <a:latin typeface="Calibri" panose="020F0502020204030204" pitchFamily="34" charset="0"/>
              </a:rPr>
              <a:t>through which educational institutions seek to translate </a:t>
            </a:r>
            <a:r>
              <a:rPr lang="en-US" dirty="0" smtClean="0">
                <a:latin typeface="Calibri" panose="020F0502020204030204" pitchFamily="34" charset="0"/>
              </a:rPr>
              <a:t>	the </a:t>
            </a:r>
            <a:r>
              <a:rPr lang="en-US" dirty="0">
                <a:latin typeface="Calibri" panose="020F0502020204030204" pitchFamily="34" charset="0"/>
              </a:rPr>
              <a:t>societal values into concrete reality</a:t>
            </a:r>
            <a:r>
              <a:rPr lang="en-US" dirty="0" smtClean="0">
                <a:latin typeface="Calibri" panose="020F0502020204030204" pitchFamily="34" charset="0"/>
              </a:rPr>
              <a:t>.</a:t>
            </a:r>
          </a:p>
          <a:p>
            <a:pPr>
              <a:buFont typeface="Wingdings" panose="05000000000000000000" pitchFamily="2" charset="2"/>
              <a:buChar char="v"/>
            </a:pPr>
            <a:r>
              <a:rPr lang="en-US" dirty="0" smtClean="0">
                <a:latin typeface="Calibri" panose="020F0502020204030204" pitchFamily="34" charset="0"/>
              </a:rPr>
              <a:t>  As planned </a:t>
            </a:r>
            <a:r>
              <a:rPr lang="en-US" dirty="0">
                <a:latin typeface="Calibri" panose="020F0502020204030204" pitchFamily="34" charset="0"/>
              </a:rPr>
              <a:t>occurrences in the classroom. </a:t>
            </a:r>
            <a:r>
              <a:rPr lang="en-US" dirty="0" smtClean="0">
                <a:latin typeface="Calibri" panose="020F0502020204030204" pitchFamily="34" charset="0"/>
              </a:rPr>
              <a:t>Wiles </a:t>
            </a:r>
            <a:r>
              <a:rPr lang="en-US" dirty="0">
                <a:latin typeface="Calibri" panose="020F0502020204030204" pitchFamily="34" charset="0"/>
              </a:rPr>
              <a:t>&amp; </a:t>
            </a:r>
            <a:r>
              <a:rPr lang="en-US" dirty="0" err="1">
                <a:latin typeface="Calibri" panose="020F0502020204030204" pitchFamily="34" charset="0"/>
              </a:rPr>
              <a:t>Bondi</a:t>
            </a:r>
            <a:r>
              <a:rPr lang="en-US" dirty="0">
                <a:latin typeface="Calibri" panose="020F0502020204030204" pitchFamily="34" charset="0"/>
              </a:rPr>
              <a:t>, (2007</a:t>
            </a:r>
            <a:r>
              <a:rPr lang="en-US" dirty="0" smtClean="0">
                <a:latin typeface="Calibri" panose="020F0502020204030204" pitchFamily="34" charset="0"/>
              </a:rPr>
              <a:t>).</a:t>
            </a:r>
          </a:p>
          <a:p>
            <a:pPr>
              <a:buFont typeface="Wingdings" panose="05000000000000000000" pitchFamily="2" charset="2"/>
              <a:buChar char="v"/>
            </a:pPr>
            <a:r>
              <a:rPr lang="en-US" dirty="0" smtClean="0">
                <a:latin typeface="Calibri" panose="020F0502020204030204" pitchFamily="34" charset="0"/>
              </a:rPr>
              <a:t>  What happens to the learners for which the school is responsible.</a:t>
            </a:r>
          </a:p>
          <a:p>
            <a:pPr>
              <a:buFont typeface="Wingdings" panose="05000000000000000000" pitchFamily="2" charset="2"/>
              <a:buChar char="v"/>
            </a:pPr>
            <a:r>
              <a:rPr lang="en-US" dirty="0" smtClean="0">
                <a:latin typeface="Calibri" panose="020F0502020204030204" pitchFamily="34" charset="0"/>
              </a:rPr>
              <a:t>  A </a:t>
            </a:r>
            <a:r>
              <a:rPr lang="en-US" dirty="0">
                <a:latin typeface="Calibri" panose="020F0502020204030204" pitchFamily="34" charset="0"/>
              </a:rPr>
              <a:t>blue print on which all the activities of the educational systems are </a:t>
            </a:r>
            <a:r>
              <a:rPr lang="en-US" dirty="0" smtClean="0">
                <a:latin typeface="Calibri" panose="020F0502020204030204" pitchFamily="34" charset="0"/>
              </a:rPr>
              <a:t>    	based upon.</a:t>
            </a:r>
          </a:p>
          <a:p>
            <a:pPr>
              <a:buFont typeface="Wingdings" panose="05000000000000000000" pitchFamily="2" charset="2"/>
              <a:buChar char="v"/>
            </a:pPr>
            <a:r>
              <a:rPr lang="en-US" dirty="0" smtClean="0">
                <a:latin typeface="Calibri" panose="020F0502020204030204" pitchFamily="34" charset="0"/>
              </a:rPr>
              <a:t>  A framework of actions for educational system.</a:t>
            </a:r>
          </a:p>
          <a:p>
            <a:endParaRPr lang="en-US"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5" name="TextBox 4"/>
          <p:cNvSpPr txBox="1"/>
          <p:nvPr/>
        </p:nvSpPr>
        <p:spPr>
          <a:xfrm>
            <a:off x="1296536" y="2115405"/>
            <a:ext cx="2733397" cy="368489"/>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DIFINITIONS</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77392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1918F0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83641" y="2511188"/>
            <a:ext cx="7519917" cy="3562066"/>
          </a:xfrm>
          <a:prstGeom prst="rect">
            <a:avLst/>
          </a:prstGeom>
          <a:ln w="127000" cap="flat">
            <a:solidFill>
              <a:srgbClr val="D9D9D9"/>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3" name="Title 2"/>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LISTEN TO THIS TEACHER</a:t>
            </a:r>
            <a:endParaRPr lang="en-US" dirty="0"/>
          </a:p>
        </p:txBody>
      </p:sp>
      <p:sp>
        <p:nvSpPr>
          <p:cNvPr id="5" name="TextBox 4"/>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08301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8" fill="hold" display="0">
                  <p:stCondLst>
                    <p:cond delay="indefinite"/>
                  </p:stCondLst>
                </p:cTn>
                <p:tgtEl>
                  <p:spTgt spid="4"/>
                </p:tgtEl>
              </p:cMediaNode>
            </p:video>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CURRICULUM DEVELOPMENT PROCESS.</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The entire process is illustrated in the diagrams below;</a:t>
            </a:r>
          </a:p>
          <a:p>
            <a:pPr marL="0" indent="0">
              <a:buNone/>
            </a:pPr>
            <a:endParaRPr lang="en-US"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21" name="Rectangle 23"/>
          <p:cNvSpPr>
            <a:spLocks noChangeArrowheads="1"/>
          </p:cNvSpPr>
          <p:nvPr/>
        </p:nvSpPr>
        <p:spPr bwMode="auto">
          <a:xfrm>
            <a:off x="-341538" y="1909541"/>
            <a:ext cx="18225334" cy="60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30"/>
          <p:cNvSpPr>
            <a:spLocks noChangeArrowheads="1"/>
          </p:cNvSpPr>
          <p:nvPr/>
        </p:nvSpPr>
        <p:spPr bwMode="auto">
          <a:xfrm>
            <a:off x="-341538" y="2366741"/>
            <a:ext cx="18225334" cy="60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7251806" y="5821276"/>
            <a:ext cx="4293951" cy="369332"/>
          </a:xfrm>
          <a:prstGeom prst="rect">
            <a:avLst/>
          </a:prstGeom>
          <a:noFill/>
        </p:spPr>
        <p:txBody>
          <a:bodyPr wrap="square" rtlCol="0">
            <a:spAutoFit/>
          </a:bodyPr>
          <a:lstStyle/>
          <a:p>
            <a:r>
              <a:rPr lang="en-US" b="1" dirty="0">
                <a:solidFill>
                  <a:schemeClr val="accent4"/>
                </a:solidFill>
                <a:latin typeface="Calibri" panose="020F0502020204030204" pitchFamily="34" charset="0"/>
              </a:rPr>
              <a:t>A typical curriculum Development Model</a:t>
            </a:r>
            <a:endParaRPr lang="en-US" dirty="0">
              <a:solidFill>
                <a:schemeClr val="accent4"/>
              </a:solidFill>
              <a:latin typeface="Calibri" panose="020F0502020204030204" pitchFamily="34" charset="0"/>
            </a:endParaRPr>
          </a:p>
        </p:txBody>
      </p:sp>
      <p:grpSp>
        <p:nvGrpSpPr>
          <p:cNvPr id="24" name="Group 23"/>
          <p:cNvGrpSpPr/>
          <p:nvPr/>
        </p:nvGrpSpPr>
        <p:grpSpPr>
          <a:xfrm>
            <a:off x="2947916" y="3052665"/>
            <a:ext cx="5568287" cy="3137943"/>
            <a:chOff x="0" y="0"/>
            <a:chExt cx="3814256" cy="2712008"/>
          </a:xfrm>
        </p:grpSpPr>
        <p:sp>
          <p:nvSpPr>
            <p:cNvPr id="25" name="Oval 24"/>
            <p:cNvSpPr/>
            <p:nvPr/>
          </p:nvSpPr>
          <p:spPr>
            <a:xfrm>
              <a:off x="552090" y="103517"/>
              <a:ext cx="2611526" cy="23920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33"/>
            <p:cNvSpPr txBox="1"/>
            <p:nvPr/>
          </p:nvSpPr>
          <p:spPr>
            <a:xfrm>
              <a:off x="1371600" y="0"/>
              <a:ext cx="1009497" cy="30723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400" b="1">
                  <a:effectLst/>
                  <a:ea typeface="Calibri" panose="020F0502020204030204" pitchFamily="34" charset="0"/>
                  <a:cs typeface="Times New Roman" panose="02020603050405020304" pitchFamily="18" charset="0"/>
                </a:rPr>
                <a:t>SOCIETY</a:t>
              </a:r>
              <a:endParaRPr lang="en-US" sz="1100">
                <a:effectLst/>
                <a:ea typeface="Calibri" panose="020F0502020204030204" pitchFamily="34" charset="0"/>
                <a:cs typeface="Times New Roman" panose="02020603050405020304" pitchFamily="18" charset="0"/>
              </a:endParaRPr>
            </a:p>
          </p:txBody>
        </p:sp>
        <p:sp>
          <p:nvSpPr>
            <p:cNvPr id="27" name="Text Box 34"/>
            <p:cNvSpPr txBox="1"/>
            <p:nvPr/>
          </p:nvSpPr>
          <p:spPr>
            <a:xfrm>
              <a:off x="2622430" y="517585"/>
              <a:ext cx="1068019" cy="32186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400" b="1">
                  <a:effectLst/>
                  <a:ea typeface="Calibri" panose="020F0502020204030204" pitchFamily="34" charset="0"/>
                  <a:cs typeface="Times New Roman" panose="02020603050405020304" pitchFamily="18" charset="0"/>
                </a:rPr>
                <a:t>OBJECTIVES</a:t>
              </a:r>
              <a:endParaRPr lang="en-US" sz="1100">
                <a:effectLst/>
                <a:ea typeface="Calibri" panose="020F0502020204030204" pitchFamily="34" charset="0"/>
                <a:cs typeface="Times New Roman" panose="02020603050405020304" pitchFamily="18" charset="0"/>
              </a:endParaRPr>
            </a:p>
          </p:txBody>
        </p:sp>
        <p:sp>
          <p:nvSpPr>
            <p:cNvPr id="28" name="Text Box 36"/>
            <p:cNvSpPr txBox="1"/>
            <p:nvPr/>
          </p:nvSpPr>
          <p:spPr>
            <a:xfrm>
              <a:off x="2570672" y="1095555"/>
              <a:ext cx="1243584" cy="570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400" b="1">
                  <a:effectLst/>
                  <a:ea typeface="Calibri" panose="020F0502020204030204" pitchFamily="34" charset="0"/>
                  <a:cs typeface="Times New Roman" panose="02020603050405020304" pitchFamily="18" charset="0"/>
                </a:rPr>
                <a:t>SELECTION OF CONTENTS</a:t>
              </a:r>
              <a:endParaRPr lang="en-US" sz="1100">
                <a:effectLst/>
                <a:ea typeface="Calibri" panose="020F0502020204030204" pitchFamily="34" charset="0"/>
                <a:cs typeface="Times New Roman" panose="02020603050405020304" pitchFamily="18" charset="0"/>
              </a:endParaRPr>
            </a:p>
          </p:txBody>
        </p:sp>
        <p:sp>
          <p:nvSpPr>
            <p:cNvPr id="29" name="Text Box 37"/>
            <p:cNvSpPr txBox="1"/>
            <p:nvPr/>
          </p:nvSpPr>
          <p:spPr>
            <a:xfrm>
              <a:off x="1250830" y="2104846"/>
              <a:ext cx="1287475" cy="60716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400" b="1">
                  <a:effectLst/>
                  <a:ea typeface="Calibri" panose="020F0502020204030204" pitchFamily="34" charset="0"/>
                  <a:cs typeface="Times New Roman" panose="02020603050405020304" pitchFamily="18" charset="0"/>
                </a:rPr>
                <a:t>INTEGRATION SEQUENCING</a:t>
              </a:r>
              <a:endParaRPr lang="en-US" sz="1100">
                <a:effectLst/>
                <a:ea typeface="Calibri" panose="020F0502020204030204" pitchFamily="34" charset="0"/>
                <a:cs typeface="Times New Roman" panose="02020603050405020304" pitchFamily="18" charset="0"/>
              </a:endParaRPr>
            </a:p>
          </p:txBody>
        </p:sp>
        <p:sp>
          <p:nvSpPr>
            <p:cNvPr id="30" name="Text Box 38"/>
            <p:cNvSpPr txBox="1"/>
            <p:nvPr/>
          </p:nvSpPr>
          <p:spPr>
            <a:xfrm>
              <a:off x="0" y="577970"/>
              <a:ext cx="1199693" cy="3365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400" b="1">
                  <a:effectLst/>
                  <a:ea typeface="Calibri" panose="020F0502020204030204" pitchFamily="34" charset="0"/>
                  <a:cs typeface="Times New Roman" panose="02020603050405020304" pitchFamily="18" charset="0"/>
                </a:rPr>
                <a:t>EVALUATION</a:t>
              </a:r>
              <a:endParaRPr lang="en-US" sz="1100">
                <a:effectLst/>
                <a:ea typeface="Calibri" panose="020F0502020204030204" pitchFamily="34" charset="0"/>
                <a:cs typeface="Times New Roman" panose="02020603050405020304" pitchFamily="18" charset="0"/>
              </a:endParaRPr>
            </a:p>
          </p:txBody>
        </p:sp>
        <p:sp>
          <p:nvSpPr>
            <p:cNvPr id="31" name="Text Box 39"/>
            <p:cNvSpPr txBox="1"/>
            <p:nvPr/>
          </p:nvSpPr>
          <p:spPr>
            <a:xfrm>
              <a:off x="0" y="1190446"/>
              <a:ext cx="1302106" cy="32918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400" b="1">
                  <a:effectLst/>
                  <a:ea typeface="Calibri" panose="020F0502020204030204" pitchFamily="34" charset="0"/>
                  <a:cs typeface="Times New Roman" panose="02020603050405020304" pitchFamily="18" charset="0"/>
                </a:rPr>
                <a:t>TRIAL TESTING</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9781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CURRICULUM DEVELOPMENT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PROCESS continued,…….</a:t>
            </a:r>
            <a:endParaRPr lang="en-US" dirty="0"/>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grpSp>
        <p:nvGrpSpPr>
          <p:cNvPr id="5" name="Group 4"/>
          <p:cNvGrpSpPr/>
          <p:nvPr/>
        </p:nvGrpSpPr>
        <p:grpSpPr>
          <a:xfrm>
            <a:off x="1583141" y="2490741"/>
            <a:ext cx="8557146" cy="3718990"/>
            <a:chOff x="0" y="0"/>
            <a:chExt cx="6836290" cy="3978358"/>
          </a:xfrm>
        </p:grpSpPr>
        <p:sp>
          <p:nvSpPr>
            <p:cNvPr id="6" name="Text Box 40"/>
            <p:cNvSpPr txBox="1"/>
            <p:nvPr/>
          </p:nvSpPr>
          <p:spPr>
            <a:xfrm>
              <a:off x="0" y="1061049"/>
              <a:ext cx="967740" cy="47244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dirty="0">
                  <a:effectLst/>
                  <a:ea typeface="Calibri" panose="020F0502020204030204" pitchFamily="34" charset="0"/>
                  <a:cs typeface="Times New Roman" panose="02020603050405020304" pitchFamily="18" charset="0"/>
                </a:rPr>
                <a:t>SUBJECT MATTER</a:t>
              </a:r>
              <a:endParaRPr lang="en-US" sz="1100" dirty="0">
                <a:effectLst/>
                <a:ea typeface="Calibri" panose="020F0502020204030204" pitchFamily="34" charset="0"/>
                <a:cs typeface="Times New Roman" panose="02020603050405020304" pitchFamily="18" charset="0"/>
              </a:endParaRPr>
            </a:p>
          </p:txBody>
        </p:sp>
        <p:sp>
          <p:nvSpPr>
            <p:cNvPr id="7" name="Text Box 41"/>
            <p:cNvSpPr txBox="1"/>
            <p:nvPr/>
          </p:nvSpPr>
          <p:spPr>
            <a:xfrm>
              <a:off x="1457864" y="1043796"/>
              <a:ext cx="982980" cy="48768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200" b="1" dirty="0">
                  <a:effectLst/>
                  <a:ea typeface="Calibri" panose="020F0502020204030204" pitchFamily="34" charset="0"/>
                  <a:cs typeface="Times New Roman" panose="02020603050405020304" pitchFamily="18" charset="0"/>
                </a:rPr>
                <a:t>SOURCES</a:t>
              </a:r>
              <a:endParaRPr lang="en-US" sz="1100" dirty="0">
                <a:effectLst/>
                <a:ea typeface="Calibri" panose="020F0502020204030204" pitchFamily="34" charset="0"/>
                <a:cs typeface="Times New Roman" panose="02020603050405020304" pitchFamily="18" charset="0"/>
              </a:endParaRPr>
            </a:p>
          </p:txBody>
        </p:sp>
        <p:sp>
          <p:nvSpPr>
            <p:cNvPr id="8" name="Text Box 43"/>
            <p:cNvSpPr txBox="1"/>
            <p:nvPr/>
          </p:nvSpPr>
          <p:spPr>
            <a:xfrm>
              <a:off x="1457864" y="2009954"/>
              <a:ext cx="952500" cy="44958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LEARNER</a:t>
              </a:r>
              <a:endParaRPr lang="en-US" sz="1100">
                <a:effectLst/>
                <a:ea typeface="Calibri" panose="020F0502020204030204" pitchFamily="34" charset="0"/>
                <a:cs typeface="Times New Roman" panose="02020603050405020304" pitchFamily="18" charset="0"/>
              </a:endParaRPr>
            </a:p>
          </p:txBody>
        </p:sp>
        <p:sp>
          <p:nvSpPr>
            <p:cNvPr id="9" name="Text Box 44"/>
            <p:cNvSpPr txBox="1"/>
            <p:nvPr/>
          </p:nvSpPr>
          <p:spPr>
            <a:xfrm>
              <a:off x="2958860" y="1043796"/>
              <a:ext cx="937260" cy="51054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ea typeface="Calibri" panose="020F0502020204030204" pitchFamily="34" charset="0"/>
                  <a:cs typeface="Times New Roman" panose="02020603050405020304" pitchFamily="18" charset="0"/>
                </a:rPr>
                <a:t>TENTATIVE OBJECTIVES</a:t>
              </a:r>
              <a:endParaRPr lang="en-US" sz="1100">
                <a:effectLst/>
                <a:ea typeface="Calibri" panose="020F0502020204030204" pitchFamily="34" charset="0"/>
                <a:cs typeface="Times New Roman" panose="02020603050405020304" pitchFamily="18" charset="0"/>
              </a:endParaRPr>
            </a:p>
          </p:txBody>
        </p:sp>
        <p:sp>
          <p:nvSpPr>
            <p:cNvPr id="10" name="Text Box 45"/>
            <p:cNvSpPr txBox="1"/>
            <p:nvPr/>
          </p:nvSpPr>
          <p:spPr>
            <a:xfrm>
              <a:off x="4382219" y="34505"/>
              <a:ext cx="1038225" cy="48768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PHILOSOPHY</a:t>
              </a:r>
              <a:endParaRPr lang="en-US" sz="1100">
                <a:effectLst/>
                <a:ea typeface="Calibri" panose="020F0502020204030204" pitchFamily="34" charset="0"/>
                <a:cs typeface="Times New Roman" panose="02020603050405020304" pitchFamily="18" charset="0"/>
              </a:endParaRPr>
            </a:p>
          </p:txBody>
        </p:sp>
        <p:sp>
          <p:nvSpPr>
            <p:cNvPr id="11" name="Text Box 48"/>
            <p:cNvSpPr txBox="1"/>
            <p:nvPr/>
          </p:nvSpPr>
          <p:spPr>
            <a:xfrm>
              <a:off x="4382219" y="1035169"/>
              <a:ext cx="1021080" cy="52578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SCREENS</a:t>
              </a:r>
              <a:endParaRPr lang="en-US" sz="1100">
                <a:effectLst/>
                <a:ea typeface="Calibri" panose="020F0502020204030204" pitchFamily="34" charset="0"/>
                <a:cs typeface="Times New Roman" panose="02020603050405020304" pitchFamily="18" charset="0"/>
              </a:endParaRPr>
            </a:p>
          </p:txBody>
        </p:sp>
        <p:sp>
          <p:nvSpPr>
            <p:cNvPr id="12" name="Text Box 78"/>
            <p:cNvSpPr txBox="1"/>
            <p:nvPr/>
          </p:nvSpPr>
          <p:spPr>
            <a:xfrm>
              <a:off x="4373592" y="2027207"/>
              <a:ext cx="1066800" cy="44958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200" b="1">
                  <a:effectLst/>
                  <a:ea typeface="Calibri" panose="020F0502020204030204" pitchFamily="34" charset="0"/>
                  <a:cs typeface="Times New Roman" panose="02020603050405020304" pitchFamily="18" charset="0"/>
                </a:rPr>
                <a:t>PSYCHOLOGY</a:t>
              </a:r>
              <a:endParaRPr lang="en-US" sz="1100">
                <a:effectLst/>
                <a:ea typeface="Calibri" panose="020F0502020204030204" pitchFamily="34" charset="0"/>
                <a:cs typeface="Times New Roman" panose="02020603050405020304" pitchFamily="18" charset="0"/>
              </a:endParaRPr>
            </a:p>
          </p:txBody>
        </p:sp>
        <p:sp>
          <p:nvSpPr>
            <p:cNvPr id="13" name="Text Box 83"/>
            <p:cNvSpPr txBox="1"/>
            <p:nvPr/>
          </p:nvSpPr>
          <p:spPr>
            <a:xfrm>
              <a:off x="5822830" y="1069675"/>
              <a:ext cx="1013460" cy="4800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PRECISE OBJECTIVES</a:t>
              </a:r>
              <a:endParaRPr lang="en-US" sz="1100">
                <a:effectLst/>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V="1">
              <a:off x="966158" y="1302588"/>
              <a:ext cx="41910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449902" y="1285335"/>
              <a:ext cx="44196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3899139" y="1285335"/>
              <a:ext cx="43434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5417388" y="1319841"/>
              <a:ext cx="37338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1906437" y="612475"/>
              <a:ext cx="7620" cy="381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1923690" y="1587260"/>
              <a:ext cx="0" cy="4191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4891177" y="612475"/>
              <a:ext cx="0" cy="381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flipV="1">
              <a:off x="4882551" y="1604513"/>
              <a:ext cx="7620" cy="411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 Box 94"/>
            <p:cNvSpPr txBox="1"/>
            <p:nvPr/>
          </p:nvSpPr>
          <p:spPr>
            <a:xfrm>
              <a:off x="138022" y="3467818"/>
              <a:ext cx="1158240" cy="51054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SELECTED EXPERIENCES</a:t>
              </a:r>
              <a:endParaRPr lang="en-US" sz="1100">
                <a:effectLst/>
                <a:ea typeface="Calibri" panose="020F0502020204030204" pitchFamily="34" charset="0"/>
                <a:cs typeface="Times New Roman" panose="02020603050405020304" pitchFamily="18" charset="0"/>
              </a:endParaRPr>
            </a:p>
          </p:txBody>
        </p:sp>
        <p:sp>
          <p:nvSpPr>
            <p:cNvPr id="23" name="Text Box 95"/>
            <p:cNvSpPr txBox="1"/>
            <p:nvPr/>
          </p:nvSpPr>
          <p:spPr>
            <a:xfrm>
              <a:off x="1923690" y="3459192"/>
              <a:ext cx="1158240" cy="5181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EVALUATION</a:t>
              </a:r>
              <a:endParaRPr lang="en-US" sz="1100">
                <a:effectLst/>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6366294" y="1552754"/>
              <a:ext cx="15240" cy="10591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6383547" y="2579298"/>
              <a:ext cx="0" cy="54102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flipV="1">
              <a:off x="586596" y="3096883"/>
              <a:ext cx="5806440" cy="2286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95222" y="3088256"/>
              <a:ext cx="7620" cy="3276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 Box 294"/>
            <p:cNvSpPr txBox="1"/>
            <p:nvPr/>
          </p:nvSpPr>
          <p:spPr>
            <a:xfrm>
              <a:off x="1431985" y="0"/>
              <a:ext cx="952500" cy="50482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200" b="1">
                  <a:effectLst/>
                  <a:ea typeface="Calibri" panose="020F0502020204030204" pitchFamily="34" charset="0"/>
                  <a:cs typeface="Times New Roman" panose="02020603050405020304" pitchFamily="18" charset="0"/>
                </a:rPr>
                <a:t>SOCIETY</a:t>
              </a:r>
              <a:endParaRPr lang="en-US" sz="1100">
                <a:effectLst/>
                <a:ea typeface="Calibri" panose="020F0502020204030204" pitchFamily="34" charset="0"/>
                <a:cs typeface="Times New Roman" panose="02020603050405020304" pitchFamily="18" charset="0"/>
              </a:endParaRPr>
            </a:p>
          </p:txBody>
        </p:sp>
      </p:grpSp>
      <p:sp>
        <p:nvSpPr>
          <p:cNvPr id="29" name="TextBox 28"/>
          <p:cNvSpPr txBox="1"/>
          <p:nvPr/>
        </p:nvSpPr>
        <p:spPr>
          <a:xfrm>
            <a:off x="7424382" y="5868537"/>
            <a:ext cx="4080681" cy="369332"/>
          </a:xfrm>
          <a:prstGeom prst="rect">
            <a:avLst/>
          </a:prstGeom>
          <a:noFill/>
        </p:spPr>
        <p:txBody>
          <a:bodyPr wrap="square" rtlCol="0">
            <a:spAutoFit/>
          </a:bodyPr>
          <a:lstStyle/>
          <a:p>
            <a:r>
              <a:rPr lang="en-US" b="1" dirty="0">
                <a:solidFill>
                  <a:schemeClr val="accent4"/>
                </a:solidFill>
                <a:latin typeface="Calibri" panose="020F0502020204030204" pitchFamily="34" charset="0"/>
              </a:rPr>
              <a:t>Tyler’s Curriculum Development Model</a:t>
            </a:r>
            <a:endParaRPr lang="en-US"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06559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CURRICULUM DEVELOPMENT PROCESS continued,…….</a:t>
            </a:r>
            <a:endParaRPr lang="en-US" dirty="0"/>
          </a:p>
        </p:txBody>
      </p:sp>
      <p:sp>
        <p:nvSpPr>
          <p:cNvPr id="3" name="Content Placeholder 2"/>
          <p:cNvSpPr>
            <a:spLocks noGrp="1"/>
          </p:cNvSpPr>
          <p:nvPr>
            <p:ph idx="1"/>
          </p:nvPr>
        </p:nvSpPr>
        <p:spPr/>
        <p:txBody>
          <a:bodyPr>
            <a:normAutofit/>
          </a:bodyPr>
          <a:lstStyle/>
          <a:p>
            <a:pPr marL="0" indent="0" algn="just">
              <a:buNone/>
            </a:pPr>
            <a:r>
              <a:rPr lang="en-US" sz="2800" b="1" dirty="0">
                <a:latin typeface="Calibri" panose="020F0502020204030204" pitchFamily="34" charset="0"/>
              </a:rPr>
              <a:t>The failure of the school system in meeting the objectives and aspirations of a country usually calls for curriculum reforms. </a:t>
            </a: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124545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CURRICULUM IMPLEMENTATION</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lstStyle/>
          <a:p>
            <a:r>
              <a:rPr lang="en-US" sz="2800" b="1" dirty="0" smtClean="0">
                <a:latin typeface="Calibri" panose="020F0502020204030204" pitchFamily="34" charset="0"/>
              </a:rPr>
              <a:t>Involves </a:t>
            </a:r>
            <a:r>
              <a:rPr lang="en-US" sz="2800" b="1" dirty="0">
                <a:latin typeface="Calibri" panose="020F0502020204030204" pitchFamily="34" charset="0"/>
              </a:rPr>
              <a:t>the dissemination of the structured set of learning </a:t>
            </a:r>
            <a:r>
              <a:rPr lang="en-US" sz="2800" b="1" dirty="0" smtClean="0">
                <a:latin typeface="Calibri" panose="020F0502020204030204" pitchFamily="34" charset="0"/>
              </a:rPr>
              <a:t>experiences.</a:t>
            </a:r>
          </a:p>
          <a:p>
            <a:r>
              <a:rPr lang="en-US" sz="2800" b="1" dirty="0">
                <a:latin typeface="Calibri" panose="020F0502020204030204" pitchFamily="34" charset="0"/>
              </a:rPr>
              <a:t>A</a:t>
            </a:r>
            <a:r>
              <a:rPr lang="en-US" sz="2800" b="1" dirty="0" smtClean="0">
                <a:latin typeface="Calibri" panose="020F0502020204030204" pitchFamily="34" charset="0"/>
              </a:rPr>
              <a:t>ctual </a:t>
            </a:r>
            <a:r>
              <a:rPr lang="en-US" sz="2800" b="1" dirty="0">
                <a:latin typeface="Calibri" panose="020F0502020204030204" pitchFamily="34" charset="0"/>
              </a:rPr>
              <a:t>execution of the plan in the classroom </a:t>
            </a:r>
            <a:r>
              <a:rPr lang="en-US" sz="2800" b="1" dirty="0" smtClean="0">
                <a:latin typeface="Calibri" panose="020F0502020204030204" pitchFamily="34" charset="0"/>
              </a:rPr>
              <a:t>setting.</a:t>
            </a:r>
          </a:p>
          <a:p>
            <a:r>
              <a:rPr lang="en-US" sz="2800" b="1" dirty="0">
                <a:latin typeface="Calibri" panose="020F0502020204030204" pitchFamily="34" charset="0"/>
              </a:rPr>
              <a:t>T</a:t>
            </a:r>
            <a:r>
              <a:rPr lang="en-US" sz="2800" b="1" dirty="0" smtClean="0">
                <a:latin typeface="Calibri" panose="020F0502020204030204" pitchFamily="34" charset="0"/>
              </a:rPr>
              <a:t>eacher-learner interactions.</a:t>
            </a:r>
          </a:p>
          <a:p>
            <a:r>
              <a:rPr lang="en-US" sz="2800" b="1" dirty="0">
                <a:latin typeface="Calibri" panose="020F0502020204030204" pitchFamily="34" charset="0"/>
              </a:rPr>
              <a:t>I</a:t>
            </a:r>
            <a:r>
              <a:rPr lang="en-US" sz="2800" b="1" dirty="0" smtClean="0">
                <a:latin typeface="Calibri" panose="020F0502020204030204" pitchFamily="34" charset="0"/>
              </a:rPr>
              <a:t>nvolves actual engagement of the learner </a:t>
            </a:r>
            <a:r>
              <a:rPr lang="en-US" sz="2800" b="1" dirty="0">
                <a:latin typeface="Calibri" panose="020F0502020204030204" pitchFamily="34" charset="0"/>
              </a:rPr>
              <a:t>under the guidance of the teacher.</a:t>
            </a:r>
          </a:p>
          <a:p>
            <a:pPr marL="0" indent="0">
              <a:buNone/>
            </a:pPr>
            <a:endParaRPr lang="en-US" b="1"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5" name="TextBox 4"/>
          <p:cNvSpPr txBox="1"/>
          <p:nvPr/>
        </p:nvSpPr>
        <p:spPr>
          <a:xfrm>
            <a:off x="1296536" y="2115405"/>
            <a:ext cx="2733397" cy="368489"/>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DIFINITIONS</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4026330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Calibri" panose="020F0502020204030204" pitchFamily="34" charset="0"/>
              </a:rPr>
              <a:t>CLASSROOM INTERACTION PROFILE</a:t>
            </a:r>
            <a:endParaRPr lang="en-US" b="1" dirty="0">
              <a:solidFill>
                <a:schemeClr val="accent3"/>
              </a:solidFill>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solidFill>
                  <a:schemeClr val="accent4"/>
                </a:solidFill>
                <a:latin typeface="Calibri" panose="020F0502020204030204" pitchFamily="34" charset="0"/>
              </a:rPr>
              <a:t>TEACHING LEARNING PROCESS</a:t>
            </a:r>
          </a:p>
          <a:p>
            <a:pPr>
              <a:buFont typeface="Wingdings" panose="05000000000000000000" pitchFamily="2" charset="2"/>
              <a:buChar char="v"/>
            </a:pPr>
            <a:r>
              <a:rPr lang="en-US" sz="2800" b="1" dirty="0">
                <a:latin typeface="Calibri" panose="020F0502020204030204" pitchFamily="34" charset="0"/>
              </a:rPr>
              <a:t>Teaching learning process as a process of communication; and  </a:t>
            </a:r>
          </a:p>
          <a:p>
            <a:pPr>
              <a:buFont typeface="Wingdings" panose="05000000000000000000" pitchFamily="2" charset="2"/>
              <a:buChar char="v"/>
            </a:pPr>
            <a:r>
              <a:rPr lang="en-US" sz="2800" b="1" dirty="0" smtClean="0">
                <a:latin typeface="Calibri" panose="020F0502020204030204" pitchFamily="34" charset="0"/>
              </a:rPr>
              <a:t>Teaching </a:t>
            </a:r>
            <a:r>
              <a:rPr lang="en-US" sz="2800" b="1" dirty="0">
                <a:latin typeface="Calibri" panose="020F0502020204030204" pitchFamily="34" charset="0"/>
              </a:rPr>
              <a:t>Learning process as engagement or involvement of the teacher and the students in purposeful activities.</a:t>
            </a:r>
          </a:p>
          <a:p>
            <a:endParaRPr lang="en-US" b="1" dirty="0">
              <a:solidFill>
                <a:schemeClr val="tx1"/>
              </a:solidFill>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56048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19367" y="2184676"/>
            <a:ext cx="8898340" cy="4025056"/>
            <a:chOff x="0" y="0"/>
            <a:chExt cx="6055743" cy="2734574"/>
          </a:xfrm>
        </p:grpSpPr>
        <p:sp>
          <p:nvSpPr>
            <p:cNvPr id="3" name="Rectangle 2"/>
            <p:cNvSpPr>
              <a:spLocks noChangeArrowheads="1"/>
            </p:cNvSpPr>
            <p:nvPr/>
          </p:nvSpPr>
          <p:spPr bwMode="auto">
            <a:xfrm>
              <a:off x="0" y="0"/>
              <a:ext cx="1371600" cy="800100"/>
            </a:xfrm>
            <a:prstGeom prst="rect">
              <a:avLst/>
            </a:prstGeom>
            <a:solidFill>
              <a:srgbClr val="FFFFFF"/>
            </a:solidFill>
            <a:ln w="9525">
              <a:solidFill>
                <a:srgbClr val="000000"/>
              </a:solidFill>
              <a:prstDash val="sysDot"/>
              <a:miter lim="800000"/>
              <a:headEnd/>
              <a:tailEnd/>
            </a:ln>
          </p:spPr>
          <p:txBody>
            <a:bodyPr rot="0" vert="horz" wrap="square" lIns="91440" tIns="45720" rIns="91440" bIns="45720" anchor="t" anchorCtr="0" upright="1">
              <a:noAutofit/>
            </a:bodyPr>
            <a:lstStyle/>
            <a:p>
              <a:endParaRPr lang="en-US"/>
            </a:p>
          </p:txBody>
        </p:sp>
        <p:sp>
          <p:nvSpPr>
            <p:cNvPr id="4" name="Rectangle 3"/>
            <p:cNvSpPr>
              <a:spLocks noChangeArrowheads="1"/>
            </p:cNvSpPr>
            <p:nvPr/>
          </p:nvSpPr>
          <p:spPr bwMode="auto">
            <a:xfrm>
              <a:off x="2398143" y="0"/>
              <a:ext cx="1371600" cy="800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5" name="Rectangle 4"/>
            <p:cNvSpPr>
              <a:spLocks noChangeArrowheads="1"/>
            </p:cNvSpPr>
            <p:nvPr/>
          </p:nvSpPr>
          <p:spPr bwMode="auto">
            <a:xfrm>
              <a:off x="4684143" y="0"/>
              <a:ext cx="1371600" cy="800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6" name="Text Box 394"/>
            <p:cNvSpPr txBox="1">
              <a:spLocks noChangeArrowheads="1"/>
            </p:cNvSpPr>
            <p:nvPr/>
          </p:nvSpPr>
          <p:spPr bwMode="auto">
            <a:xfrm>
              <a:off x="276045" y="224287"/>
              <a:ext cx="91440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Sender of the message (Teacher)</a:t>
              </a:r>
            </a:p>
          </p:txBody>
        </p:sp>
        <p:sp>
          <p:nvSpPr>
            <p:cNvPr id="7" name="Text Box 400"/>
            <p:cNvSpPr txBox="1">
              <a:spLocks noChangeArrowheads="1"/>
            </p:cNvSpPr>
            <p:nvPr/>
          </p:nvSpPr>
          <p:spPr bwMode="auto">
            <a:xfrm>
              <a:off x="2622430" y="224287"/>
              <a:ext cx="91440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Medium </a:t>
              </a:r>
            </a:p>
          </p:txBody>
        </p:sp>
        <p:sp>
          <p:nvSpPr>
            <p:cNvPr id="8" name="Text Box 399"/>
            <p:cNvSpPr txBox="1">
              <a:spLocks noChangeArrowheads="1"/>
            </p:cNvSpPr>
            <p:nvPr/>
          </p:nvSpPr>
          <p:spPr bwMode="auto">
            <a:xfrm>
              <a:off x="5029200" y="112144"/>
              <a:ext cx="91440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Class interprets message</a:t>
              </a:r>
            </a:p>
          </p:txBody>
        </p:sp>
        <p:sp>
          <p:nvSpPr>
            <p:cNvPr id="9" name="Text Box 398"/>
            <p:cNvSpPr txBox="1">
              <a:spLocks noChangeArrowheads="1"/>
            </p:cNvSpPr>
            <p:nvPr/>
          </p:nvSpPr>
          <p:spPr bwMode="auto">
            <a:xfrm>
              <a:off x="5029200" y="1820174"/>
              <a:ext cx="91440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reaction of pupils</a:t>
              </a:r>
            </a:p>
          </p:txBody>
        </p:sp>
        <p:cxnSp>
          <p:nvCxnSpPr>
            <p:cNvPr id="10" name="Straight Connector 9"/>
            <p:cNvCxnSpPr>
              <a:cxnSpLocks noChangeShapeType="1"/>
            </p:cNvCxnSpPr>
            <p:nvPr/>
          </p:nvCxnSpPr>
          <p:spPr bwMode="auto">
            <a:xfrm flipH="1" flipV="1">
              <a:off x="664234" y="2242868"/>
              <a:ext cx="2336165" cy="82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flipV="1">
              <a:off x="672860" y="1138687"/>
              <a:ext cx="6824" cy="10986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3114136" y="2027208"/>
              <a:ext cx="1009015" cy="438912"/>
            </a:xfrm>
            <a:prstGeom prst="rect">
              <a:avLst/>
            </a:prstGeom>
            <a:solidFill>
              <a:sysClr val="window" lastClr="FFFFFF"/>
            </a:solidFill>
            <a:ln w="9525">
              <a:solidFill>
                <a:srgbClr val="000000"/>
              </a:solidFill>
              <a:prstDash val="sysDot"/>
              <a:miter lim="800000"/>
              <a:headEnd/>
              <a:tailEnd/>
            </a:ln>
          </p:spPr>
          <p:txBody>
            <a:bodyPr rot="0" vert="horz" wrap="square" lIns="91440" tIns="45720" rIns="91440" bIns="45720" anchor="t" anchorCtr="0" upright="1">
              <a:noAutofit/>
            </a:bodyPr>
            <a:lstStyle/>
            <a:p>
              <a:pPr marL="0" marR="0" algn="ctr">
                <a:spcBef>
                  <a:spcPts val="0"/>
                </a:spcBef>
                <a:spcAft>
                  <a:spcPts val="400"/>
                </a:spcAft>
              </a:pPr>
              <a:r>
                <a:rPr lang="en-US" sz="1100">
                  <a:effectLst/>
                  <a:latin typeface="Tahoma" panose="020B0604030504040204" pitchFamily="34" charset="0"/>
                  <a:ea typeface="Calibri" panose="020F0502020204030204" pitchFamily="34" charset="0"/>
                  <a:cs typeface="Times New Roman" panose="02020603050405020304" pitchFamily="18" charset="0"/>
                </a:rPr>
                <a:t>Feedback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p:cNvCxnSpPr/>
            <p:nvPr/>
          </p:nvCxnSpPr>
          <p:spPr>
            <a:xfrm flipH="1">
              <a:off x="4209690" y="2242868"/>
              <a:ext cx="483235" cy="0"/>
            </a:xfrm>
            <a:prstGeom prst="straightConnector1">
              <a:avLst/>
            </a:prstGeom>
            <a:noFill/>
            <a:ln w="12700" cap="flat" cmpd="sng" algn="ctr">
              <a:solidFill>
                <a:sysClr val="windowText" lastClr="000000"/>
              </a:solidFill>
              <a:prstDash val="solid"/>
              <a:tailEnd type="arrow"/>
            </a:ln>
            <a:effectLst/>
          </p:spPr>
        </p:cxnSp>
        <p:cxnSp>
          <p:nvCxnSpPr>
            <p:cNvPr id="14" name="Straight Arrow Connector 13"/>
            <p:cNvCxnSpPr/>
            <p:nvPr/>
          </p:nvCxnSpPr>
          <p:spPr>
            <a:xfrm flipV="1">
              <a:off x="1380226" y="431321"/>
              <a:ext cx="1021385" cy="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8370" y="336431"/>
              <a:ext cx="914832" cy="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6400" y="1069676"/>
              <a:ext cx="0" cy="760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019869" y="1033967"/>
            <a:ext cx="8133054" cy="707886"/>
          </a:xfrm>
          <a:prstGeom prst="rect">
            <a:avLst/>
          </a:prstGeom>
        </p:spPr>
        <p:txBody>
          <a:bodyPr wrap="square">
            <a:spAutoFit/>
          </a:bodyPr>
          <a:lstStyle/>
          <a:p>
            <a:r>
              <a:rPr lang="en-US" sz="4000" b="1" dirty="0">
                <a:solidFill>
                  <a:schemeClr val="accent3"/>
                </a:solidFill>
                <a:latin typeface="Calibri" panose="020F0502020204030204" pitchFamily="34" charset="0"/>
              </a:rPr>
              <a:t>CLASSROOM INTERACTION PROFILE</a:t>
            </a:r>
            <a:endParaRPr lang="en-US" sz="4000" dirty="0"/>
          </a:p>
        </p:txBody>
      </p:sp>
      <p:sp>
        <p:nvSpPr>
          <p:cNvPr id="18" name="TextBox 17"/>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
        <p:nvSpPr>
          <p:cNvPr id="19" name="TextBox 18"/>
          <p:cNvSpPr txBox="1"/>
          <p:nvPr/>
        </p:nvSpPr>
        <p:spPr>
          <a:xfrm>
            <a:off x="2071268" y="1868895"/>
            <a:ext cx="324128" cy="369332"/>
          </a:xfrm>
          <a:prstGeom prst="rect">
            <a:avLst/>
          </a:prstGeom>
          <a:noFill/>
        </p:spPr>
        <p:txBody>
          <a:bodyPr wrap="none" rtlCol="0">
            <a:spAutoFit/>
          </a:bodyPr>
          <a:lstStyle/>
          <a:p>
            <a:r>
              <a:rPr lang="en-US" b="1" dirty="0" smtClean="0">
                <a:latin typeface="Calibri" panose="020F0502020204030204" pitchFamily="34" charset="0"/>
              </a:rPr>
              <a:t>A</a:t>
            </a:r>
            <a:endParaRPr lang="en-US" b="1" dirty="0">
              <a:latin typeface="Calibri" panose="020F0502020204030204" pitchFamily="34" charset="0"/>
            </a:endParaRPr>
          </a:p>
        </p:txBody>
      </p:sp>
      <p:sp>
        <p:nvSpPr>
          <p:cNvPr id="20" name="TextBox 19"/>
          <p:cNvSpPr txBox="1"/>
          <p:nvPr/>
        </p:nvSpPr>
        <p:spPr>
          <a:xfrm>
            <a:off x="5707715" y="1831770"/>
            <a:ext cx="314510" cy="369332"/>
          </a:xfrm>
          <a:prstGeom prst="rect">
            <a:avLst/>
          </a:prstGeom>
          <a:noFill/>
        </p:spPr>
        <p:txBody>
          <a:bodyPr wrap="none" rtlCol="0">
            <a:spAutoFit/>
          </a:bodyPr>
          <a:lstStyle/>
          <a:p>
            <a:r>
              <a:rPr lang="en-US" b="1" dirty="0">
                <a:latin typeface="Calibri" panose="020F0502020204030204" pitchFamily="34" charset="0"/>
              </a:rPr>
              <a:t>B</a:t>
            </a:r>
          </a:p>
        </p:txBody>
      </p:sp>
      <p:sp>
        <p:nvSpPr>
          <p:cNvPr id="21" name="TextBox 20"/>
          <p:cNvSpPr txBox="1"/>
          <p:nvPr/>
        </p:nvSpPr>
        <p:spPr>
          <a:xfrm>
            <a:off x="9327565" y="1815344"/>
            <a:ext cx="306494" cy="369332"/>
          </a:xfrm>
          <a:prstGeom prst="rect">
            <a:avLst/>
          </a:prstGeom>
          <a:noFill/>
        </p:spPr>
        <p:txBody>
          <a:bodyPr wrap="none" rtlCol="0">
            <a:spAutoFit/>
          </a:bodyPr>
          <a:lstStyle/>
          <a:p>
            <a:r>
              <a:rPr lang="en-US" b="1" dirty="0" smtClean="0">
                <a:latin typeface="Calibri" panose="020F0502020204030204" pitchFamily="34" charset="0"/>
              </a:rPr>
              <a:t>C</a:t>
            </a:r>
            <a:endParaRPr lang="en-US" b="1" dirty="0">
              <a:latin typeface="Calibri" panose="020F0502020204030204" pitchFamily="34" charset="0"/>
            </a:endParaRPr>
          </a:p>
        </p:txBody>
      </p:sp>
      <p:sp>
        <p:nvSpPr>
          <p:cNvPr id="22" name="TextBox 21"/>
          <p:cNvSpPr txBox="1"/>
          <p:nvPr/>
        </p:nvSpPr>
        <p:spPr>
          <a:xfrm>
            <a:off x="9003437" y="4484614"/>
            <a:ext cx="330540" cy="369332"/>
          </a:xfrm>
          <a:prstGeom prst="rect">
            <a:avLst/>
          </a:prstGeom>
          <a:noFill/>
        </p:spPr>
        <p:txBody>
          <a:bodyPr wrap="none" rtlCol="0">
            <a:spAutoFit/>
          </a:bodyPr>
          <a:lstStyle/>
          <a:p>
            <a:r>
              <a:rPr lang="en-US" b="1" dirty="0">
                <a:latin typeface="Calibri" panose="020F0502020204030204" pitchFamily="34" charset="0"/>
              </a:rPr>
              <a:t>D</a:t>
            </a:r>
          </a:p>
        </p:txBody>
      </p:sp>
      <p:sp>
        <p:nvSpPr>
          <p:cNvPr id="23" name="TextBox 22"/>
          <p:cNvSpPr txBox="1"/>
          <p:nvPr/>
        </p:nvSpPr>
        <p:spPr>
          <a:xfrm>
            <a:off x="6406081" y="4799219"/>
            <a:ext cx="296876" cy="369332"/>
          </a:xfrm>
          <a:prstGeom prst="rect">
            <a:avLst/>
          </a:prstGeom>
          <a:noFill/>
        </p:spPr>
        <p:txBody>
          <a:bodyPr wrap="none" rtlCol="0">
            <a:spAutoFit/>
          </a:bodyPr>
          <a:lstStyle/>
          <a:p>
            <a:r>
              <a:rPr lang="en-US" b="1" dirty="0" smtClean="0">
                <a:latin typeface="Calibri" panose="020F0502020204030204" pitchFamily="34" charset="0"/>
              </a:rPr>
              <a:t>E</a:t>
            </a:r>
            <a:endParaRPr lang="en-US" b="1" dirty="0">
              <a:latin typeface="Calibri" panose="020F0502020204030204" pitchFamily="34" charset="0"/>
            </a:endParaRPr>
          </a:p>
        </p:txBody>
      </p:sp>
      <p:sp>
        <p:nvSpPr>
          <p:cNvPr id="24" name="TextBox 23"/>
          <p:cNvSpPr txBox="1"/>
          <p:nvPr/>
        </p:nvSpPr>
        <p:spPr>
          <a:xfrm>
            <a:off x="669701" y="5814591"/>
            <a:ext cx="5325594" cy="369332"/>
          </a:xfrm>
          <a:prstGeom prst="rect">
            <a:avLst/>
          </a:prstGeom>
          <a:noFill/>
        </p:spPr>
        <p:txBody>
          <a:bodyPr wrap="square" rtlCol="0">
            <a:spAutoFit/>
          </a:bodyPr>
          <a:lstStyle/>
          <a:p>
            <a:r>
              <a:rPr lang="en-US" b="1" dirty="0">
                <a:solidFill>
                  <a:schemeClr val="accent4"/>
                </a:solidFill>
                <a:latin typeface="Calibri" panose="020F0502020204030204" pitchFamily="34" charset="0"/>
              </a:rPr>
              <a:t>Components of the communication process</a:t>
            </a:r>
            <a:endParaRPr lang="en-US"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04307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3"/>
                </a:solidFill>
                <a:effectLst>
                  <a:outerShdw blurRad="38100" dist="38100" dir="2700000" algn="tl">
                    <a:srgbClr val="000000">
                      <a:alpha val="43137"/>
                    </a:srgbClr>
                  </a:outerShdw>
                </a:effectLst>
                <a:latin typeface="Calibri" panose="020F0502020204030204" pitchFamily="34" charset="0"/>
              </a:rPr>
              <a:t>THE TEACHING-LEARNING PROCESS AS INVOLVEMENT OF TEACHERS AND PUPILS IN DELIBERATE ACTIVITIES</a:t>
            </a:r>
            <a:br>
              <a:rPr lang="en-US" sz="2800" dirty="0">
                <a:solidFill>
                  <a:schemeClr val="accent3"/>
                </a:solidFill>
                <a:effectLst>
                  <a:outerShdw blurRad="38100" dist="38100" dir="2700000" algn="tl">
                    <a:srgbClr val="000000">
                      <a:alpha val="43137"/>
                    </a:srgbClr>
                  </a:outerShdw>
                </a:effectLst>
                <a:latin typeface="Calibri" panose="020F0502020204030204" pitchFamily="34" charset="0"/>
              </a:rPr>
            </a:br>
            <a:endParaRPr lang="en-US" sz="2800" dirty="0"/>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grpSp>
        <p:nvGrpSpPr>
          <p:cNvPr id="36" name="Group 35"/>
          <p:cNvGrpSpPr/>
          <p:nvPr/>
        </p:nvGrpSpPr>
        <p:grpSpPr>
          <a:xfrm>
            <a:off x="1295402" y="2470245"/>
            <a:ext cx="9213374" cy="3575713"/>
            <a:chOff x="0" y="0"/>
            <a:chExt cx="5883395" cy="2543714"/>
          </a:xfrm>
        </p:grpSpPr>
        <p:sp>
          <p:nvSpPr>
            <p:cNvPr id="37" name="Text Box 49"/>
            <p:cNvSpPr txBox="1"/>
            <p:nvPr/>
          </p:nvSpPr>
          <p:spPr>
            <a:xfrm>
              <a:off x="172528" y="8626"/>
              <a:ext cx="1200150" cy="80962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Socially accepted behaviour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50"/>
            <p:cNvSpPr txBox="1"/>
            <p:nvPr/>
          </p:nvSpPr>
          <p:spPr>
            <a:xfrm>
              <a:off x="1725283" y="215660"/>
              <a:ext cx="10382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Cognitive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51"/>
            <p:cNvSpPr txBox="1"/>
            <p:nvPr/>
          </p:nvSpPr>
          <p:spPr>
            <a:xfrm>
              <a:off x="2984739" y="146649"/>
              <a:ext cx="10382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Affective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52"/>
            <p:cNvSpPr txBox="1"/>
            <p:nvPr/>
          </p:nvSpPr>
          <p:spPr>
            <a:xfrm>
              <a:off x="4235570" y="146649"/>
              <a:ext cx="16478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Psychomotor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53"/>
            <p:cNvSpPr txBox="1"/>
            <p:nvPr/>
          </p:nvSpPr>
          <p:spPr>
            <a:xfrm>
              <a:off x="172528" y="759124"/>
              <a:ext cx="838200" cy="4762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Lesson content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54"/>
            <p:cNvSpPr txBox="1"/>
            <p:nvPr/>
          </p:nvSpPr>
          <p:spPr>
            <a:xfrm>
              <a:off x="172528" y="1863305"/>
              <a:ext cx="1200150" cy="6286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Activities of teachers and pupils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55"/>
            <p:cNvSpPr txBox="1"/>
            <p:nvPr/>
          </p:nvSpPr>
          <p:spPr>
            <a:xfrm>
              <a:off x="1871932" y="1138686"/>
              <a:ext cx="10382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Knowledge</a:t>
              </a: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4" name="Text Box 56"/>
            <p:cNvSpPr txBox="1"/>
            <p:nvPr/>
          </p:nvSpPr>
          <p:spPr>
            <a:xfrm>
              <a:off x="1656271" y="1915064"/>
              <a:ext cx="1038225" cy="6286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Teachers on their own type</a:t>
              </a: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5" name="Text Box 57"/>
            <p:cNvSpPr txBox="1"/>
            <p:nvPr/>
          </p:nvSpPr>
          <p:spPr>
            <a:xfrm>
              <a:off x="3140015" y="1138686"/>
              <a:ext cx="10382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Attitudes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58"/>
            <p:cNvSpPr txBox="1"/>
            <p:nvPr/>
          </p:nvSpPr>
          <p:spPr>
            <a:xfrm>
              <a:off x="3053751" y="2001328"/>
              <a:ext cx="1038225" cy="4953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Interaction type</a:t>
              </a: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7" name="Text Box 59"/>
            <p:cNvSpPr txBox="1"/>
            <p:nvPr/>
          </p:nvSpPr>
          <p:spPr>
            <a:xfrm>
              <a:off x="4442604" y="1207698"/>
              <a:ext cx="10382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Skills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60"/>
            <p:cNvSpPr txBox="1"/>
            <p:nvPr/>
          </p:nvSpPr>
          <p:spPr>
            <a:xfrm>
              <a:off x="4442604" y="1915064"/>
              <a:ext cx="1038225" cy="6286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4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Pupils on their own type</a:t>
              </a: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49" name="Straight Arrow Connector 48"/>
            <p:cNvCxnSpPr/>
            <p:nvPr/>
          </p:nvCxnSpPr>
          <p:spPr>
            <a:xfrm>
              <a:off x="1371600" y="370935"/>
              <a:ext cx="285750" cy="9525"/>
            </a:xfrm>
            <a:prstGeom prst="straightConnector1">
              <a:avLst/>
            </a:prstGeom>
            <a:noFill/>
            <a:ln w="19050" cap="flat" cmpd="sng" algn="ctr">
              <a:solidFill>
                <a:sysClr val="windowText" lastClr="000000"/>
              </a:solidFill>
              <a:prstDash val="solid"/>
              <a:tailEnd type="arrow"/>
            </a:ln>
            <a:effectLst/>
          </p:spPr>
        </p:cxnSp>
        <p:cxnSp>
          <p:nvCxnSpPr>
            <p:cNvPr id="50" name="Straight Arrow Connector 49"/>
            <p:cNvCxnSpPr/>
            <p:nvPr/>
          </p:nvCxnSpPr>
          <p:spPr>
            <a:xfrm>
              <a:off x="1009290" y="1207698"/>
              <a:ext cx="714375" cy="9525"/>
            </a:xfrm>
            <a:prstGeom prst="straightConnector1">
              <a:avLst/>
            </a:prstGeom>
            <a:noFill/>
            <a:ln w="19050" cap="flat" cmpd="sng" algn="ctr">
              <a:solidFill>
                <a:sysClr val="windowText" lastClr="000000"/>
              </a:solidFill>
              <a:prstDash val="solid"/>
              <a:tailEnd type="arrow"/>
            </a:ln>
            <a:effectLst/>
          </p:spPr>
        </p:cxnSp>
        <p:cxnSp>
          <p:nvCxnSpPr>
            <p:cNvPr id="51" name="Straight Arrow Connector 50"/>
            <p:cNvCxnSpPr/>
            <p:nvPr/>
          </p:nvCxnSpPr>
          <p:spPr>
            <a:xfrm>
              <a:off x="1371600" y="2303252"/>
              <a:ext cx="285750" cy="9525"/>
            </a:xfrm>
            <a:prstGeom prst="straightConnector1">
              <a:avLst/>
            </a:prstGeom>
            <a:noFill/>
            <a:ln w="19050" cap="flat" cmpd="sng" algn="ctr">
              <a:solidFill>
                <a:sysClr val="windowText" lastClr="000000"/>
              </a:solidFill>
              <a:prstDash val="solid"/>
              <a:tailEnd type="arrow"/>
            </a:ln>
            <a:effectLst/>
          </p:spPr>
        </p:cxnSp>
        <p:cxnSp>
          <p:nvCxnSpPr>
            <p:cNvPr id="52" name="Straight Arrow Connector 51"/>
            <p:cNvCxnSpPr/>
            <p:nvPr/>
          </p:nvCxnSpPr>
          <p:spPr>
            <a:xfrm flipV="1">
              <a:off x="2389517" y="500332"/>
              <a:ext cx="0" cy="551180"/>
            </a:xfrm>
            <a:prstGeom prst="straightConnector1">
              <a:avLst/>
            </a:prstGeom>
            <a:noFill/>
            <a:ln w="19050" cap="flat" cmpd="sng" algn="ctr">
              <a:solidFill>
                <a:sysClr val="windowText" lastClr="000000"/>
              </a:solidFill>
              <a:prstDash val="solid"/>
              <a:tailEnd type="arrow"/>
            </a:ln>
            <a:effectLst/>
          </p:spPr>
        </p:cxnSp>
        <p:cxnSp>
          <p:nvCxnSpPr>
            <p:cNvPr id="53" name="Straight Arrow Connector 52"/>
            <p:cNvCxnSpPr/>
            <p:nvPr/>
          </p:nvCxnSpPr>
          <p:spPr>
            <a:xfrm flipV="1">
              <a:off x="3597215" y="517585"/>
              <a:ext cx="0" cy="620395"/>
            </a:xfrm>
            <a:prstGeom prst="straightConnector1">
              <a:avLst/>
            </a:prstGeom>
            <a:noFill/>
            <a:ln w="19050" cap="flat" cmpd="sng" algn="ctr">
              <a:solidFill>
                <a:sysClr val="windowText" lastClr="000000"/>
              </a:solidFill>
              <a:prstDash val="solid"/>
              <a:tailEnd type="arrow"/>
            </a:ln>
            <a:effectLst/>
          </p:spPr>
        </p:cxnSp>
        <p:cxnSp>
          <p:nvCxnSpPr>
            <p:cNvPr id="54" name="Straight Arrow Connector 53"/>
            <p:cNvCxnSpPr/>
            <p:nvPr/>
          </p:nvCxnSpPr>
          <p:spPr>
            <a:xfrm flipV="1">
              <a:off x="4934309" y="431320"/>
              <a:ext cx="0" cy="681355"/>
            </a:xfrm>
            <a:prstGeom prst="straightConnector1">
              <a:avLst/>
            </a:prstGeom>
            <a:noFill/>
            <a:ln w="19050" cap="flat" cmpd="sng" algn="ctr">
              <a:solidFill>
                <a:sysClr val="windowText" lastClr="000000"/>
              </a:solidFill>
              <a:prstDash val="solid"/>
              <a:tailEnd type="arrow"/>
            </a:ln>
            <a:effectLst/>
          </p:spPr>
        </p:cxnSp>
        <p:cxnSp>
          <p:nvCxnSpPr>
            <p:cNvPr id="55" name="Straight Arrow Connector 54"/>
            <p:cNvCxnSpPr/>
            <p:nvPr/>
          </p:nvCxnSpPr>
          <p:spPr>
            <a:xfrm flipV="1">
              <a:off x="2691441" y="1535502"/>
              <a:ext cx="2006600" cy="403860"/>
            </a:xfrm>
            <a:prstGeom prst="straightConnector1">
              <a:avLst/>
            </a:prstGeom>
            <a:noFill/>
            <a:ln w="19050" cap="flat" cmpd="sng" algn="ctr">
              <a:solidFill>
                <a:sysClr val="windowText" lastClr="000000"/>
              </a:solidFill>
              <a:prstDash val="solid"/>
              <a:tailEnd type="arrow"/>
            </a:ln>
            <a:effectLst/>
          </p:spPr>
        </p:cxnSp>
        <p:cxnSp>
          <p:nvCxnSpPr>
            <p:cNvPr id="56" name="Straight Arrow Connector 55"/>
            <p:cNvCxnSpPr/>
            <p:nvPr/>
          </p:nvCxnSpPr>
          <p:spPr>
            <a:xfrm flipH="1" flipV="1">
              <a:off x="2544792" y="1457864"/>
              <a:ext cx="956945" cy="482600"/>
            </a:xfrm>
            <a:prstGeom prst="straightConnector1">
              <a:avLst/>
            </a:prstGeom>
            <a:noFill/>
            <a:ln w="19050" cap="flat" cmpd="sng" algn="ctr">
              <a:solidFill>
                <a:sysClr val="windowText" lastClr="000000"/>
              </a:solidFill>
              <a:prstDash val="dash"/>
              <a:tailEnd type="arrow"/>
            </a:ln>
            <a:effectLst/>
          </p:spPr>
        </p:cxnSp>
        <p:cxnSp>
          <p:nvCxnSpPr>
            <p:cNvPr id="57" name="Straight Arrow Connector 56"/>
            <p:cNvCxnSpPr/>
            <p:nvPr/>
          </p:nvCxnSpPr>
          <p:spPr>
            <a:xfrm flipH="1" flipV="1">
              <a:off x="2380890" y="1466490"/>
              <a:ext cx="2380615" cy="387350"/>
            </a:xfrm>
            <a:prstGeom prst="straightConnector1">
              <a:avLst/>
            </a:prstGeom>
            <a:noFill/>
            <a:ln w="19050" cap="flat" cmpd="sng" algn="ctr">
              <a:solidFill>
                <a:sysClr val="windowText" lastClr="000000"/>
              </a:solidFill>
              <a:prstDash val="sysDot"/>
              <a:tailEnd type="arrow"/>
            </a:ln>
            <a:effectLst/>
          </p:spPr>
        </p:cxnSp>
        <p:cxnSp>
          <p:nvCxnSpPr>
            <p:cNvPr id="58" name="Straight Arrow Connector 57"/>
            <p:cNvCxnSpPr/>
            <p:nvPr/>
          </p:nvCxnSpPr>
          <p:spPr>
            <a:xfrm flipV="1">
              <a:off x="4813539" y="1526875"/>
              <a:ext cx="0" cy="327660"/>
            </a:xfrm>
            <a:prstGeom prst="straightConnector1">
              <a:avLst/>
            </a:prstGeom>
            <a:noFill/>
            <a:ln w="19050" cap="flat" cmpd="sng" algn="ctr">
              <a:solidFill>
                <a:sysClr val="windowText" lastClr="000000"/>
              </a:solidFill>
              <a:prstDash val="sysDot"/>
              <a:tailEnd type="arrow"/>
            </a:ln>
            <a:effectLst/>
          </p:spPr>
        </p:cxnSp>
        <p:cxnSp>
          <p:nvCxnSpPr>
            <p:cNvPr id="59" name="Straight Arrow Connector 58"/>
            <p:cNvCxnSpPr/>
            <p:nvPr/>
          </p:nvCxnSpPr>
          <p:spPr>
            <a:xfrm flipH="1" flipV="1">
              <a:off x="3873260" y="1457864"/>
              <a:ext cx="933450" cy="396240"/>
            </a:xfrm>
            <a:prstGeom prst="straightConnector1">
              <a:avLst/>
            </a:prstGeom>
            <a:noFill/>
            <a:ln w="19050" cap="flat" cmpd="sng" algn="ctr">
              <a:solidFill>
                <a:sysClr val="windowText" lastClr="000000"/>
              </a:solidFill>
              <a:prstDash val="sysDot"/>
              <a:tailEnd type="arrow"/>
            </a:ln>
            <a:effectLst/>
          </p:spPr>
        </p:cxnSp>
        <p:cxnSp>
          <p:nvCxnSpPr>
            <p:cNvPr id="60" name="Straight Arrow Connector 59"/>
            <p:cNvCxnSpPr/>
            <p:nvPr/>
          </p:nvCxnSpPr>
          <p:spPr>
            <a:xfrm flipV="1">
              <a:off x="0" y="0"/>
              <a:ext cx="34506" cy="2488002"/>
            </a:xfrm>
            <a:prstGeom prst="straightConnector1">
              <a:avLst/>
            </a:prstGeom>
            <a:noFill/>
            <a:ln w="19050"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3059421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REFORM</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grpSp>
        <p:nvGrpSpPr>
          <p:cNvPr id="5" name="Group 4"/>
          <p:cNvGrpSpPr/>
          <p:nvPr/>
        </p:nvGrpSpPr>
        <p:grpSpPr>
          <a:xfrm>
            <a:off x="1119116" y="2674962"/>
            <a:ext cx="9648968" cy="3439236"/>
            <a:chOff x="0" y="0"/>
            <a:chExt cx="5965250" cy="2533470"/>
          </a:xfrm>
        </p:grpSpPr>
        <p:sp>
          <p:nvSpPr>
            <p:cNvPr id="6" name="Freeform 5"/>
            <p:cNvSpPr>
              <a:spLocks/>
            </p:cNvSpPr>
            <p:nvPr/>
          </p:nvSpPr>
          <p:spPr bwMode="auto">
            <a:xfrm>
              <a:off x="4080294" y="888520"/>
              <a:ext cx="857250" cy="104775"/>
            </a:xfrm>
            <a:custGeom>
              <a:avLst/>
              <a:gdLst>
                <a:gd name="T0" fmla="*/ 0 w 857250"/>
                <a:gd name="T1" fmla="*/ 104775 h 104775"/>
                <a:gd name="T2" fmla="*/ 0 w 857250"/>
                <a:gd name="T3" fmla="*/ 58936 h 104775"/>
                <a:gd name="T4" fmla="*/ 45839 w 857250"/>
                <a:gd name="T5" fmla="*/ 13097 h 104775"/>
                <a:gd name="T6" fmla="*/ 831056 w 857250"/>
                <a:gd name="T7" fmla="*/ 13097 h 104775"/>
                <a:gd name="T8" fmla="*/ 831056 w 857250"/>
                <a:gd name="T9" fmla="*/ 0 h 104775"/>
                <a:gd name="T10" fmla="*/ 857250 w 857250"/>
                <a:gd name="T11" fmla="*/ 26194 h 104775"/>
                <a:gd name="T12" fmla="*/ 831056 w 857250"/>
                <a:gd name="T13" fmla="*/ 52388 h 104775"/>
                <a:gd name="T14" fmla="*/ 831056 w 857250"/>
                <a:gd name="T15" fmla="*/ 39291 h 104775"/>
                <a:gd name="T16" fmla="*/ 45839 w 857250"/>
                <a:gd name="T17" fmla="*/ 39291 h 104775"/>
                <a:gd name="T18" fmla="*/ 26194 w 857250"/>
                <a:gd name="T19" fmla="*/ 58936 h 104775"/>
                <a:gd name="T20" fmla="*/ 26194 w 857250"/>
                <a:gd name="T21" fmla="*/ 104775 h 104775"/>
                <a:gd name="T22" fmla="*/ 0 w 857250"/>
                <a:gd name="T23" fmla="*/ 104775 h 1047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250" h="104775">
                  <a:moveTo>
                    <a:pt x="0" y="104775"/>
                  </a:moveTo>
                  <a:lnTo>
                    <a:pt x="0" y="58936"/>
                  </a:lnTo>
                  <a:cubicBezTo>
                    <a:pt x="0" y="33620"/>
                    <a:pt x="20523" y="13097"/>
                    <a:pt x="45839" y="13097"/>
                  </a:cubicBezTo>
                  <a:lnTo>
                    <a:pt x="831056" y="13097"/>
                  </a:lnTo>
                  <a:lnTo>
                    <a:pt x="831056" y="0"/>
                  </a:lnTo>
                  <a:lnTo>
                    <a:pt x="857250" y="26194"/>
                  </a:lnTo>
                  <a:lnTo>
                    <a:pt x="831056" y="52388"/>
                  </a:lnTo>
                  <a:lnTo>
                    <a:pt x="831056" y="39291"/>
                  </a:lnTo>
                  <a:lnTo>
                    <a:pt x="45839" y="39291"/>
                  </a:lnTo>
                  <a:cubicBezTo>
                    <a:pt x="34989" y="39291"/>
                    <a:pt x="26194" y="48086"/>
                    <a:pt x="26194" y="58936"/>
                  </a:cubicBezTo>
                  <a:lnTo>
                    <a:pt x="26194" y="104775"/>
                  </a:lnTo>
                  <a:lnTo>
                    <a:pt x="0" y="104775"/>
                  </a:lnTo>
                  <a:close/>
                </a:path>
              </a:pathLst>
            </a:custGeom>
            <a:solidFill>
              <a:srgbClr val="4F81BD"/>
            </a:solidFill>
            <a:ln w="25400">
              <a:solidFill>
                <a:srgbClr val="000000"/>
              </a:solidFill>
              <a:round/>
              <a:headEnd/>
              <a:tailEnd/>
            </a:ln>
          </p:spPr>
          <p:txBody>
            <a:bodyPr rot="0" vert="horz" wrap="square" lIns="91440" tIns="45720" rIns="91440" bIns="45720" anchor="ctr" anchorCtr="0" upright="1">
              <a:noAutofit/>
            </a:bodyPr>
            <a:lstStyle/>
            <a:p>
              <a:endParaRPr lang="en-US"/>
            </a:p>
          </p:txBody>
        </p:sp>
        <p:sp>
          <p:nvSpPr>
            <p:cNvPr id="7" name="Bent Arrow 6"/>
            <p:cNvSpPr>
              <a:spLocks/>
            </p:cNvSpPr>
            <p:nvPr/>
          </p:nvSpPr>
          <p:spPr>
            <a:xfrm flipH="1" flipV="1">
              <a:off x="1311215" y="1190445"/>
              <a:ext cx="752475" cy="808990"/>
            </a:xfrm>
            <a:prstGeom prst="bentArrow">
              <a:avLst>
                <a:gd name="adj1" fmla="val 25000"/>
                <a:gd name="adj2" fmla="val 16177"/>
                <a:gd name="adj3" fmla="val 25000"/>
                <a:gd name="adj4" fmla="val 43750"/>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7"/>
            <p:cNvSpPr>
              <a:spLocks/>
            </p:cNvSpPr>
            <p:nvPr/>
          </p:nvSpPr>
          <p:spPr bwMode="auto">
            <a:xfrm rot="16200000" flipH="1">
              <a:off x="2458528" y="1354347"/>
              <a:ext cx="884555" cy="199390"/>
            </a:xfrm>
            <a:custGeom>
              <a:avLst/>
              <a:gdLst>
                <a:gd name="T0" fmla="*/ 0 w 884555"/>
                <a:gd name="T1" fmla="*/ 199390 h 199390"/>
                <a:gd name="T2" fmla="*/ 0 w 884555"/>
                <a:gd name="T3" fmla="*/ 112157 h 199390"/>
                <a:gd name="T4" fmla="*/ 87233 w 884555"/>
                <a:gd name="T5" fmla="*/ 24924 h 199390"/>
                <a:gd name="T6" fmla="*/ 834708 w 884555"/>
                <a:gd name="T7" fmla="*/ 24924 h 199390"/>
                <a:gd name="T8" fmla="*/ 834708 w 884555"/>
                <a:gd name="T9" fmla="*/ 0 h 199390"/>
                <a:gd name="T10" fmla="*/ 884555 w 884555"/>
                <a:gd name="T11" fmla="*/ 49848 h 199390"/>
                <a:gd name="T12" fmla="*/ 834708 w 884555"/>
                <a:gd name="T13" fmla="*/ 99695 h 199390"/>
                <a:gd name="T14" fmla="*/ 834708 w 884555"/>
                <a:gd name="T15" fmla="*/ 74771 h 199390"/>
                <a:gd name="T16" fmla="*/ 87233 w 884555"/>
                <a:gd name="T17" fmla="*/ 74771 h 199390"/>
                <a:gd name="T18" fmla="*/ 49847 w 884555"/>
                <a:gd name="T19" fmla="*/ 112157 h 199390"/>
                <a:gd name="T20" fmla="*/ 49848 w 884555"/>
                <a:gd name="T21" fmla="*/ 199390 h 199390"/>
                <a:gd name="T22" fmla="*/ 0 w 884555"/>
                <a:gd name="T23" fmla="*/ 199390 h 199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4555" h="199390">
                  <a:moveTo>
                    <a:pt x="0" y="199390"/>
                  </a:moveTo>
                  <a:lnTo>
                    <a:pt x="0" y="112157"/>
                  </a:lnTo>
                  <a:cubicBezTo>
                    <a:pt x="0" y="63980"/>
                    <a:pt x="39056" y="24924"/>
                    <a:pt x="87233" y="24924"/>
                  </a:cubicBezTo>
                  <a:lnTo>
                    <a:pt x="834708" y="24924"/>
                  </a:lnTo>
                  <a:lnTo>
                    <a:pt x="834708" y="0"/>
                  </a:lnTo>
                  <a:lnTo>
                    <a:pt x="884555" y="49848"/>
                  </a:lnTo>
                  <a:lnTo>
                    <a:pt x="834708" y="99695"/>
                  </a:lnTo>
                  <a:lnTo>
                    <a:pt x="834708" y="74771"/>
                  </a:lnTo>
                  <a:lnTo>
                    <a:pt x="87233" y="74771"/>
                  </a:lnTo>
                  <a:cubicBezTo>
                    <a:pt x="66585" y="74771"/>
                    <a:pt x="49847" y="91509"/>
                    <a:pt x="49847" y="112157"/>
                  </a:cubicBezTo>
                  <a:cubicBezTo>
                    <a:pt x="49847" y="141235"/>
                    <a:pt x="49848" y="170312"/>
                    <a:pt x="49848" y="199390"/>
                  </a:cubicBezTo>
                  <a:lnTo>
                    <a:pt x="0" y="199390"/>
                  </a:lnTo>
                  <a:close/>
                </a:path>
              </a:pathLst>
            </a:custGeom>
            <a:solidFill>
              <a:srgbClr val="4F81BD"/>
            </a:solidFill>
            <a:ln w="25400">
              <a:solidFill>
                <a:srgbClr val="000000"/>
              </a:solidFill>
              <a:round/>
              <a:headEnd/>
              <a:tailEnd/>
            </a:ln>
          </p:spPr>
          <p:txBody>
            <a:bodyPr rot="0" vert="horz" wrap="square" lIns="91440" tIns="45720" rIns="91440" bIns="45720" anchor="ctr" anchorCtr="0" upright="1">
              <a:noAutofit/>
            </a:bodyPr>
            <a:lstStyle/>
            <a:p>
              <a:endParaRPr lang="en-US"/>
            </a:p>
          </p:txBody>
        </p:sp>
        <p:sp>
          <p:nvSpPr>
            <p:cNvPr id="9" name="Bent Arrow 8"/>
            <p:cNvSpPr>
              <a:spLocks/>
            </p:cNvSpPr>
            <p:nvPr/>
          </p:nvSpPr>
          <p:spPr>
            <a:xfrm flipV="1">
              <a:off x="3985404" y="1086928"/>
              <a:ext cx="647700" cy="847725"/>
            </a:xfrm>
            <a:prstGeom prst="bentArrow">
              <a:avLst>
                <a:gd name="adj1" fmla="val 25000"/>
                <a:gd name="adj2" fmla="val 23529"/>
                <a:gd name="adj3" fmla="val 25000"/>
                <a:gd name="adj4" fmla="val 43750"/>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p:cNvSpPr>
              <a:spLocks/>
            </p:cNvSpPr>
            <p:nvPr/>
          </p:nvSpPr>
          <p:spPr>
            <a:xfrm>
              <a:off x="1863305" y="345056"/>
              <a:ext cx="2276475" cy="1216215"/>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416 w 10000"/>
                <a:gd name="connsiteY1" fmla="*/ 905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1000"/>
                  </a:moveTo>
                  <a:cubicBezTo>
                    <a:pt x="0" y="1552"/>
                    <a:pt x="1035" y="905"/>
                    <a:pt x="2416" y="905"/>
                  </a:cubicBezTo>
                  <a:cubicBezTo>
                    <a:pt x="3797" y="905"/>
                    <a:pt x="4153" y="1151"/>
                    <a:pt x="5000" y="1000"/>
                  </a:cubicBezTo>
                  <a:cubicBezTo>
                    <a:pt x="5847" y="849"/>
                    <a:pt x="6119" y="0"/>
                    <a:pt x="7500" y="0"/>
                  </a:cubicBezTo>
                  <a:cubicBezTo>
                    <a:pt x="8881" y="0"/>
                    <a:pt x="10000" y="448"/>
                    <a:pt x="10000" y="1000"/>
                  </a:cubicBezTo>
                  <a:lnTo>
                    <a:pt x="10000" y="9000"/>
                  </a:lnTo>
                  <a:cubicBezTo>
                    <a:pt x="10000" y="8448"/>
                    <a:pt x="8881" y="8000"/>
                    <a:pt x="7500" y="8000"/>
                  </a:cubicBezTo>
                  <a:cubicBezTo>
                    <a:pt x="6119" y="8000"/>
                    <a:pt x="5000" y="8448"/>
                    <a:pt x="5000" y="9000"/>
                  </a:cubicBezTo>
                  <a:cubicBezTo>
                    <a:pt x="5000" y="9552"/>
                    <a:pt x="3881" y="10000"/>
                    <a:pt x="2500" y="10000"/>
                  </a:cubicBezTo>
                  <a:cubicBezTo>
                    <a:pt x="1119" y="10000"/>
                    <a:pt x="0" y="9552"/>
                    <a:pt x="0" y="9000"/>
                  </a:cubicBezTo>
                  <a:lnTo>
                    <a:pt x="0" y="1000"/>
                  </a:lnTo>
                  <a:close/>
                </a:path>
              </a:pathLst>
            </a:cu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365"/>
            <p:cNvSpPr txBox="1">
              <a:spLocks/>
            </p:cNvSpPr>
            <p:nvPr/>
          </p:nvSpPr>
          <p:spPr>
            <a:xfrm>
              <a:off x="1863305" y="17253"/>
              <a:ext cx="2133600" cy="143002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400"/>
                </a:spcAft>
              </a:pPr>
              <a:r>
                <a:rPr lang="en-US" sz="36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400"/>
                </a:spcAft>
              </a:pPr>
              <a:r>
                <a:rPr lang="en-US" sz="3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a:cxnSpLocks noChangeShapeType="1"/>
            </p:cNvCxnSpPr>
            <p:nvPr/>
          </p:nvCxnSpPr>
          <p:spPr bwMode="auto">
            <a:xfrm>
              <a:off x="3562709" y="1388853"/>
              <a:ext cx="457200" cy="681486"/>
            </a:xfrm>
            <a:prstGeom prst="straightConnector1">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 name="Bent Arrow 12"/>
            <p:cNvSpPr>
              <a:spLocks/>
            </p:cNvSpPr>
            <p:nvPr/>
          </p:nvSpPr>
          <p:spPr>
            <a:xfrm>
              <a:off x="3942271" y="69011"/>
              <a:ext cx="647700" cy="762000"/>
            </a:xfrm>
            <a:prstGeom prst="bentArrow">
              <a:avLst>
                <a:gd name="adj1" fmla="val 25000"/>
                <a:gd name="adj2" fmla="val 23529"/>
                <a:gd name="adj3" fmla="val 25000"/>
                <a:gd name="adj4" fmla="val 43750"/>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Bent Arrow 13"/>
            <p:cNvSpPr>
              <a:spLocks/>
            </p:cNvSpPr>
            <p:nvPr/>
          </p:nvSpPr>
          <p:spPr>
            <a:xfrm flipH="1">
              <a:off x="1362973" y="301924"/>
              <a:ext cx="704850" cy="942975"/>
            </a:xfrm>
            <a:prstGeom prst="bentArrow">
              <a:avLst>
                <a:gd name="adj1" fmla="val 25000"/>
                <a:gd name="adj2" fmla="val 16177"/>
                <a:gd name="adj3" fmla="val 30361"/>
                <a:gd name="adj4" fmla="val 43750"/>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369"/>
            <p:cNvSpPr txBox="1">
              <a:spLocks noChangeArrowheads="1"/>
            </p:cNvSpPr>
            <p:nvPr/>
          </p:nvSpPr>
          <p:spPr bwMode="auto">
            <a:xfrm>
              <a:off x="336430" y="0"/>
              <a:ext cx="101917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reeform 15"/>
            <p:cNvSpPr>
              <a:spLocks/>
            </p:cNvSpPr>
            <p:nvPr/>
          </p:nvSpPr>
          <p:spPr bwMode="auto">
            <a:xfrm flipH="1">
              <a:off x="1078302" y="931653"/>
              <a:ext cx="857250" cy="104775"/>
            </a:xfrm>
            <a:custGeom>
              <a:avLst/>
              <a:gdLst>
                <a:gd name="T0" fmla="*/ 0 w 857250"/>
                <a:gd name="T1" fmla="*/ 104775 h 104775"/>
                <a:gd name="T2" fmla="*/ 0 w 857250"/>
                <a:gd name="T3" fmla="*/ 58936 h 104775"/>
                <a:gd name="T4" fmla="*/ 45839 w 857250"/>
                <a:gd name="T5" fmla="*/ 13097 h 104775"/>
                <a:gd name="T6" fmla="*/ 831056 w 857250"/>
                <a:gd name="T7" fmla="*/ 13097 h 104775"/>
                <a:gd name="T8" fmla="*/ 831056 w 857250"/>
                <a:gd name="T9" fmla="*/ 0 h 104775"/>
                <a:gd name="T10" fmla="*/ 857250 w 857250"/>
                <a:gd name="T11" fmla="*/ 26194 h 104775"/>
                <a:gd name="T12" fmla="*/ 831056 w 857250"/>
                <a:gd name="T13" fmla="*/ 52388 h 104775"/>
                <a:gd name="T14" fmla="*/ 831056 w 857250"/>
                <a:gd name="T15" fmla="*/ 39291 h 104775"/>
                <a:gd name="T16" fmla="*/ 45839 w 857250"/>
                <a:gd name="T17" fmla="*/ 39291 h 104775"/>
                <a:gd name="T18" fmla="*/ 26194 w 857250"/>
                <a:gd name="T19" fmla="*/ 58936 h 104775"/>
                <a:gd name="T20" fmla="*/ 26194 w 857250"/>
                <a:gd name="T21" fmla="*/ 104775 h 104775"/>
                <a:gd name="T22" fmla="*/ 0 w 857250"/>
                <a:gd name="T23" fmla="*/ 104775 h 1047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250" h="104775">
                  <a:moveTo>
                    <a:pt x="0" y="104775"/>
                  </a:moveTo>
                  <a:lnTo>
                    <a:pt x="0" y="58936"/>
                  </a:lnTo>
                  <a:cubicBezTo>
                    <a:pt x="0" y="33620"/>
                    <a:pt x="20523" y="13097"/>
                    <a:pt x="45839" y="13097"/>
                  </a:cubicBezTo>
                  <a:lnTo>
                    <a:pt x="831056" y="13097"/>
                  </a:lnTo>
                  <a:lnTo>
                    <a:pt x="831056" y="0"/>
                  </a:lnTo>
                  <a:lnTo>
                    <a:pt x="857250" y="26194"/>
                  </a:lnTo>
                  <a:lnTo>
                    <a:pt x="831056" y="52388"/>
                  </a:lnTo>
                  <a:lnTo>
                    <a:pt x="831056" y="39291"/>
                  </a:lnTo>
                  <a:lnTo>
                    <a:pt x="45839" y="39291"/>
                  </a:lnTo>
                  <a:cubicBezTo>
                    <a:pt x="34989" y="39291"/>
                    <a:pt x="26194" y="48086"/>
                    <a:pt x="26194" y="58936"/>
                  </a:cubicBezTo>
                  <a:lnTo>
                    <a:pt x="26194" y="104775"/>
                  </a:lnTo>
                  <a:lnTo>
                    <a:pt x="0" y="104775"/>
                  </a:lnTo>
                  <a:close/>
                </a:path>
              </a:pathLst>
            </a:custGeom>
            <a:solidFill>
              <a:srgbClr val="4F81BD"/>
            </a:solidFill>
            <a:ln w="25400">
              <a:solidFill>
                <a:srgbClr val="000000"/>
              </a:solidFill>
              <a:round/>
              <a:headEnd/>
              <a:tailEnd/>
            </a:ln>
          </p:spPr>
          <p:txBody>
            <a:bodyPr rot="0" vert="horz" wrap="square" lIns="91440" tIns="45720" rIns="91440" bIns="45720" anchor="ctr" anchorCtr="0" upright="1">
              <a:noAutofit/>
            </a:bodyPr>
            <a:lstStyle/>
            <a:p>
              <a:endParaRPr lang="en-US"/>
            </a:p>
          </p:txBody>
        </p:sp>
        <p:sp>
          <p:nvSpPr>
            <p:cNvPr id="17" name="Text Box 366"/>
            <p:cNvSpPr txBox="1">
              <a:spLocks noChangeArrowheads="1"/>
            </p:cNvSpPr>
            <p:nvPr/>
          </p:nvSpPr>
          <p:spPr bwMode="auto">
            <a:xfrm>
              <a:off x="4632385" y="69011"/>
              <a:ext cx="101917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Renewal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373"/>
            <p:cNvSpPr txBox="1">
              <a:spLocks noChangeArrowheads="1"/>
            </p:cNvSpPr>
            <p:nvPr/>
          </p:nvSpPr>
          <p:spPr bwMode="auto">
            <a:xfrm>
              <a:off x="0" y="733245"/>
              <a:ext cx="101917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Improve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379"/>
            <p:cNvSpPr txBox="1">
              <a:spLocks noChangeArrowheads="1"/>
            </p:cNvSpPr>
            <p:nvPr/>
          </p:nvSpPr>
          <p:spPr bwMode="auto">
            <a:xfrm>
              <a:off x="163902" y="1664898"/>
              <a:ext cx="107632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Transform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81"/>
            <p:cNvSpPr txBox="1">
              <a:spLocks noChangeArrowheads="1"/>
            </p:cNvSpPr>
            <p:nvPr/>
          </p:nvSpPr>
          <p:spPr bwMode="auto">
            <a:xfrm>
              <a:off x="2182483" y="1932317"/>
              <a:ext cx="121856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Restructure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383"/>
            <p:cNvSpPr txBox="1">
              <a:spLocks noChangeArrowheads="1"/>
            </p:cNvSpPr>
            <p:nvPr/>
          </p:nvSpPr>
          <p:spPr bwMode="auto">
            <a:xfrm>
              <a:off x="3614468" y="2104845"/>
              <a:ext cx="133286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Reinventing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82"/>
            <p:cNvSpPr txBox="1">
              <a:spLocks noChangeArrowheads="1"/>
            </p:cNvSpPr>
            <p:nvPr/>
          </p:nvSpPr>
          <p:spPr bwMode="auto">
            <a:xfrm>
              <a:off x="4632385" y="1311215"/>
              <a:ext cx="133286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Realignment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372"/>
            <p:cNvSpPr txBox="1">
              <a:spLocks noChangeArrowheads="1"/>
            </p:cNvSpPr>
            <p:nvPr/>
          </p:nvSpPr>
          <p:spPr bwMode="auto">
            <a:xfrm>
              <a:off x="5011947" y="733245"/>
              <a:ext cx="771525" cy="428625"/>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400"/>
                </a:spcAft>
              </a:pPr>
              <a:r>
                <a:rPr lang="en-US" sz="1500" b="1">
                  <a:effectLst/>
                  <a:latin typeface="Berlin Sans FB Demi" panose="020E0802020502020306" pitchFamily="34" charset="0"/>
                  <a:ea typeface="Calibri" panose="020F0502020204030204" pitchFamily="34" charset="0"/>
                  <a:cs typeface="Times New Roman" panose="02020603050405020304" pitchFamily="18" charset="0"/>
                </a:rPr>
                <a:t>Shape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extBox 23"/>
          <p:cNvSpPr txBox="1"/>
          <p:nvPr/>
        </p:nvSpPr>
        <p:spPr>
          <a:xfrm>
            <a:off x="1241950" y="2101758"/>
            <a:ext cx="7997588" cy="369332"/>
          </a:xfrm>
          <a:prstGeom prst="rect">
            <a:avLst/>
          </a:prstGeom>
          <a:noFill/>
        </p:spPr>
        <p:txBody>
          <a:bodyPr wrap="square" rtlCol="0">
            <a:spAutoFit/>
          </a:bodyPr>
          <a:lstStyle/>
          <a:p>
            <a:r>
              <a:rPr lang="en-US" b="1" dirty="0" smtClean="0">
                <a:solidFill>
                  <a:schemeClr val="accent4"/>
                </a:solidFill>
                <a:latin typeface="Calibri" panose="020F0502020204030204" pitchFamily="34" charset="0"/>
              </a:rPr>
              <a:t>The term </a:t>
            </a:r>
            <a:r>
              <a:rPr lang="en-GB" b="1" dirty="0">
                <a:solidFill>
                  <a:schemeClr val="accent4"/>
                </a:solidFill>
                <a:latin typeface="Calibri" panose="020F0502020204030204" pitchFamily="34" charset="0"/>
              </a:rPr>
              <a:t>‘REFORM’ connotes the following as illustrated in </a:t>
            </a:r>
            <a:r>
              <a:rPr lang="en-GB" b="1" dirty="0" smtClean="0">
                <a:solidFill>
                  <a:schemeClr val="accent4"/>
                </a:solidFill>
                <a:latin typeface="Calibri" panose="020F0502020204030204" pitchFamily="34" charset="0"/>
              </a:rPr>
              <a:t>the diagram below</a:t>
            </a:r>
            <a:endParaRPr lang="en-US"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43261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REFORM continued,...</a:t>
            </a: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en-US" sz="2800" b="1" dirty="0" smtClean="0">
                <a:latin typeface="Calibri" panose="020F0502020204030204" pitchFamily="34" charset="0"/>
              </a:rPr>
              <a:t> R</a:t>
            </a:r>
            <a:r>
              <a:rPr lang="en-GB" sz="2800" b="1" dirty="0" smtClean="0">
                <a:latin typeface="Calibri" panose="020F0502020204030204" pitchFamily="34" charset="0"/>
              </a:rPr>
              <a:t>eform </a:t>
            </a:r>
            <a:r>
              <a:rPr lang="en-GB" sz="2800" b="1" dirty="0">
                <a:latin typeface="Calibri" panose="020F0502020204030204" pitchFamily="34" charset="0"/>
              </a:rPr>
              <a:t>in education would therefore mean attempting to evolve a strategic intervention that will address a genuine problem in education</a:t>
            </a:r>
            <a:r>
              <a:rPr lang="en-GB" sz="2800" b="1" dirty="0" smtClean="0">
                <a:latin typeface="Calibri" panose="020F0502020204030204" pitchFamily="34" charset="0"/>
              </a:rPr>
              <a:t>. </a:t>
            </a:r>
            <a:r>
              <a:rPr lang="en-GB" sz="2800" b="1" dirty="0">
                <a:latin typeface="Calibri" panose="020F0502020204030204" pitchFamily="34" charset="0"/>
              </a:rPr>
              <a:t>Such an intervention it is hoped would impact positively on the entire education system, by responding positively to the needs and demands of the changing nature of the society. </a:t>
            </a:r>
            <a:endParaRPr lang="en-GB" sz="2800" b="1" dirty="0" smtClean="0">
              <a:latin typeface="Calibri" panose="020F0502020204030204" pitchFamily="34" charset="0"/>
            </a:endParaRPr>
          </a:p>
          <a:p>
            <a:pPr>
              <a:buFont typeface="Wingdings" panose="05000000000000000000" pitchFamily="2" charset="2"/>
              <a:buChar char="v"/>
            </a:pPr>
            <a:r>
              <a:rPr lang="en-GB" sz="2800" b="1" dirty="0">
                <a:latin typeface="Calibri" panose="020F0502020204030204" pitchFamily="34" charset="0"/>
              </a:rPr>
              <a:t>Reforms could focus on the entire process of education. </a:t>
            </a:r>
            <a:endParaRPr lang="en-US" sz="2800" b="1"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3467972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REFORM continued,...</a:t>
            </a:r>
            <a:endParaRPr lang="en-US" dirty="0"/>
          </a:p>
        </p:txBody>
      </p:sp>
      <p:sp>
        <p:nvSpPr>
          <p:cNvPr id="3" name="Content Placeholder 2"/>
          <p:cNvSpPr>
            <a:spLocks noGrp="1"/>
          </p:cNvSpPr>
          <p:nvPr>
            <p:ph idx="1"/>
          </p:nvPr>
        </p:nvSpPr>
        <p:spPr>
          <a:xfrm>
            <a:off x="1295401" y="2456597"/>
            <a:ext cx="9601196" cy="3419271"/>
          </a:xfrm>
        </p:spPr>
        <p:txBody>
          <a:bodyPr/>
          <a:lstStyle/>
          <a:p>
            <a:r>
              <a:rPr lang="en-GB" b="1" dirty="0">
                <a:latin typeface="Calibri" panose="020F0502020204030204" pitchFamily="34" charset="0"/>
              </a:rPr>
              <a:t>The following diagram shows the various components in the process of education that may be reformed.</a:t>
            </a:r>
            <a:endParaRPr lang="en-US" b="1" dirty="0">
              <a:latin typeface="Calibri" panose="020F0502020204030204" pitchFamily="34" charset="0"/>
            </a:endParaRPr>
          </a:p>
        </p:txBody>
      </p:sp>
      <p:sp>
        <p:nvSpPr>
          <p:cNvPr id="4" name="TextBox 3"/>
          <p:cNvSpPr txBox="1"/>
          <p:nvPr/>
        </p:nvSpPr>
        <p:spPr>
          <a:xfrm>
            <a:off x="669701" y="656823"/>
            <a:ext cx="2923505" cy="369332"/>
          </a:xfrm>
          <a:prstGeom prst="rect">
            <a:avLst/>
          </a:prstGeom>
          <a:noFill/>
        </p:spPr>
        <p:txBody>
          <a:bodyPr wrap="square" rtlCol="0">
            <a:spAutoFit/>
          </a:bodyPr>
          <a:lstStyle/>
          <a:p>
            <a:r>
              <a:rPr lang="en-US" b="1" dirty="0" smtClean="0">
                <a:solidFill>
                  <a:schemeClr val="accent3"/>
                </a:solidFill>
                <a:latin typeface="Calibri" panose="020F0502020204030204" pitchFamily="34" charset="0"/>
              </a:rPr>
              <a:t>CONCEPTUAL FRAMEWORK</a:t>
            </a:r>
            <a:endParaRPr lang="en-US" b="1" dirty="0">
              <a:solidFill>
                <a:schemeClr val="accent3"/>
              </a:solidFill>
              <a:latin typeface="Calibri" panose="020F0502020204030204" pitchFamily="34" charset="0"/>
            </a:endParaRPr>
          </a:p>
        </p:txBody>
      </p:sp>
      <p:grpSp>
        <p:nvGrpSpPr>
          <p:cNvPr id="20" name="Group 19"/>
          <p:cNvGrpSpPr/>
          <p:nvPr/>
        </p:nvGrpSpPr>
        <p:grpSpPr>
          <a:xfrm>
            <a:off x="1186217" y="3398293"/>
            <a:ext cx="9964001" cy="2661313"/>
            <a:chOff x="2860130" y="4060826"/>
            <a:chExt cx="5953124" cy="1342207"/>
          </a:xfrm>
        </p:grpSpPr>
        <p:sp>
          <p:nvSpPr>
            <p:cNvPr id="6" name="Oval 5"/>
            <p:cNvSpPr/>
            <p:nvPr/>
          </p:nvSpPr>
          <p:spPr>
            <a:xfrm>
              <a:off x="4266170" y="4060826"/>
              <a:ext cx="1571552" cy="514298"/>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8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p:cNvSpPr/>
            <p:nvPr/>
          </p:nvSpPr>
          <p:spPr>
            <a:xfrm>
              <a:off x="4093650" y="4647363"/>
              <a:ext cx="1571552" cy="514298"/>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8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189772" y="4172958"/>
              <a:ext cx="942931" cy="628587"/>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4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Output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561308" y="4172958"/>
              <a:ext cx="1247717" cy="62858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8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Outcomes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860130" y="4172958"/>
              <a:ext cx="942931" cy="628587"/>
            </a:xfrm>
            <a:prstGeom prst="rect">
              <a:avLst/>
            </a:prstGeom>
            <a:gradFill rotWithShape="1">
              <a:gsLst>
                <a:gs pos="0">
                  <a:srgbClr val="EEECE1">
                    <a:tint val="80000"/>
                    <a:satMod val="300000"/>
                  </a:srgbClr>
                </a:gs>
                <a:gs pos="100000">
                  <a:srgbClr val="EEECE1">
                    <a:shade val="30000"/>
                    <a:satMod val="200000"/>
                  </a:srgbClr>
                </a:gs>
              </a:gsLst>
              <a:path path="circle">
                <a:fillToRect l="50000" t="50000" r="50000" b="50000"/>
              </a:path>
            </a:gra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8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Inputs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p:cNvCxnSpPr/>
            <p:nvPr/>
          </p:nvCxnSpPr>
          <p:spPr>
            <a:xfrm>
              <a:off x="5698088" y="4172958"/>
              <a:ext cx="585189" cy="190176"/>
            </a:xfrm>
            <a:prstGeom prst="straightConnector1">
              <a:avLst/>
            </a:prstGeom>
            <a:noFill/>
            <a:ln w="28575" cap="flat" cmpd="sng" algn="ctr">
              <a:solidFill>
                <a:sysClr val="windowText" lastClr="000000"/>
              </a:solidFill>
              <a:prstDash val="solid"/>
              <a:tailEnd type="arrow"/>
            </a:ln>
            <a:effectLst/>
          </p:spPr>
        </p:cxnSp>
        <p:cxnSp>
          <p:nvCxnSpPr>
            <p:cNvPr id="12" name="Straight Arrow Connector 11"/>
            <p:cNvCxnSpPr/>
            <p:nvPr/>
          </p:nvCxnSpPr>
          <p:spPr>
            <a:xfrm flipV="1">
              <a:off x="5499691" y="4673239"/>
              <a:ext cx="692093" cy="182862"/>
            </a:xfrm>
            <a:prstGeom prst="straightConnector1">
              <a:avLst/>
            </a:prstGeom>
            <a:noFill/>
            <a:ln w="28575" cap="flat" cmpd="sng" algn="ctr">
              <a:solidFill>
                <a:sysClr val="windowText" lastClr="000000"/>
              </a:solidFill>
              <a:prstDash val="solid"/>
              <a:tailEnd type="arrow"/>
            </a:ln>
            <a:effectLst/>
          </p:spPr>
        </p:cxnSp>
        <p:cxnSp>
          <p:nvCxnSpPr>
            <p:cNvPr id="13" name="Straight Arrow Connector 12"/>
            <p:cNvCxnSpPr/>
            <p:nvPr/>
          </p:nvCxnSpPr>
          <p:spPr>
            <a:xfrm>
              <a:off x="3627845" y="4586984"/>
              <a:ext cx="640202" cy="365342"/>
            </a:xfrm>
            <a:prstGeom prst="straightConnector1">
              <a:avLst/>
            </a:prstGeom>
            <a:noFill/>
            <a:ln w="28575" cap="flat" cmpd="sng" algn="ctr">
              <a:solidFill>
                <a:sysClr val="windowText" lastClr="000000"/>
              </a:solidFill>
              <a:prstDash val="solid"/>
              <a:tailEnd type="arrow"/>
            </a:ln>
            <a:effectLst/>
          </p:spPr>
        </p:cxnSp>
        <p:cxnSp>
          <p:nvCxnSpPr>
            <p:cNvPr id="14" name="Straight Arrow Connector 13"/>
            <p:cNvCxnSpPr>
              <a:endCxn id="17" idx="0"/>
            </p:cNvCxnSpPr>
            <p:nvPr/>
          </p:nvCxnSpPr>
          <p:spPr>
            <a:xfrm flipH="1">
              <a:off x="7941440" y="4801545"/>
              <a:ext cx="5883" cy="216717"/>
            </a:xfrm>
            <a:prstGeom prst="straightConnector1">
              <a:avLst/>
            </a:prstGeom>
            <a:noFill/>
            <a:ln w="28575" cap="flat" cmpd="sng" algn="ctr">
              <a:solidFill>
                <a:sysClr val="windowText" lastClr="000000"/>
              </a:solidFill>
              <a:prstDash val="solid"/>
              <a:tailEnd type="arrow"/>
            </a:ln>
            <a:effectLst/>
          </p:spPr>
        </p:cxnSp>
        <p:cxnSp>
          <p:nvCxnSpPr>
            <p:cNvPr id="15" name="Straight Arrow Connector 14"/>
            <p:cNvCxnSpPr/>
            <p:nvPr/>
          </p:nvCxnSpPr>
          <p:spPr>
            <a:xfrm flipV="1">
              <a:off x="7155885" y="4595609"/>
              <a:ext cx="407605" cy="26442"/>
            </a:xfrm>
            <a:prstGeom prst="straightConnector1">
              <a:avLst/>
            </a:prstGeom>
            <a:noFill/>
            <a:ln w="28575" cap="flat" cmpd="sng" algn="ctr">
              <a:solidFill>
                <a:sysClr val="windowText" lastClr="000000"/>
              </a:solidFill>
              <a:prstDash val="solid"/>
              <a:tailEnd type="arrow"/>
            </a:ln>
            <a:effectLst/>
          </p:spPr>
        </p:cxnSp>
        <p:sp>
          <p:nvSpPr>
            <p:cNvPr id="17" name="Rectangle 16"/>
            <p:cNvSpPr/>
            <p:nvPr/>
          </p:nvSpPr>
          <p:spPr>
            <a:xfrm>
              <a:off x="7069625" y="5018262"/>
              <a:ext cx="1743629" cy="384771"/>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8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4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8" name="Straight Arrow Connector 17"/>
            <p:cNvCxnSpPr/>
            <p:nvPr/>
          </p:nvCxnSpPr>
          <p:spPr>
            <a:xfrm flipV="1">
              <a:off x="3645097" y="4216085"/>
              <a:ext cx="772709" cy="117032"/>
            </a:xfrm>
            <a:prstGeom prst="straightConnector1">
              <a:avLst/>
            </a:prstGeom>
            <a:noFill/>
            <a:ln w="28575" cap="flat" cmpd="sng" algn="ctr">
              <a:solidFill>
                <a:sysClr val="windowText" lastClr="000000"/>
              </a:solidFill>
              <a:prstDash val="solid"/>
              <a:tailEnd type="arrow"/>
            </a:ln>
            <a:effectLst/>
          </p:spPr>
        </p:cxnSp>
        <p:cxnSp>
          <p:nvCxnSpPr>
            <p:cNvPr id="19" name="Straight Arrow Connector 18"/>
            <p:cNvCxnSpPr/>
            <p:nvPr/>
          </p:nvCxnSpPr>
          <p:spPr>
            <a:xfrm>
              <a:off x="7147259" y="4664614"/>
              <a:ext cx="407016" cy="449535"/>
            </a:xfrm>
            <a:prstGeom prst="straightConnector1">
              <a:avLst/>
            </a:prstGeom>
            <a:noFill/>
            <a:ln w="28575"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311990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LISTEN TO THIS TYPICAL STUDENT</a:t>
            </a:r>
            <a:endParaRPr lang="en-US" dirty="0"/>
          </a:p>
        </p:txBody>
      </p:sp>
      <p:pic>
        <p:nvPicPr>
          <p:cNvPr id="4" name="VID-20160301-WA000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47417" y="2585551"/>
            <a:ext cx="7492620" cy="3289787"/>
          </a:xfrm>
          <a:prstGeom prst="rect">
            <a:avLst/>
          </a:prstGeom>
          <a:ln w="127000" cap="flat">
            <a:solidFill>
              <a:srgbClr val="D9D9D9"/>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5" name="TextBox 4"/>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11849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4"/>
                </p:tgtEl>
              </p:cMediaNode>
            </p:video>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THE NIGERIAN SOCIETY AND THE NEED FOR REFORM OF THE SCIENCE </a:t>
            </a:r>
            <a:r>
              <a:rPr lang="en-US" sz="3600" b="1" dirty="0" smtClean="0">
                <a:solidFill>
                  <a:schemeClr val="accent3"/>
                </a:solidFill>
                <a:effectLst>
                  <a:outerShdw blurRad="38100" dist="38100" dir="2700000" algn="tl">
                    <a:srgbClr val="000000">
                      <a:alpha val="43137"/>
                    </a:srgbClr>
                  </a:outerShdw>
                </a:effectLst>
                <a:latin typeface="Calibri" panose="020F0502020204030204" pitchFamily="34" charset="0"/>
              </a:rPr>
              <a:t>CURRICULUM.</a:t>
            </a:r>
            <a:endParaRPr lang="en-US" sz="36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b="1" dirty="0">
                <a:latin typeface="Calibri" panose="020F0502020204030204" pitchFamily="34" charset="0"/>
              </a:rPr>
              <a:t>Nigeria could be a great country in any way. The country is rich in human and material </a:t>
            </a:r>
            <a:r>
              <a:rPr lang="en-US" sz="2800" b="1" dirty="0" smtClean="0">
                <a:latin typeface="Calibri" panose="020F0502020204030204" pitchFamily="34" charset="0"/>
              </a:rPr>
              <a:t>resources.</a:t>
            </a:r>
          </a:p>
          <a:p>
            <a:pPr marL="0" indent="0">
              <a:buNone/>
            </a:pPr>
            <a:r>
              <a:rPr lang="en-US" sz="2800" b="1" dirty="0">
                <a:latin typeface="Calibri" panose="020F0502020204030204" pitchFamily="34" charset="0"/>
              </a:rPr>
              <a:t>This negative aspect of Nigeria is brought out by </a:t>
            </a:r>
            <a:r>
              <a:rPr lang="en-US" sz="2800" b="1" dirty="0" err="1">
                <a:latin typeface="Calibri" panose="020F0502020204030204" pitchFamily="34" charset="0"/>
              </a:rPr>
              <a:t>Tamuno</a:t>
            </a:r>
            <a:r>
              <a:rPr lang="en-US" sz="2800" b="1" dirty="0">
                <a:latin typeface="Calibri" panose="020F0502020204030204" pitchFamily="34" charset="0"/>
              </a:rPr>
              <a:t> (1982) who aptly put it:</a:t>
            </a:r>
          </a:p>
          <a:p>
            <a:pPr>
              <a:buFont typeface="Wingdings" panose="05000000000000000000" pitchFamily="2" charset="2"/>
              <a:buChar char="v"/>
            </a:pPr>
            <a:r>
              <a:rPr lang="en-US" sz="2800" b="1" i="1" dirty="0">
                <a:latin typeface="Calibri" panose="020F0502020204030204" pitchFamily="34" charset="0"/>
              </a:rPr>
              <a:t>From one institution to another,</a:t>
            </a:r>
            <a:endParaRPr lang="en-US" sz="2800" b="1" dirty="0">
              <a:latin typeface="Calibri" panose="020F0502020204030204" pitchFamily="34" charset="0"/>
            </a:endParaRPr>
          </a:p>
          <a:p>
            <a:pPr>
              <a:buFont typeface="Wingdings" panose="05000000000000000000" pitchFamily="2" charset="2"/>
              <a:buChar char="v"/>
            </a:pPr>
            <a:r>
              <a:rPr lang="en-US" sz="2800" b="1" i="1" dirty="0">
                <a:latin typeface="Calibri" panose="020F0502020204030204" pitchFamily="34" charset="0"/>
              </a:rPr>
              <a:t>From one sector of our national activities to the other</a:t>
            </a:r>
            <a:endParaRPr lang="en-US" sz="2800" b="1" dirty="0">
              <a:latin typeface="Calibri" panose="020F0502020204030204" pitchFamily="34" charset="0"/>
            </a:endParaRPr>
          </a:p>
          <a:p>
            <a:pPr marL="0" indent="0">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144465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THE NIGERIAN SOCIETY AND THE NEED FOR REFORM OF THE SCIENCE </a:t>
            </a:r>
            <a:r>
              <a:rPr lang="en-US"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CURRICULUM</a:t>
            </a:r>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 </a:t>
            </a:r>
            <a:r>
              <a:rPr lang="en-US"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continued,…</a:t>
            </a:r>
            <a:endParaRPr lang="en-US" sz="3200" dirty="0"/>
          </a:p>
        </p:txBody>
      </p:sp>
      <p:sp>
        <p:nvSpPr>
          <p:cNvPr id="3" name="Content Placeholder 2"/>
          <p:cNvSpPr>
            <a:spLocks noGrp="1"/>
          </p:cNvSpPr>
          <p:nvPr>
            <p:ph idx="1"/>
          </p:nvPr>
        </p:nvSpPr>
        <p:spPr>
          <a:xfrm>
            <a:off x="1295401" y="2556931"/>
            <a:ext cx="9601196" cy="3584561"/>
          </a:xfrm>
        </p:spPr>
        <p:txBody>
          <a:bodyPr>
            <a:noAutofit/>
          </a:bodyPr>
          <a:lstStyle/>
          <a:p>
            <a:pPr>
              <a:buFont typeface="Wingdings" panose="05000000000000000000" pitchFamily="2" charset="2"/>
              <a:buChar char="v"/>
            </a:pPr>
            <a:r>
              <a:rPr lang="en-US" b="1" i="1" dirty="0">
                <a:latin typeface="Calibri" panose="020F0502020204030204" pitchFamily="34" charset="0"/>
              </a:rPr>
              <a:t>From one community to another</a:t>
            </a:r>
            <a:endParaRPr lang="en-US" b="1" dirty="0">
              <a:latin typeface="Calibri" panose="020F0502020204030204" pitchFamily="34" charset="0"/>
            </a:endParaRPr>
          </a:p>
          <a:p>
            <a:pPr>
              <a:buFont typeface="Wingdings" panose="05000000000000000000" pitchFamily="2" charset="2"/>
              <a:buChar char="v"/>
            </a:pPr>
            <a:r>
              <a:rPr lang="en-US" b="1" i="1" dirty="0">
                <a:latin typeface="Calibri" panose="020F0502020204030204" pitchFamily="34" charset="0"/>
              </a:rPr>
              <a:t>From one generation to another.</a:t>
            </a:r>
            <a:endParaRPr lang="en-US" b="1" dirty="0">
              <a:latin typeface="Calibri" panose="020F0502020204030204" pitchFamily="34" charset="0"/>
            </a:endParaRPr>
          </a:p>
          <a:p>
            <a:pPr>
              <a:buFont typeface="Wingdings" panose="05000000000000000000" pitchFamily="2" charset="2"/>
              <a:buChar char="v"/>
            </a:pPr>
            <a:r>
              <a:rPr lang="en-US" b="1" i="1" dirty="0">
                <a:latin typeface="Calibri" panose="020F0502020204030204" pitchFamily="34" charset="0"/>
              </a:rPr>
              <a:t>We observe this pathetic phenomenon </a:t>
            </a:r>
            <a:endParaRPr lang="en-US" b="1" dirty="0">
              <a:latin typeface="Calibri" panose="020F0502020204030204" pitchFamily="34" charset="0"/>
            </a:endParaRPr>
          </a:p>
          <a:p>
            <a:pPr>
              <a:buFont typeface="Wingdings" panose="05000000000000000000" pitchFamily="2" charset="2"/>
              <a:buChar char="v"/>
            </a:pPr>
            <a:r>
              <a:rPr lang="en-US" b="1" i="1" dirty="0">
                <a:latin typeface="Calibri" panose="020F0502020204030204" pitchFamily="34" charset="0"/>
              </a:rPr>
              <a:t>All things bright and beautiful,</a:t>
            </a:r>
            <a:endParaRPr lang="en-US" b="1" dirty="0">
              <a:latin typeface="Calibri" panose="020F0502020204030204" pitchFamily="34" charset="0"/>
            </a:endParaRPr>
          </a:p>
          <a:p>
            <a:pPr>
              <a:buFont typeface="Wingdings" panose="05000000000000000000" pitchFamily="2" charset="2"/>
              <a:buChar char="v"/>
            </a:pPr>
            <a:r>
              <a:rPr lang="en-US" b="1" i="1" dirty="0">
                <a:latin typeface="Calibri" panose="020F0502020204030204" pitchFamily="34" charset="0"/>
              </a:rPr>
              <a:t>All creatures great and small,</a:t>
            </a:r>
            <a:endParaRPr lang="en-US" b="1" dirty="0">
              <a:latin typeface="Calibri" panose="020F0502020204030204" pitchFamily="34" charset="0"/>
            </a:endParaRPr>
          </a:p>
          <a:p>
            <a:pPr>
              <a:buFont typeface="Wingdings" panose="05000000000000000000" pitchFamily="2" charset="2"/>
              <a:buChar char="v"/>
            </a:pPr>
            <a:r>
              <a:rPr lang="en-US" b="1" i="1" dirty="0">
                <a:latin typeface="Calibri" panose="020F0502020204030204" pitchFamily="34" charset="0"/>
              </a:rPr>
              <a:t>All things wise and wonderful,</a:t>
            </a:r>
            <a:endParaRPr lang="en-US" b="1" dirty="0">
              <a:latin typeface="Calibri" panose="020F0502020204030204" pitchFamily="34" charset="0"/>
            </a:endParaRPr>
          </a:p>
          <a:p>
            <a:pPr>
              <a:buFont typeface="Wingdings" panose="05000000000000000000" pitchFamily="2" charset="2"/>
              <a:buChar char="v"/>
            </a:pPr>
            <a:r>
              <a:rPr lang="en-US" b="1" i="1" dirty="0">
                <a:latin typeface="Calibri" panose="020F0502020204030204" pitchFamily="34" charset="0"/>
              </a:rPr>
              <a:t>Nigerians kill them all.</a:t>
            </a:r>
            <a:endParaRPr lang="en-US" b="1"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8431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THE NIGERIAN SOCIETY AND THE NEED FOR REFORM OF THE SCIENCE CURRICULUM continued,…</a:t>
            </a:r>
            <a:endParaRPr lang="en-US" sz="32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b="1" dirty="0" smtClean="0">
                <a:latin typeface="Calibri" panose="020F0502020204030204" pitchFamily="34" charset="0"/>
              </a:rPr>
              <a:t>Nigeria decay is in all aspects of life. </a:t>
            </a:r>
          </a:p>
          <a:p>
            <a:pPr>
              <a:buFont typeface="Wingdings" panose="05000000000000000000" pitchFamily="2" charset="2"/>
              <a:buChar char="v"/>
            </a:pPr>
            <a:r>
              <a:rPr lang="en-US" b="1" dirty="0">
                <a:latin typeface="Calibri" panose="020F0502020204030204" pitchFamily="34" charset="0"/>
              </a:rPr>
              <a:t>F</a:t>
            </a:r>
            <a:r>
              <a:rPr lang="en-US" b="1" dirty="0" smtClean="0">
                <a:latin typeface="Calibri" panose="020F0502020204030204" pitchFamily="34" charset="0"/>
              </a:rPr>
              <a:t>ormer </a:t>
            </a:r>
            <a:r>
              <a:rPr lang="en-US" b="1" dirty="0">
                <a:latin typeface="Calibri" panose="020F0502020204030204" pitchFamily="34" charset="0"/>
              </a:rPr>
              <a:t>Head of State, General </a:t>
            </a:r>
            <a:r>
              <a:rPr lang="en-US" b="1" dirty="0" err="1">
                <a:latin typeface="Calibri" panose="020F0502020204030204" pitchFamily="34" charset="0"/>
              </a:rPr>
              <a:t>Yakubo</a:t>
            </a:r>
            <a:r>
              <a:rPr lang="en-US" b="1" dirty="0">
                <a:latin typeface="Calibri" panose="020F0502020204030204" pitchFamily="34" charset="0"/>
              </a:rPr>
              <a:t> Gowon, stated publicly in 1997 that Nigeria was sick.  He then organized a National System of prayer, </a:t>
            </a:r>
            <a:r>
              <a:rPr lang="en-US" b="1" dirty="0" smtClean="0">
                <a:latin typeface="Calibri" panose="020F0502020204030204" pitchFamily="34" charset="0"/>
              </a:rPr>
              <a:t> </a:t>
            </a:r>
            <a:r>
              <a:rPr lang="en-US" b="1" dirty="0">
                <a:latin typeface="Calibri" panose="020F0502020204030204" pitchFamily="34" charset="0"/>
              </a:rPr>
              <a:t>for </a:t>
            </a:r>
            <a:r>
              <a:rPr lang="en-US" b="1" dirty="0" smtClean="0">
                <a:latin typeface="Calibri" panose="020F0502020204030204" pitchFamily="34" charset="0"/>
              </a:rPr>
              <a:t>Nigeria. </a:t>
            </a:r>
          </a:p>
          <a:p>
            <a:pPr>
              <a:buFont typeface="Wingdings" panose="05000000000000000000" pitchFamily="2" charset="2"/>
              <a:buChar char="v"/>
            </a:pPr>
            <a:r>
              <a:rPr lang="en-US" b="1" dirty="0">
                <a:latin typeface="Calibri" panose="020F0502020204030204" pitchFamily="34" charset="0"/>
              </a:rPr>
              <a:t>The Catholic Bishops of Nigeria have composed two prayers </a:t>
            </a:r>
            <a:r>
              <a:rPr lang="en-US" b="1" dirty="0" smtClean="0">
                <a:latin typeface="Calibri" panose="020F0502020204030204" pitchFamily="34" charset="0"/>
              </a:rPr>
              <a:t>for Nigeria called;</a:t>
            </a:r>
          </a:p>
          <a:p>
            <a:pPr lvl="1">
              <a:buFont typeface="Wingdings" panose="05000000000000000000" pitchFamily="2" charset="2"/>
              <a:buChar char="§"/>
            </a:pPr>
            <a:r>
              <a:rPr lang="en-US" b="1" i="1" dirty="0" smtClean="0">
                <a:latin typeface="Calibri" panose="020F0502020204030204" pitchFamily="34" charset="0"/>
              </a:rPr>
              <a:t>“</a:t>
            </a:r>
            <a:r>
              <a:rPr lang="en-US" b="1" i="1" dirty="0">
                <a:latin typeface="Calibri" panose="020F0502020204030204" pitchFamily="34" charset="0"/>
              </a:rPr>
              <a:t>Prayer against bribery and corruption in Nigeria” </a:t>
            </a:r>
            <a:r>
              <a:rPr lang="en-US" b="1" i="1" dirty="0" smtClean="0">
                <a:latin typeface="Calibri" panose="020F0502020204030204" pitchFamily="34" charset="0"/>
              </a:rPr>
              <a:t> </a:t>
            </a:r>
          </a:p>
          <a:p>
            <a:pPr lvl="1">
              <a:buFont typeface="Wingdings" panose="05000000000000000000" pitchFamily="2" charset="2"/>
              <a:buChar char="§"/>
            </a:pPr>
            <a:r>
              <a:rPr lang="en-US" b="1" i="1" dirty="0" smtClean="0">
                <a:latin typeface="Calibri" panose="020F0502020204030204" pitchFamily="34" charset="0"/>
              </a:rPr>
              <a:t>“</a:t>
            </a:r>
            <a:r>
              <a:rPr lang="en-US" b="1" i="1" dirty="0">
                <a:latin typeface="Calibri" panose="020F0502020204030204" pitchFamily="34" charset="0"/>
              </a:rPr>
              <a:t>Prayer for Nigeria in distress”.</a:t>
            </a:r>
            <a:r>
              <a:rPr lang="en-US" b="1" dirty="0">
                <a:latin typeface="Calibri" panose="020F0502020204030204" pitchFamily="34" charset="0"/>
              </a:rPr>
              <a:t> </a:t>
            </a:r>
          </a:p>
        </p:txBody>
      </p:sp>
    </p:spTree>
    <p:extLst>
      <p:ext uri="{BB962C8B-B14F-4D97-AF65-F5344CB8AC3E}">
        <p14:creationId xmlns:p14="http://schemas.microsoft.com/office/powerpoint/2010/main" val="206008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THE NIGERIAN SOCIETY AND THE NEED FOR REFORM OF THE SCIENCE CURRICULUM continued,…</a:t>
            </a:r>
            <a:endParaRPr lang="en-US" sz="3200" dirty="0"/>
          </a:p>
        </p:txBody>
      </p:sp>
      <p:sp>
        <p:nvSpPr>
          <p:cNvPr id="3" name="Content Placeholder 2"/>
          <p:cNvSpPr>
            <a:spLocks noGrp="1"/>
          </p:cNvSpPr>
          <p:nvPr>
            <p:ph idx="1"/>
          </p:nvPr>
        </p:nvSpPr>
        <p:spPr>
          <a:xfrm>
            <a:off x="1295401" y="2556931"/>
            <a:ext cx="9601196" cy="3652799"/>
          </a:xfrm>
        </p:spPr>
        <p:txBody>
          <a:bodyPr>
            <a:normAutofit/>
          </a:bodyPr>
          <a:lstStyle/>
          <a:p>
            <a:pPr marL="0" indent="0">
              <a:buNone/>
            </a:pPr>
            <a:r>
              <a:rPr lang="en-US" b="1" dirty="0" smtClean="0">
                <a:solidFill>
                  <a:schemeClr val="accent4"/>
                </a:solidFill>
                <a:latin typeface="Calibri" panose="020F0502020204030204" pitchFamily="34" charset="0"/>
              </a:rPr>
              <a:t>Successive government introduced various programs to redirect Nigerians in their way of life;</a:t>
            </a:r>
          </a:p>
          <a:p>
            <a:pPr>
              <a:buFont typeface="Wingdings" panose="05000000000000000000" pitchFamily="2" charset="2"/>
              <a:buChar char="v"/>
            </a:pPr>
            <a:r>
              <a:rPr lang="en-US" b="1" dirty="0" smtClean="0">
                <a:latin typeface="Calibri" panose="020F0502020204030204" pitchFamily="34" charset="0"/>
              </a:rPr>
              <a:t> War </a:t>
            </a:r>
            <a:r>
              <a:rPr lang="en-US" b="1" dirty="0">
                <a:latin typeface="Calibri" panose="020F0502020204030204" pitchFamily="34" charset="0"/>
              </a:rPr>
              <a:t>Against Indiscipline, </a:t>
            </a:r>
            <a:endParaRPr lang="en-US" b="1" dirty="0" smtClean="0">
              <a:latin typeface="Calibri" panose="020F0502020204030204" pitchFamily="34" charset="0"/>
            </a:endParaRPr>
          </a:p>
          <a:p>
            <a:pPr>
              <a:buFont typeface="Wingdings" panose="05000000000000000000" pitchFamily="2" charset="2"/>
              <a:buChar char="v"/>
            </a:pPr>
            <a:r>
              <a:rPr lang="en-US" b="1" dirty="0">
                <a:latin typeface="Calibri" panose="020F0502020204030204" pitchFamily="34" charset="0"/>
              </a:rPr>
              <a:t> </a:t>
            </a:r>
            <a:r>
              <a:rPr lang="en-US" b="1" dirty="0" smtClean="0">
                <a:latin typeface="Calibri" panose="020F0502020204030204" pitchFamily="34" charset="0"/>
              </a:rPr>
              <a:t>War </a:t>
            </a:r>
            <a:r>
              <a:rPr lang="en-US" b="1" dirty="0">
                <a:latin typeface="Calibri" panose="020F0502020204030204" pitchFamily="34" charset="0"/>
              </a:rPr>
              <a:t>Against Indiscipline and Corruption, </a:t>
            </a:r>
            <a:endParaRPr lang="en-US" b="1" dirty="0" smtClean="0">
              <a:latin typeface="Calibri" panose="020F0502020204030204" pitchFamily="34" charset="0"/>
            </a:endParaRPr>
          </a:p>
          <a:p>
            <a:pPr>
              <a:buFont typeface="Wingdings" panose="05000000000000000000" pitchFamily="2" charset="2"/>
              <a:buChar char="v"/>
            </a:pPr>
            <a:r>
              <a:rPr lang="en-US" b="1" dirty="0">
                <a:latin typeface="Calibri" panose="020F0502020204030204" pitchFamily="34" charset="0"/>
              </a:rPr>
              <a:t> </a:t>
            </a:r>
            <a:r>
              <a:rPr lang="en-US" b="1" dirty="0" smtClean="0">
                <a:latin typeface="Calibri" panose="020F0502020204030204" pitchFamily="34" charset="0"/>
              </a:rPr>
              <a:t>National </a:t>
            </a:r>
            <a:r>
              <a:rPr lang="en-US" b="1" dirty="0">
                <a:latin typeface="Calibri" panose="020F0502020204030204" pitchFamily="34" charset="0"/>
              </a:rPr>
              <a:t>Rebirth, </a:t>
            </a:r>
            <a:endParaRPr lang="en-US" b="1" dirty="0" smtClean="0">
              <a:latin typeface="Calibri" panose="020F0502020204030204" pitchFamily="34" charset="0"/>
            </a:endParaRPr>
          </a:p>
          <a:p>
            <a:pPr>
              <a:buFont typeface="Wingdings" panose="05000000000000000000" pitchFamily="2" charset="2"/>
              <a:buChar char="v"/>
            </a:pPr>
            <a:r>
              <a:rPr lang="en-US" b="1" dirty="0">
                <a:latin typeface="Calibri" panose="020F0502020204030204" pitchFamily="34" charset="0"/>
              </a:rPr>
              <a:t> E</a:t>
            </a:r>
            <a:r>
              <a:rPr lang="en-US" b="1" dirty="0" smtClean="0">
                <a:latin typeface="Calibri" panose="020F0502020204030204" pitchFamily="34" charset="0"/>
              </a:rPr>
              <a:t>thical </a:t>
            </a:r>
            <a:r>
              <a:rPr lang="en-US" b="1" dirty="0">
                <a:latin typeface="Calibri" panose="020F0502020204030204" pitchFamily="34" charset="0"/>
              </a:rPr>
              <a:t>orientation, </a:t>
            </a:r>
            <a:endParaRPr lang="en-US" b="1" dirty="0" smtClean="0">
              <a:latin typeface="Calibri" panose="020F0502020204030204" pitchFamily="34" charset="0"/>
            </a:endParaRPr>
          </a:p>
          <a:p>
            <a:pPr>
              <a:buFont typeface="Wingdings" panose="05000000000000000000" pitchFamily="2" charset="2"/>
              <a:buChar char="v"/>
            </a:pPr>
            <a:r>
              <a:rPr lang="en-US" b="1" dirty="0">
                <a:latin typeface="Calibri" panose="020F0502020204030204" pitchFamily="34" charset="0"/>
              </a:rPr>
              <a:t> </a:t>
            </a:r>
            <a:r>
              <a:rPr lang="en-US" b="1" dirty="0" smtClean="0">
                <a:latin typeface="Calibri" panose="020F0502020204030204" pitchFamily="34" charset="0"/>
              </a:rPr>
              <a:t>The </a:t>
            </a:r>
            <a:r>
              <a:rPr lang="en-US" b="1" dirty="0">
                <a:latin typeface="Calibri" panose="020F0502020204030204" pitchFamily="34" charset="0"/>
              </a:rPr>
              <a:t>rebranding </a:t>
            </a:r>
            <a:r>
              <a:rPr lang="en-US" b="1" dirty="0" smtClean="0">
                <a:latin typeface="Calibri" panose="020F0502020204030204" pitchFamily="34" charset="0"/>
              </a:rPr>
              <a:t>saga.</a:t>
            </a:r>
          </a:p>
          <a:p>
            <a:pPr>
              <a:buFont typeface="Wingdings" panose="05000000000000000000" pitchFamily="2" charset="2"/>
              <a:buChar char="v"/>
            </a:pPr>
            <a:endParaRPr lang="en-US"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997491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THE NIGERIAN SOCIETY AND THE NEED FOR REFORM OF THE SCIENCE CURRICULUM continued,…</a:t>
            </a:r>
            <a:endParaRPr lang="en-US" sz="3200" dirty="0"/>
          </a:p>
        </p:txBody>
      </p:sp>
      <p:sp>
        <p:nvSpPr>
          <p:cNvPr id="3" name="Content Placeholder 2"/>
          <p:cNvSpPr>
            <a:spLocks noGrp="1"/>
          </p:cNvSpPr>
          <p:nvPr>
            <p:ph idx="1"/>
          </p:nvPr>
        </p:nvSpPr>
        <p:spPr/>
        <p:txBody>
          <a:bodyPr>
            <a:normAutofit lnSpcReduction="10000"/>
          </a:bodyPr>
          <a:lstStyle/>
          <a:p>
            <a:pPr marL="0" indent="0" algn="just">
              <a:buNone/>
            </a:pPr>
            <a:r>
              <a:rPr lang="en-US" sz="3600" b="1" dirty="0">
                <a:latin typeface="Calibri" panose="020F0502020204030204" pitchFamily="34" charset="0"/>
              </a:rPr>
              <a:t>Consequent upon these emerging scenarios, education, particularly science education becomes a viable tool for bringing about desirable positive changes in the society through curricula reforms and their effective implementation.</a:t>
            </a:r>
          </a:p>
          <a:p>
            <a:pPr marL="0" indent="0" algn="just">
              <a:buNone/>
            </a:pPr>
            <a:endParaRPr lang="en-US" sz="3600" b="1" dirty="0">
              <a:latin typeface="Calibri" panose="020F0502020204030204" pitchFamily="34" charset="0"/>
            </a:endParaRPr>
          </a:p>
        </p:txBody>
      </p:sp>
    </p:spTree>
    <p:extLst>
      <p:ext uri="{BB962C8B-B14F-4D97-AF65-F5344CB8AC3E}">
        <p14:creationId xmlns:p14="http://schemas.microsoft.com/office/powerpoint/2010/main" val="44488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accent3"/>
                </a:solidFill>
                <a:effectLst>
                  <a:outerShdw blurRad="38100" dist="38100" dir="2700000" algn="tl">
                    <a:srgbClr val="000000">
                      <a:alpha val="43137"/>
                    </a:srgbClr>
                  </a:outerShdw>
                </a:effectLst>
                <a:latin typeface="Calibri" panose="020F0502020204030204" pitchFamily="34" charset="0"/>
              </a:rPr>
              <a:t>THE NEED FOR NEW CURRICULAR OFFERINGS FOR NIGERIAN SCHOOL SYSTEM</a:t>
            </a:r>
            <a:r>
              <a:rPr lang="en-GB"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sz="32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b="1" dirty="0" smtClean="0">
                <a:latin typeface="Calibri" panose="020F0502020204030204" pitchFamily="34" charset="0"/>
              </a:rPr>
              <a:t>Nigeria became independent in 1960, with its own philosophy and National aspirations based on building;</a:t>
            </a:r>
          </a:p>
          <a:p>
            <a:pPr>
              <a:buFont typeface="Wingdings" panose="05000000000000000000" pitchFamily="2" charset="2"/>
              <a:buChar char="v"/>
            </a:pPr>
            <a:r>
              <a:rPr lang="en-GB" b="1" dirty="0" smtClean="0">
                <a:latin typeface="Calibri" panose="020F0502020204030204" pitchFamily="34" charset="0"/>
              </a:rPr>
              <a:t>A </a:t>
            </a:r>
            <a:r>
              <a:rPr lang="en-GB" b="1" dirty="0">
                <a:latin typeface="Calibri" panose="020F0502020204030204" pitchFamily="34" charset="0"/>
              </a:rPr>
              <a:t>free and democratic society; </a:t>
            </a:r>
            <a:endParaRPr lang="en-US" b="1" dirty="0">
              <a:latin typeface="Calibri" panose="020F0502020204030204" pitchFamily="34" charset="0"/>
            </a:endParaRPr>
          </a:p>
          <a:p>
            <a:pPr>
              <a:buFont typeface="Wingdings" panose="05000000000000000000" pitchFamily="2" charset="2"/>
              <a:buChar char="v"/>
            </a:pPr>
            <a:r>
              <a:rPr lang="en-GB" b="1" dirty="0" smtClean="0">
                <a:latin typeface="Calibri" panose="020F0502020204030204" pitchFamily="34" charset="0"/>
              </a:rPr>
              <a:t>A </a:t>
            </a:r>
            <a:r>
              <a:rPr lang="en-GB" b="1" dirty="0">
                <a:latin typeface="Calibri" panose="020F0502020204030204" pitchFamily="34" charset="0"/>
              </a:rPr>
              <a:t>just and egalitarian society;</a:t>
            </a:r>
            <a:endParaRPr lang="en-US" b="1" dirty="0">
              <a:latin typeface="Calibri" panose="020F0502020204030204" pitchFamily="34" charset="0"/>
            </a:endParaRPr>
          </a:p>
          <a:p>
            <a:pPr>
              <a:buFont typeface="Wingdings" panose="05000000000000000000" pitchFamily="2" charset="2"/>
              <a:buChar char="v"/>
            </a:pPr>
            <a:r>
              <a:rPr lang="en-GB" b="1" dirty="0" smtClean="0">
                <a:latin typeface="Calibri" panose="020F0502020204030204" pitchFamily="34" charset="0"/>
              </a:rPr>
              <a:t>A </a:t>
            </a:r>
            <a:r>
              <a:rPr lang="en-GB" b="1" dirty="0">
                <a:latin typeface="Calibri" panose="020F0502020204030204" pitchFamily="34" charset="0"/>
              </a:rPr>
              <a:t>united, strong and self-reliant nation; </a:t>
            </a:r>
            <a:endParaRPr lang="en-US" b="1" dirty="0">
              <a:latin typeface="Calibri" panose="020F0502020204030204" pitchFamily="34" charset="0"/>
            </a:endParaRPr>
          </a:p>
          <a:p>
            <a:pPr>
              <a:buFont typeface="Wingdings" panose="05000000000000000000" pitchFamily="2" charset="2"/>
              <a:buChar char="v"/>
            </a:pPr>
            <a:r>
              <a:rPr lang="en-GB" b="1" dirty="0" smtClean="0">
                <a:latin typeface="Calibri" panose="020F0502020204030204" pitchFamily="34" charset="0"/>
              </a:rPr>
              <a:t>A </a:t>
            </a:r>
            <a:r>
              <a:rPr lang="en-GB" b="1" dirty="0">
                <a:latin typeface="Calibri" panose="020F0502020204030204" pitchFamily="34" charset="0"/>
              </a:rPr>
              <a:t>great and dynamic economy; and, </a:t>
            </a:r>
            <a:endParaRPr lang="en-US" b="1" dirty="0">
              <a:latin typeface="Calibri" panose="020F0502020204030204" pitchFamily="34" charset="0"/>
            </a:endParaRPr>
          </a:p>
          <a:p>
            <a:pPr>
              <a:buFont typeface="Wingdings" panose="05000000000000000000" pitchFamily="2" charset="2"/>
              <a:buChar char="v"/>
            </a:pPr>
            <a:r>
              <a:rPr lang="en-GB" b="1" dirty="0" smtClean="0">
                <a:latin typeface="Calibri" panose="020F0502020204030204" pitchFamily="34" charset="0"/>
              </a:rPr>
              <a:t>A </a:t>
            </a:r>
            <a:r>
              <a:rPr lang="en-GB" b="1" dirty="0">
                <a:latin typeface="Calibri" panose="020F0502020204030204" pitchFamily="34" charset="0"/>
              </a:rPr>
              <a:t>land full of bright opportunities for all citizens. </a:t>
            </a:r>
            <a:endParaRPr lang="en-US" b="1" dirty="0">
              <a:latin typeface="Calibri" panose="020F0502020204030204" pitchFamily="34" charset="0"/>
            </a:endParaRPr>
          </a:p>
          <a:p>
            <a:pPr>
              <a:buFont typeface="Wingdings" panose="05000000000000000000" pitchFamily="2" charset="2"/>
              <a:buChar char="v"/>
            </a:pPr>
            <a:endParaRPr lang="en-US" dirty="0">
              <a:latin typeface="Calibri" panose="020F0502020204030204" pitchFamily="34" charset="0"/>
            </a:endParaRPr>
          </a:p>
        </p:txBody>
      </p:sp>
    </p:spTree>
    <p:extLst>
      <p:ext uri="{BB962C8B-B14F-4D97-AF65-F5344CB8AC3E}">
        <p14:creationId xmlns:p14="http://schemas.microsoft.com/office/powerpoint/2010/main" val="808148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accent3"/>
                </a:solidFill>
                <a:effectLst>
                  <a:outerShdw blurRad="38100" dist="38100" dir="2700000" algn="tl">
                    <a:srgbClr val="000000">
                      <a:alpha val="43137"/>
                    </a:srgbClr>
                  </a:outerShdw>
                </a:effectLst>
                <a:latin typeface="Calibri" panose="020F0502020204030204" pitchFamily="34" charset="0"/>
              </a:rPr>
              <a:t>THE NEED FOR NEW CURRICULAR OFFERINGS FOR NIGERIAN SCHOOL </a:t>
            </a:r>
            <a:r>
              <a:rPr lang="en-GB"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SYSTEM</a:t>
            </a:r>
            <a:r>
              <a:rPr lang="en-GB" sz="3200" b="1" dirty="0">
                <a:solidFill>
                  <a:schemeClr val="accent3"/>
                </a:solidFill>
                <a:effectLst>
                  <a:outerShdw blurRad="38100" dist="38100" dir="2700000" algn="tl">
                    <a:srgbClr val="000000">
                      <a:alpha val="43137"/>
                    </a:srgbClr>
                  </a:outerShdw>
                </a:effectLst>
                <a:latin typeface="Calibri" panose="020F0502020204030204" pitchFamily="34" charset="0"/>
              </a:rPr>
              <a:t> </a:t>
            </a:r>
            <a:r>
              <a:rPr lang="en-GB" sz="3200" b="1" dirty="0" smtClean="0">
                <a:solidFill>
                  <a:schemeClr val="accent3"/>
                </a:solidFill>
                <a:effectLst>
                  <a:outerShdw blurRad="38100" dist="38100" dir="2700000" algn="tl">
                    <a:srgbClr val="000000">
                      <a:alpha val="43137"/>
                    </a:srgbClr>
                  </a:outerShdw>
                </a:effectLst>
                <a:latin typeface="Calibri" panose="020F0502020204030204" pitchFamily="34" charset="0"/>
              </a:rPr>
              <a:t>continued,….</a:t>
            </a:r>
            <a:endParaRPr lang="en-US" sz="3200" dirty="0"/>
          </a:p>
        </p:txBody>
      </p:sp>
      <p:sp>
        <p:nvSpPr>
          <p:cNvPr id="3" name="Content Placeholder 2"/>
          <p:cNvSpPr>
            <a:spLocks noGrp="1"/>
          </p:cNvSpPr>
          <p:nvPr>
            <p:ph idx="1"/>
          </p:nvPr>
        </p:nvSpPr>
        <p:spPr/>
        <p:txBody>
          <a:bodyPr>
            <a:normAutofit/>
          </a:bodyPr>
          <a:lstStyle/>
          <a:p>
            <a:pPr marL="0" indent="0">
              <a:buNone/>
            </a:pPr>
            <a:r>
              <a:rPr lang="en-US" sz="2800" b="1" dirty="0" smtClean="0">
                <a:latin typeface="Calibri" panose="020F0502020204030204" pitchFamily="34" charset="0"/>
              </a:rPr>
              <a:t>The Colonial system of education was therefore not relevant.</a:t>
            </a:r>
          </a:p>
          <a:p>
            <a:pPr marL="0" indent="0">
              <a:buNone/>
            </a:pPr>
            <a:r>
              <a:rPr lang="en-US" sz="2800" b="1" dirty="0" smtClean="0">
                <a:latin typeface="Calibri" panose="020F0502020204030204" pitchFamily="34" charset="0"/>
              </a:rPr>
              <a:t>The outcome of the 1969 curriculum gave impetuous to a new policy on education.</a:t>
            </a:r>
            <a:endParaRPr lang="en-US" sz="2800" b="1" dirty="0">
              <a:latin typeface="Calibri" panose="020F0502020204030204" pitchFamily="34" charset="0"/>
            </a:endParaRPr>
          </a:p>
        </p:txBody>
      </p:sp>
    </p:spTree>
    <p:extLst>
      <p:ext uri="{BB962C8B-B14F-4D97-AF65-F5344CB8AC3E}">
        <p14:creationId xmlns:p14="http://schemas.microsoft.com/office/powerpoint/2010/main" val="39948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NATIONAL POLICY ON EDUCATION AND TEACHER QUALITY</a:t>
            </a:r>
            <a:r>
              <a:rPr lang="en-US" sz="3600"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sz="3600"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v"/>
            </a:pPr>
            <a:r>
              <a:rPr lang="en-US" sz="2600" b="1" dirty="0" smtClean="0">
                <a:latin typeface="Calibri" panose="020F0502020204030204" pitchFamily="34" charset="0"/>
              </a:rPr>
              <a:t>Teachers are crucial in effective </a:t>
            </a:r>
            <a:r>
              <a:rPr lang="en-US" sz="2600" b="1" dirty="0">
                <a:latin typeface="Calibri" panose="020F0502020204030204" pitchFamily="34" charset="0"/>
              </a:rPr>
              <a:t>implementation of any educational reforms policy requires that human and non-human resources must be provided in sufficient quantity and quality. Teachers who constitute the human resource base for effective implementation of educational policies are the crucial inputs into any educational system. The National Policy on Education enunciated by the Federal Republic of Nigeria (2004) stresses that no system of education can rise above the quality of its teachers. </a:t>
            </a:r>
          </a:p>
        </p:txBody>
      </p:sp>
    </p:spTree>
    <p:extLst>
      <p:ext uri="{BB962C8B-B14F-4D97-AF65-F5344CB8AC3E}">
        <p14:creationId xmlns:p14="http://schemas.microsoft.com/office/powerpoint/2010/main" val="222214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solidFill>
                <a:effectLst>
                  <a:outerShdw blurRad="38100" dist="38100" dir="2700000" algn="tl">
                    <a:srgbClr val="000000">
                      <a:alpha val="43137"/>
                    </a:srgbClr>
                  </a:outerShdw>
                </a:effectLst>
                <a:latin typeface="Calibri" panose="020F0502020204030204" pitchFamily="34" charset="0"/>
              </a:rPr>
              <a:t>NATIONAL POLICY ON EDUCATION AND TEACHER </a:t>
            </a:r>
            <a:r>
              <a:rPr lang="en-US" sz="3600" b="1" dirty="0" smtClean="0">
                <a:solidFill>
                  <a:schemeClr val="accent3"/>
                </a:solidFill>
                <a:effectLst>
                  <a:outerShdw blurRad="38100" dist="38100" dir="2700000" algn="tl">
                    <a:srgbClr val="000000">
                      <a:alpha val="43137"/>
                    </a:srgbClr>
                  </a:outerShdw>
                </a:effectLst>
                <a:latin typeface="Calibri" panose="020F0502020204030204" pitchFamily="34" charset="0"/>
              </a:rPr>
              <a:t>QUALITY continued,…..</a:t>
            </a:r>
            <a:endParaRPr lang="en-US" sz="3600" dirty="0"/>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v"/>
            </a:pPr>
            <a:r>
              <a:rPr lang="en-US" sz="2600" b="1" dirty="0">
                <a:latin typeface="Calibri" panose="020F0502020204030204" pitchFamily="34" charset="0"/>
              </a:rPr>
              <a:t>The problem of quality teachers in all fields of discipline seems to be an acknowledged one among educators and the general public at large. The higher elementary teacher of the 1960’s became a misfit in the 1990s, the highly valued Grade II and I teacher of yester-years became irrelevant in the 20</a:t>
            </a:r>
            <a:r>
              <a:rPr lang="en-US" sz="2600" b="1" baseline="30000" dirty="0">
                <a:latin typeface="Calibri" panose="020F0502020204030204" pitchFamily="34" charset="0"/>
              </a:rPr>
              <a:t>th</a:t>
            </a:r>
            <a:r>
              <a:rPr lang="en-US" sz="2600" b="1" dirty="0">
                <a:latin typeface="Calibri" panose="020F0502020204030204" pitchFamily="34" charset="0"/>
              </a:rPr>
              <a:t> Century and is still not relevant today. The Nigeria Certificate in Education (NCE) qualification for teachers of the Junior Secondary School is the most common qualification among teachers </a:t>
            </a:r>
            <a:r>
              <a:rPr lang="en-US" sz="2600" b="1" dirty="0" smtClean="0">
                <a:latin typeface="Calibri" panose="020F0502020204030204" pitchFamily="34" charset="0"/>
              </a:rPr>
              <a:t>today.</a:t>
            </a:r>
            <a:endParaRPr lang="en-US" sz="2600" b="1" dirty="0">
              <a:latin typeface="Calibri" panose="020F0502020204030204" pitchFamily="34" charset="0"/>
            </a:endParaRPr>
          </a:p>
        </p:txBody>
      </p:sp>
    </p:spTree>
    <p:extLst>
      <p:ext uri="{BB962C8B-B14F-4D97-AF65-F5344CB8AC3E}">
        <p14:creationId xmlns:p14="http://schemas.microsoft.com/office/powerpoint/2010/main" val="1458024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latin typeface="Calibri" panose="020F0502020204030204" pitchFamily="34" charset="0"/>
              </a:rPr>
              <a:t>GOALS OF TEACHER EDUCATION</a:t>
            </a:r>
            <a:endParaRPr lang="en-US" b="1" dirty="0">
              <a:solidFill>
                <a:schemeClr val="accent3"/>
              </a:solidFill>
              <a:latin typeface="Calibri" panose="020F050202020403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solidFill>
                  <a:schemeClr val="accent4"/>
                </a:solidFill>
                <a:latin typeface="Calibri" panose="020F0502020204030204" pitchFamily="34" charset="0"/>
              </a:rPr>
              <a:t>THE GOALS OF TEACHER EDUCATION IN NIGERIA ARE TO:</a:t>
            </a:r>
          </a:p>
          <a:p>
            <a:pPr>
              <a:buFont typeface="Wingdings" panose="05000000000000000000" pitchFamily="2" charset="2"/>
              <a:buChar char="v"/>
            </a:pPr>
            <a:r>
              <a:rPr lang="en-US" b="1" dirty="0" smtClean="0">
                <a:latin typeface="Calibri" panose="020F0502020204030204" pitchFamily="34" charset="0"/>
              </a:rPr>
              <a:t>Produce </a:t>
            </a:r>
            <a:r>
              <a:rPr lang="en-US" b="1" dirty="0">
                <a:latin typeface="Calibri" panose="020F0502020204030204" pitchFamily="34" charset="0"/>
              </a:rPr>
              <a:t>highly motivated conscientious and efficient classroom teachers for all levels of our education system;</a:t>
            </a:r>
          </a:p>
          <a:p>
            <a:pPr>
              <a:buFont typeface="Wingdings" panose="05000000000000000000" pitchFamily="2" charset="2"/>
              <a:buChar char="v"/>
            </a:pPr>
            <a:r>
              <a:rPr lang="en-US" b="1" dirty="0" smtClean="0">
                <a:latin typeface="Calibri" panose="020F0502020204030204" pitchFamily="34" charset="0"/>
              </a:rPr>
              <a:t>Encourage </a:t>
            </a:r>
            <a:r>
              <a:rPr lang="en-US" b="1" dirty="0">
                <a:latin typeface="Calibri" panose="020F0502020204030204" pitchFamily="34" charset="0"/>
              </a:rPr>
              <a:t>further the spirit of enquiry and creativity in teachers; </a:t>
            </a:r>
          </a:p>
          <a:p>
            <a:pPr>
              <a:buFont typeface="Wingdings" panose="05000000000000000000" pitchFamily="2" charset="2"/>
              <a:buChar char="v"/>
            </a:pPr>
            <a:r>
              <a:rPr lang="en-US" b="1" dirty="0" smtClean="0">
                <a:latin typeface="Calibri" panose="020F0502020204030204" pitchFamily="34" charset="0"/>
              </a:rPr>
              <a:t>Help </a:t>
            </a:r>
            <a:r>
              <a:rPr lang="en-US" b="1" dirty="0">
                <a:latin typeface="Calibri" panose="020F0502020204030204" pitchFamily="34" charset="0"/>
              </a:rPr>
              <a:t>teachers to fit into the social life of the community and society at large and enhance their commitment to national objectives; 	</a:t>
            </a:r>
          </a:p>
          <a:p>
            <a:pPr>
              <a:buFont typeface="Wingdings" panose="05000000000000000000" pitchFamily="2" charset="2"/>
              <a:buChar char="v"/>
            </a:pPr>
            <a:r>
              <a:rPr lang="en-US" b="1" dirty="0" smtClean="0">
                <a:latin typeface="Calibri" panose="020F0502020204030204" pitchFamily="34" charset="0"/>
              </a:rPr>
              <a:t>Provide </a:t>
            </a:r>
            <a:r>
              <a:rPr lang="en-US" b="1" dirty="0">
                <a:latin typeface="Calibri" panose="020F0502020204030204" pitchFamily="34" charset="0"/>
              </a:rPr>
              <a:t>teachers with the intellectual and professional background adequate for their assignment and to make them adaptable to any changing situation not only in the life of their country, but in the wider world;</a:t>
            </a:r>
          </a:p>
          <a:p>
            <a:pPr>
              <a:buFont typeface="Wingdings" panose="05000000000000000000" pitchFamily="2" charset="2"/>
              <a:buChar char="v"/>
            </a:pPr>
            <a:r>
              <a:rPr lang="en-US" b="1" dirty="0" smtClean="0">
                <a:latin typeface="Calibri" panose="020F0502020204030204" pitchFamily="34" charset="0"/>
              </a:rPr>
              <a:t>Enhance </a:t>
            </a:r>
            <a:r>
              <a:rPr lang="en-US" b="1" dirty="0">
                <a:latin typeface="Calibri" panose="020F0502020204030204" pitchFamily="34" charset="0"/>
              </a:rPr>
              <a:t>teacher’s commitment to the teaching profession; FRN (2004)</a:t>
            </a:r>
          </a:p>
          <a:p>
            <a:endParaRPr lang="en-US" b="1" dirty="0">
              <a:latin typeface="Calibri" panose="020F0502020204030204" pitchFamily="34" charset="0"/>
            </a:endParaRPr>
          </a:p>
        </p:txBody>
      </p:sp>
    </p:spTree>
    <p:extLst>
      <p:ext uri="{BB962C8B-B14F-4D97-AF65-F5344CB8AC3E}">
        <p14:creationId xmlns:p14="http://schemas.microsoft.com/office/powerpoint/2010/main" val="208717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continued,….</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just">
              <a:buNone/>
            </a:pPr>
            <a:r>
              <a:rPr lang="en-US" sz="3200" b="1" dirty="0">
                <a:solidFill>
                  <a:schemeClr val="tx1"/>
                </a:solidFill>
                <a:latin typeface="Arial" panose="020B0604020202020204" pitchFamily="34" charset="0"/>
                <a:cs typeface="Arial" panose="020B0604020202020204" pitchFamily="34" charset="0"/>
              </a:rPr>
              <a:t>Mr. Vice Chancellor, Success stories of other nations that have used science and technology to transform their economy might be useful. Let us pause here a little and listen to this account of the case of India as given by </a:t>
            </a:r>
            <a:r>
              <a:rPr lang="en-US" sz="3200" b="1" dirty="0" err="1">
                <a:solidFill>
                  <a:schemeClr val="tx1"/>
                </a:solidFill>
                <a:latin typeface="Arial" panose="020B0604020202020204" pitchFamily="34" charset="0"/>
                <a:cs typeface="Arial" panose="020B0604020202020204" pitchFamily="34" charset="0"/>
              </a:rPr>
              <a:t>Agarkar</a:t>
            </a:r>
            <a:r>
              <a:rPr lang="en-US" sz="3200" b="1" dirty="0">
                <a:solidFill>
                  <a:schemeClr val="tx1"/>
                </a:solidFill>
                <a:latin typeface="Arial" panose="020B0604020202020204" pitchFamily="34" charset="0"/>
                <a:cs typeface="Arial" panose="020B0604020202020204" pitchFamily="34" charset="0"/>
              </a:rPr>
              <a:t> (2013). </a:t>
            </a:r>
            <a:endParaRPr lang="en-US" sz="32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656823" y="682580"/>
            <a:ext cx="2949262" cy="36933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INTRODUCTION </a:t>
            </a:r>
            <a:r>
              <a:rPr lang="en-US" b="1" dirty="0" err="1" smtClean="0">
                <a:solidFill>
                  <a:schemeClr val="accent3"/>
                </a:solidFill>
                <a:effectLst>
                  <a:outerShdw blurRad="38100" dist="38100" dir="2700000" algn="tl">
                    <a:srgbClr val="000000">
                      <a:alpha val="43137"/>
                    </a:srgbClr>
                  </a:outerShdw>
                </a:effectLst>
                <a:latin typeface="Calibri" panose="020F0502020204030204" pitchFamily="34" charset="0"/>
              </a:rPr>
              <a:t>contd</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103046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solidFill>
                <a:latin typeface="Calibri" panose="020F0502020204030204" pitchFamily="34" charset="0"/>
              </a:rPr>
              <a:t>PERTINENT QUESTIONS ON QUALITY OF TEACHER EDUCATION.</a:t>
            </a:r>
            <a:endParaRPr lang="en-US" dirty="0"/>
          </a:p>
        </p:txBody>
      </p:sp>
      <p:sp>
        <p:nvSpPr>
          <p:cNvPr id="3" name="Content Placeholder 2"/>
          <p:cNvSpPr>
            <a:spLocks noGrp="1"/>
          </p:cNvSpPr>
          <p:nvPr>
            <p:ph idx="1"/>
          </p:nvPr>
        </p:nvSpPr>
        <p:spPr/>
        <p:txBody>
          <a:bodyPr>
            <a:normAutofit/>
          </a:bodyPr>
          <a:lstStyle/>
          <a:p>
            <a:pPr marL="0" indent="0" algn="just">
              <a:buNone/>
            </a:pPr>
            <a:r>
              <a:rPr lang="en-US" sz="2800" b="1" dirty="0">
                <a:latin typeface="Calibri" panose="020F0502020204030204" pitchFamily="34" charset="0"/>
              </a:rPr>
              <a:t>Mr. Vice Chancellor, at this juncture, it might be necessary to ascertain the extent to which the aims and objectives of teacher education as spelt out in the NPE have been achieved. The following pertinent questions become necessary as a basis for identifying objectively verifiable indicators (OVI) to the quality of the offerings of our education system:  </a:t>
            </a:r>
          </a:p>
          <a:p>
            <a:pPr marL="0" indent="0" algn="just">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1636558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latin typeface="Calibri" panose="020F0502020204030204" pitchFamily="34" charset="0"/>
              </a:rPr>
              <a:t>PERTINENT QUESTIONS ON QUALITY OF TEACHER </a:t>
            </a:r>
            <a:r>
              <a:rPr lang="en-US" b="1" dirty="0" smtClean="0">
                <a:solidFill>
                  <a:schemeClr val="accent3"/>
                </a:solidFill>
                <a:latin typeface="Calibri" panose="020F0502020204030204" pitchFamily="34" charset="0"/>
              </a:rPr>
              <a:t>EDUCATION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latin typeface="Calibri" panose="020F0502020204030204" pitchFamily="34" charset="0"/>
              </a:rPr>
              <a:t>1. </a:t>
            </a:r>
            <a:r>
              <a:rPr lang="en-US" b="1" dirty="0" smtClean="0">
                <a:latin typeface="Calibri" panose="020F0502020204030204" pitchFamily="34" charset="0"/>
              </a:rPr>
              <a:t> How </a:t>
            </a:r>
            <a:r>
              <a:rPr lang="en-US" b="1" dirty="0">
                <a:latin typeface="Calibri" panose="020F0502020204030204" pitchFamily="34" charset="0"/>
              </a:rPr>
              <a:t>motivated and conscientious are the Nigerian teachers?</a:t>
            </a:r>
          </a:p>
          <a:p>
            <a:pPr marL="0" indent="0">
              <a:buNone/>
            </a:pPr>
            <a:r>
              <a:rPr lang="en-US" b="1" dirty="0">
                <a:latin typeface="Calibri" panose="020F0502020204030204" pitchFamily="34" charset="0"/>
              </a:rPr>
              <a:t>2.  </a:t>
            </a:r>
            <a:r>
              <a:rPr lang="en-US" b="1" dirty="0" smtClean="0">
                <a:latin typeface="Calibri" panose="020F0502020204030204" pitchFamily="34" charset="0"/>
              </a:rPr>
              <a:t>Do </a:t>
            </a:r>
            <a:r>
              <a:rPr lang="en-US" b="1" dirty="0">
                <a:latin typeface="Calibri" panose="020F0502020204030204" pitchFamily="34" charset="0"/>
              </a:rPr>
              <a:t>our teachers fit into the Nigerian society?</a:t>
            </a:r>
          </a:p>
          <a:p>
            <a:pPr marL="0" indent="0">
              <a:buNone/>
            </a:pPr>
            <a:r>
              <a:rPr lang="en-US" b="1" dirty="0">
                <a:latin typeface="Calibri" panose="020F0502020204030204" pitchFamily="34" charset="0"/>
              </a:rPr>
              <a:t>3.  Are our teachers intellectually and professionally sound and adequate </a:t>
            </a:r>
            <a:r>
              <a:rPr lang="en-US" b="1" dirty="0" smtClean="0">
                <a:latin typeface="Calibri" panose="020F0502020204030204" pitchFamily="34" charset="0"/>
              </a:rPr>
              <a:t>	for </a:t>
            </a:r>
            <a:r>
              <a:rPr lang="en-US" b="1" dirty="0">
                <a:latin typeface="Calibri" panose="020F0502020204030204" pitchFamily="34" charset="0"/>
              </a:rPr>
              <a:t>their assignment?</a:t>
            </a:r>
          </a:p>
          <a:p>
            <a:pPr marL="0" indent="0">
              <a:buNone/>
            </a:pPr>
            <a:r>
              <a:rPr lang="en-US" b="1" dirty="0">
                <a:latin typeface="Calibri" panose="020F0502020204030204" pitchFamily="34" charset="0"/>
              </a:rPr>
              <a:t>4.   Are our teachers committed to the teaching profession? </a:t>
            </a:r>
          </a:p>
          <a:p>
            <a:pPr marL="0" indent="0">
              <a:buNone/>
            </a:pPr>
            <a:r>
              <a:rPr lang="en-US" b="1" dirty="0" smtClean="0">
                <a:latin typeface="Calibri" panose="020F0502020204030204" pitchFamily="34" charset="0"/>
              </a:rPr>
              <a:t>5.  Has </a:t>
            </a:r>
            <a:r>
              <a:rPr lang="en-US" b="1" dirty="0">
                <a:latin typeface="Calibri" panose="020F0502020204030204" pitchFamily="34" charset="0"/>
              </a:rPr>
              <a:t>the Nigerian society prepared the enabling environment to enable </a:t>
            </a:r>
            <a:r>
              <a:rPr lang="en-US" b="1" dirty="0" smtClean="0">
                <a:latin typeface="Calibri" panose="020F0502020204030204" pitchFamily="34" charset="0"/>
              </a:rPr>
              <a:t>	the </a:t>
            </a:r>
            <a:r>
              <a:rPr lang="en-US" b="1" dirty="0">
                <a:latin typeface="Calibri" panose="020F0502020204030204" pitchFamily="34" charset="0"/>
              </a:rPr>
              <a:t>Nigerian teacher function effectively</a:t>
            </a:r>
            <a:r>
              <a:rPr lang="en-US" b="1" dirty="0" smtClean="0">
                <a:latin typeface="Calibri" panose="020F0502020204030204" pitchFamily="34" charset="0"/>
              </a:rPr>
              <a:t>?</a:t>
            </a:r>
          </a:p>
          <a:p>
            <a:pPr marL="0" indent="0" algn="just">
              <a:buNone/>
            </a:pPr>
            <a:r>
              <a:rPr lang="en-US" b="1" dirty="0">
                <a:solidFill>
                  <a:schemeClr val="accent4"/>
                </a:solidFill>
                <a:latin typeface="Calibri" panose="020F0502020204030204" pitchFamily="34" charset="0"/>
              </a:rPr>
              <a:t>Answers to these questions can be found when we take a look at the Nigerian Teacher Education </a:t>
            </a:r>
            <a:r>
              <a:rPr lang="en-US" b="1" dirty="0" err="1">
                <a:solidFill>
                  <a:schemeClr val="accent4"/>
                </a:solidFill>
                <a:latin typeface="Calibri" panose="020F0502020204030204" pitchFamily="34" charset="0"/>
              </a:rPr>
              <a:t>Programme</a:t>
            </a:r>
            <a:r>
              <a:rPr lang="en-US" b="1" dirty="0">
                <a:solidFill>
                  <a:schemeClr val="accent4"/>
                </a:solidFill>
                <a:latin typeface="Calibri" panose="020F0502020204030204" pitchFamily="34" charset="0"/>
              </a:rPr>
              <a:t> in perspective and the Nigerian teacher.</a:t>
            </a:r>
          </a:p>
          <a:p>
            <a:pPr marL="0" indent="0">
              <a:buNone/>
            </a:pPr>
            <a:endParaRPr lang="en-US" dirty="0"/>
          </a:p>
        </p:txBody>
      </p:sp>
    </p:spTree>
    <p:extLst>
      <p:ext uri="{BB962C8B-B14F-4D97-AF65-F5344CB8AC3E}">
        <p14:creationId xmlns:p14="http://schemas.microsoft.com/office/powerpoint/2010/main" val="1410408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NIGERIAN TEACHER EDUCATION IN PERSPECTIVE</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t>
            </a:r>
            <a:endParaRPr lang="en-US"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Calibri" panose="020F0502020204030204" pitchFamily="34" charset="0"/>
              </a:rPr>
              <a:t>THE AIM OF EARLY TEACHER EDUCATION WAS PRODUCTION OF:</a:t>
            </a:r>
          </a:p>
          <a:p>
            <a:pPr marL="0" indent="0">
              <a:buNone/>
            </a:pPr>
            <a:r>
              <a:rPr lang="en-US" b="1" dirty="0" smtClean="0">
                <a:latin typeface="Calibri" panose="020F0502020204030204" pitchFamily="34" charset="0"/>
              </a:rPr>
              <a:t>CATECHISTS,</a:t>
            </a:r>
          </a:p>
          <a:p>
            <a:pPr marL="0" indent="0">
              <a:buNone/>
            </a:pPr>
            <a:r>
              <a:rPr lang="en-US" b="1" dirty="0" smtClean="0">
                <a:latin typeface="Calibri" panose="020F0502020204030204" pitchFamily="34" charset="0"/>
              </a:rPr>
              <a:t>DEACONS,</a:t>
            </a:r>
          </a:p>
          <a:p>
            <a:pPr marL="0" indent="0">
              <a:buNone/>
            </a:pPr>
            <a:r>
              <a:rPr lang="en-US" b="1" dirty="0" smtClean="0">
                <a:latin typeface="Calibri" panose="020F0502020204030204" pitchFamily="34" charset="0"/>
              </a:rPr>
              <a:t>PRIEST and </a:t>
            </a:r>
          </a:p>
          <a:p>
            <a:pPr marL="0" indent="0">
              <a:buNone/>
            </a:pPr>
            <a:r>
              <a:rPr lang="en-US" b="1" dirty="0" smtClean="0">
                <a:latin typeface="Calibri" panose="020F0502020204030204" pitchFamily="34" charset="0"/>
              </a:rPr>
              <a:t>INTERPRETERS</a:t>
            </a:r>
          </a:p>
          <a:p>
            <a:pPr marL="0" indent="0">
              <a:buNone/>
            </a:pPr>
            <a:r>
              <a:rPr lang="en-US" b="1" dirty="0">
                <a:latin typeface="Calibri" panose="020F0502020204030204" pitchFamily="34" charset="0"/>
              </a:rPr>
              <a:t>The curriculum was centered on: the study of the Bible, Christian faith, preaching, theology, hygiene, history and geography</a:t>
            </a:r>
            <a:r>
              <a:rPr lang="en-US" b="1" dirty="0" smtClean="0">
                <a:latin typeface="Calibri" panose="020F0502020204030204" pitchFamily="34" charset="0"/>
              </a:rPr>
              <a:t>.</a:t>
            </a:r>
          </a:p>
          <a:p>
            <a:pPr marL="0" indent="0">
              <a:buNone/>
            </a:pPr>
            <a:endParaRPr lang="en-US" b="1" dirty="0">
              <a:latin typeface="Calibri" panose="020F0502020204030204" pitchFamily="34" charset="0"/>
            </a:endParaRPr>
          </a:p>
        </p:txBody>
      </p:sp>
      <p:sp>
        <p:nvSpPr>
          <p:cNvPr id="4" name="Right Brace 3"/>
          <p:cNvSpPr/>
          <p:nvPr/>
        </p:nvSpPr>
        <p:spPr>
          <a:xfrm>
            <a:off x="3411943" y="3029803"/>
            <a:ext cx="955344" cy="18560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049672" y="3677648"/>
            <a:ext cx="3493827" cy="584775"/>
          </a:xfrm>
          <a:prstGeom prst="rect">
            <a:avLst/>
          </a:prstGeom>
          <a:noFill/>
        </p:spPr>
        <p:txBody>
          <a:bodyPr wrap="square" rtlCol="0">
            <a:spAutoFit/>
          </a:bodyPr>
          <a:lstStyle/>
          <a:p>
            <a:r>
              <a:rPr lang="en-US" sz="3200" b="1" i="1" dirty="0" smtClean="0">
                <a:effectLst>
                  <a:outerShdw blurRad="38100" dist="38100" dir="2700000" algn="tl">
                    <a:srgbClr val="000000">
                      <a:alpha val="43137"/>
                    </a:srgbClr>
                  </a:outerShdw>
                </a:effectLst>
                <a:latin typeface="Calibri" panose="020F0502020204030204" pitchFamily="34" charset="0"/>
              </a:rPr>
              <a:t>FOR EVANGELISM</a:t>
            </a:r>
            <a:endParaRPr lang="en-US" sz="3200" b="1"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085226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NIGERIAN TEACHER EDUCATION IN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PERSPECTIVE continued,…</a:t>
            </a:r>
            <a:endParaRPr lang="en-US" dirty="0"/>
          </a:p>
        </p:txBody>
      </p:sp>
      <p:sp>
        <p:nvSpPr>
          <p:cNvPr id="3" name="Text Placeholder 2"/>
          <p:cNvSpPr>
            <a:spLocks noGrp="1"/>
          </p:cNvSpPr>
          <p:nvPr>
            <p:ph type="body" idx="1"/>
          </p:nvPr>
        </p:nvSpPr>
        <p:spPr>
          <a:xfrm>
            <a:off x="2015067" y="3846051"/>
            <a:ext cx="8158690" cy="2063430"/>
          </a:xfrm>
        </p:spPr>
        <p:txBody>
          <a:bodyPr>
            <a:noAutofit/>
          </a:bodyPr>
          <a:lstStyle/>
          <a:p>
            <a:r>
              <a:rPr lang="en-US" b="1" dirty="0">
                <a:latin typeface="Calibri" panose="020F0502020204030204" pitchFamily="34" charset="0"/>
              </a:rPr>
              <a:t>Phelps Stock Commission of 1922 criticized this curriculum and called it irrelevant. An improvement on this was the establishment of Elementary Training Centre (ETC) in 1922 for the training of elementary school teachers for a 2-year course for certification as Grade II Teacher. </a:t>
            </a:r>
          </a:p>
          <a:p>
            <a:endParaRPr lang="en-US" b="1" dirty="0">
              <a:latin typeface="Calibri" panose="020F0502020204030204" pitchFamily="34" charset="0"/>
            </a:endParaRPr>
          </a:p>
        </p:txBody>
      </p:sp>
    </p:spTree>
    <p:extLst>
      <p:ext uri="{BB962C8B-B14F-4D97-AF65-F5344CB8AC3E}">
        <p14:creationId xmlns:p14="http://schemas.microsoft.com/office/powerpoint/2010/main" val="170190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AFTER INDEPENDENCE</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latin typeface="Calibri" panose="020F0502020204030204" pitchFamily="34" charset="0"/>
              </a:rPr>
              <a:t>Universal Primary Education (UPE) was therefore launched in 1976 by the military. </a:t>
            </a:r>
            <a:endParaRPr lang="en-US" b="1" dirty="0" smtClean="0">
              <a:latin typeface="Calibri" panose="020F0502020204030204" pitchFamily="34" charset="0"/>
            </a:endParaRPr>
          </a:p>
          <a:p>
            <a:pPr>
              <a:buFont typeface="Wingdings" panose="05000000000000000000" pitchFamily="2" charset="2"/>
              <a:buChar char="v"/>
            </a:pPr>
            <a:r>
              <a:rPr lang="en-US" b="1" dirty="0" smtClean="0">
                <a:latin typeface="Calibri" panose="020F0502020204030204" pitchFamily="34" charset="0"/>
              </a:rPr>
              <a:t> Teacher demand increased.</a:t>
            </a:r>
          </a:p>
          <a:p>
            <a:pPr>
              <a:buFont typeface="Wingdings" panose="05000000000000000000" pitchFamily="2" charset="2"/>
              <a:buChar char="v"/>
            </a:pPr>
            <a:r>
              <a:rPr lang="en-US" b="1" dirty="0">
                <a:latin typeface="Calibri" panose="020F0502020204030204" pitchFamily="34" charset="0"/>
              </a:rPr>
              <a:t> </a:t>
            </a:r>
            <a:r>
              <a:rPr lang="en-US" b="1" dirty="0" smtClean="0">
                <a:latin typeface="Calibri" panose="020F0502020204030204" pitchFamily="34" charset="0"/>
              </a:rPr>
              <a:t>Federal Government established teacher’s colleges for mass production of Grade II teachers.</a:t>
            </a:r>
          </a:p>
          <a:p>
            <a:pPr>
              <a:buFont typeface="Wingdings" panose="05000000000000000000" pitchFamily="2" charset="2"/>
              <a:buChar char="v"/>
            </a:pPr>
            <a:r>
              <a:rPr lang="en-US" b="1" dirty="0" smtClean="0">
                <a:latin typeface="Calibri" panose="020F0502020204030204" pitchFamily="34" charset="0"/>
              </a:rPr>
              <a:t>Crash programmes for teacher training were mounted for a very short and limited period.</a:t>
            </a:r>
          </a:p>
          <a:p>
            <a:pPr marL="0" indent="0">
              <a:buNone/>
            </a:pPr>
            <a:r>
              <a:rPr lang="en-US" b="1" dirty="0" smtClean="0">
                <a:latin typeface="Calibri" panose="020F0502020204030204" pitchFamily="34" charset="0"/>
              </a:rPr>
              <a:t>This approach over produced teachers of low quality especially at the primary school level.</a:t>
            </a:r>
          </a:p>
          <a:p>
            <a:pPr marL="0" indent="0">
              <a:buNone/>
            </a:pPr>
            <a:r>
              <a:rPr lang="en-US" b="1" dirty="0" smtClean="0">
                <a:latin typeface="Calibri" panose="020F0502020204030204" pitchFamily="34" charset="0"/>
              </a:rPr>
              <a:t>Due to outcry, government eventually phased out teacher training colleges replacing them with JSS.</a:t>
            </a:r>
            <a:endParaRPr lang="en-US" b="1" dirty="0">
              <a:latin typeface="Calibri" panose="020F0502020204030204" pitchFamily="34" charset="0"/>
            </a:endParaRPr>
          </a:p>
        </p:txBody>
      </p:sp>
    </p:spTree>
    <p:extLst>
      <p:ext uri="{BB962C8B-B14F-4D97-AF65-F5344CB8AC3E}">
        <p14:creationId xmlns:p14="http://schemas.microsoft.com/office/powerpoint/2010/main" val="197937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EMERGING REFORMS IN TEACHER EDUCATION</a:t>
            </a:r>
            <a:endParaRPr lang="en-US" b="1" dirty="0">
              <a:solidFill>
                <a:schemeClr val="accent3"/>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chemeClr val="accent4"/>
                </a:solidFill>
                <a:latin typeface="Calibri" panose="020F0502020204030204" pitchFamily="34" charset="0"/>
              </a:rPr>
              <a:t>INSTITUTIONS CHARGED WITH TEACHER TRAINING;</a:t>
            </a:r>
          </a:p>
          <a:p>
            <a:pPr marL="514350" indent="-514350">
              <a:buFont typeface="+mj-lt"/>
              <a:buAutoNum type="romanLcPeriod"/>
            </a:pPr>
            <a:r>
              <a:rPr lang="en-US" b="1" dirty="0" smtClean="0">
                <a:latin typeface="Calibri" panose="020F0502020204030204" pitchFamily="34" charset="0"/>
              </a:rPr>
              <a:t>National </a:t>
            </a:r>
            <a:r>
              <a:rPr lang="en-US" b="1" dirty="0">
                <a:latin typeface="Calibri" panose="020F0502020204030204" pitchFamily="34" charset="0"/>
              </a:rPr>
              <a:t>Teachers Institute (NTI) – by distance learning 	approach.</a:t>
            </a:r>
          </a:p>
          <a:p>
            <a:pPr marL="514350" indent="-514350">
              <a:buFont typeface="+mj-lt"/>
              <a:buAutoNum type="romanLcPeriod"/>
            </a:pPr>
            <a:r>
              <a:rPr lang="en-US" b="1" dirty="0" smtClean="0">
                <a:latin typeface="Calibri" panose="020F0502020204030204" pitchFamily="34" charset="0"/>
              </a:rPr>
              <a:t>Colleges </a:t>
            </a:r>
            <a:r>
              <a:rPr lang="en-US" b="1" dirty="0">
                <a:latin typeface="Calibri" panose="020F0502020204030204" pitchFamily="34" charset="0"/>
              </a:rPr>
              <a:t>of Education (These offer training in either single or double major areas).</a:t>
            </a:r>
          </a:p>
          <a:p>
            <a:pPr marL="514350" indent="-514350">
              <a:buFont typeface="+mj-lt"/>
              <a:buAutoNum type="romanLcPeriod"/>
            </a:pPr>
            <a:r>
              <a:rPr lang="en-US" b="1" dirty="0" smtClean="0">
                <a:latin typeface="Calibri" panose="020F0502020204030204" pitchFamily="34" charset="0"/>
              </a:rPr>
              <a:t>Institutes </a:t>
            </a:r>
            <a:r>
              <a:rPr lang="en-US" b="1" dirty="0">
                <a:latin typeface="Calibri" panose="020F0502020204030204" pitchFamily="34" charset="0"/>
              </a:rPr>
              <a:t>of Education (usually Part-time or Sandwich or Long Vacation approach). </a:t>
            </a:r>
          </a:p>
          <a:p>
            <a:pPr marL="514350" indent="-514350">
              <a:buFont typeface="+mj-lt"/>
              <a:buAutoNum type="romanLcPeriod"/>
            </a:pPr>
            <a:r>
              <a:rPr lang="en-US" b="1" dirty="0" smtClean="0">
                <a:latin typeface="Calibri" panose="020F0502020204030204" pitchFamily="34" charset="0"/>
              </a:rPr>
              <a:t>Polytechnics </a:t>
            </a:r>
            <a:r>
              <a:rPr lang="en-US" b="1" dirty="0">
                <a:latin typeface="Calibri" panose="020F0502020204030204" pitchFamily="34" charset="0"/>
              </a:rPr>
              <a:t>(NCE Technical, B. Sc. (Ed) Technology</a:t>
            </a:r>
          </a:p>
          <a:p>
            <a:pPr marL="514350" indent="-514350">
              <a:buFont typeface="+mj-lt"/>
              <a:buAutoNum type="romanLcPeriod"/>
            </a:pPr>
            <a:r>
              <a:rPr lang="en-US" b="1" dirty="0" smtClean="0">
                <a:latin typeface="Calibri" panose="020F0502020204030204" pitchFamily="34" charset="0"/>
              </a:rPr>
              <a:t>Faculties </a:t>
            </a:r>
            <a:r>
              <a:rPr lang="en-US" b="1" dirty="0">
                <a:latin typeface="Calibri" panose="020F0502020204030204" pitchFamily="34" charset="0"/>
              </a:rPr>
              <a:t>of Education (These offer PGDE certificate, B.Ed., </a:t>
            </a:r>
            <a:r>
              <a:rPr lang="en-US" b="1" dirty="0" err="1">
                <a:latin typeface="Calibri" panose="020F0502020204030204" pitchFamily="34" charset="0"/>
              </a:rPr>
              <a:t>B.Sc</a:t>
            </a:r>
            <a:r>
              <a:rPr lang="en-US" b="1" dirty="0">
                <a:latin typeface="Calibri" panose="020F0502020204030204" pitchFamily="34" charset="0"/>
              </a:rPr>
              <a:t> (Ed), B.A. (Ed), M. Ed and </a:t>
            </a:r>
            <a:r>
              <a:rPr lang="en-US" b="1" dirty="0" err="1">
                <a:latin typeface="Calibri" panose="020F0502020204030204" pitchFamily="34" charset="0"/>
              </a:rPr>
              <a:t>Ph.D</a:t>
            </a:r>
            <a:r>
              <a:rPr lang="en-US" b="1" dirty="0">
                <a:latin typeface="Calibri" panose="020F0502020204030204" pitchFamily="34" charset="0"/>
              </a:rPr>
              <a:t> degrees).</a:t>
            </a:r>
          </a:p>
          <a:p>
            <a:pPr marL="514350" indent="-514350">
              <a:buFont typeface="+mj-lt"/>
              <a:buAutoNum type="romanLcPeriod"/>
            </a:pPr>
            <a:endParaRPr lang="en-US" dirty="0"/>
          </a:p>
        </p:txBody>
      </p:sp>
    </p:spTree>
    <p:extLst>
      <p:ext uri="{BB962C8B-B14F-4D97-AF65-F5344CB8AC3E}">
        <p14:creationId xmlns:p14="http://schemas.microsoft.com/office/powerpoint/2010/main" val="13445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EMERGING REFORMS IN TEACHER </a:t>
            </a:r>
            <a:r>
              <a:rPr lang="en-US" b="1" dirty="0" smtClean="0">
                <a:solidFill>
                  <a:schemeClr val="accent3"/>
                </a:solidFill>
                <a:effectLst>
                  <a:outerShdw blurRad="38100" dist="38100" dir="2700000" algn="tl">
                    <a:srgbClr val="000000">
                      <a:alpha val="43137"/>
                    </a:srgbClr>
                  </a:outerShdw>
                </a:effectLst>
                <a:latin typeface="Calibri" panose="020F0502020204030204" pitchFamily="34" charset="0"/>
              </a:rPr>
              <a:t>EDUCATION continued,…</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4"/>
                </a:solidFill>
                <a:latin typeface="Calibri" panose="020F0502020204030204" pitchFamily="34" charset="0"/>
              </a:rPr>
              <a:t>AT EACH OF THESE LEVELS, THE COMPONENT OF TRAINING INVOLVES:</a:t>
            </a:r>
          </a:p>
          <a:p>
            <a:pPr marL="514350" lvl="0" indent="-514350">
              <a:buFont typeface="+mj-lt"/>
              <a:buAutoNum type="alphaLcPeriod"/>
            </a:pPr>
            <a:r>
              <a:rPr lang="en-US" sz="2800" b="1" dirty="0" smtClean="0">
                <a:latin typeface="Calibri" panose="020F0502020204030204" pitchFamily="34" charset="0"/>
              </a:rPr>
              <a:t>General </a:t>
            </a:r>
            <a:r>
              <a:rPr lang="en-US" sz="2800" b="1" dirty="0">
                <a:latin typeface="Calibri" panose="020F0502020204030204" pitchFamily="34" charset="0"/>
              </a:rPr>
              <a:t>studies</a:t>
            </a:r>
          </a:p>
          <a:p>
            <a:pPr marL="514350" lvl="0" indent="-514350">
              <a:buFont typeface="+mj-lt"/>
              <a:buAutoNum type="alphaLcPeriod"/>
            </a:pPr>
            <a:r>
              <a:rPr lang="en-US" sz="2800" b="1" dirty="0">
                <a:latin typeface="Calibri" panose="020F0502020204030204" pitchFamily="34" charset="0"/>
              </a:rPr>
              <a:t>Education studies</a:t>
            </a:r>
          </a:p>
          <a:p>
            <a:pPr marL="514350" lvl="0" indent="-514350">
              <a:buFont typeface="+mj-lt"/>
              <a:buAutoNum type="alphaLcPeriod"/>
            </a:pPr>
            <a:r>
              <a:rPr lang="en-US" sz="2800" b="1" dirty="0">
                <a:latin typeface="Calibri" panose="020F0502020204030204" pitchFamily="34" charset="0"/>
              </a:rPr>
              <a:t>Specialized studies relating to the field of specialization</a:t>
            </a:r>
          </a:p>
          <a:p>
            <a:pPr marL="514350" indent="-514350">
              <a:buFont typeface="+mj-lt"/>
              <a:buAutoNum type="alphaLcPeriod"/>
            </a:pPr>
            <a:r>
              <a:rPr lang="en-US" sz="2800" b="1" dirty="0">
                <a:latin typeface="Calibri" panose="020F0502020204030204" pitchFamily="34" charset="0"/>
              </a:rPr>
              <a:t>Teaching practice.</a:t>
            </a:r>
          </a:p>
        </p:txBody>
      </p:sp>
    </p:spTree>
    <p:extLst>
      <p:ext uri="{BB962C8B-B14F-4D97-AF65-F5344CB8AC3E}">
        <p14:creationId xmlns:p14="http://schemas.microsoft.com/office/powerpoint/2010/main" val="124777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effectLst>
                  <a:outerShdw blurRad="38100" dist="38100" dir="2700000" algn="tl">
                    <a:srgbClr val="000000">
                      <a:alpha val="43137"/>
                    </a:srgbClr>
                  </a:outerShdw>
                </a:effectLst>
                <a:latin typeface="Calibri" panose="020F0502020204030204" pitchFamily="34" charset="0"/>
              </a:rPr>
              <a:t>EMERGING REFORMS IN TEACHER EDUCATION continued,…</a:t>
            </a:r>
            <a:endParaRPr lang="en-US" dirty="0"/>
          </a:p>
        </p:txBody>
      </p:sp>
      <p:sp>
        <p:nvSpPr>
          <p:cNvPr id="3" name="Text Placeholder 2"/>
          <p:cNvSpPr>
            <a:spLocks noGrp="1"/>
          </p:cNvSpPr>
          <p:nvPr>
            <p:ph type="body" idx="1"/>
          </p:nvPr>
        </p:nvSpPr>
        <p:spPr/>
        <p:txBody>
          <a:bodyPr/>
          <a:lstStyle/>
          <a:p>
            <a:r>
              <a:rPr lang="en-US" sz="2400" b="1" dirty="0">
                <a:solidFill>
                  <a:schemeClr val="accent4"/>
                </a:solidFill>
                <a:latin typeface="Calibri" panose="020F0502020204030204" pitchFamily="34" charset="0"/>
              </a:rPr>
              <a:t>HAVE THESE INSTITUTIONS FULFILLED THEIR MANDATE</a:t>
            </a:r>
            <a:r>
              <a:rPr lang="en-US" sz="2400" b="1" dirty="0" smtClean="0">
                <a:solidFill>
                  <a:schemeClr val="accent4"/>
                </a:solidFill>
                <a:latin typeface="Calibri" panose="020F0502020204030204" pitchFamily="34" charset="0"/>
              </a:rPr>
              <a:t>?</a:t>
            </a:r>
            <a:endParaRPr lang="en-US" sz="2400" b="1" dirty="0">
              <a:solidFill>
                <a:schemeClr val="accent4"/>
              </a:solidFill>
              <a:latin typeface="Calibri" panose="020F0502020204030204" pitchFamily="34" charset="0"/>
            </a:endParaRPr>
          </a:p>
        </p:txBody>
      </p:sp>
      <p:sp>
        <p:nvSpPr>
          <p:cNvPr id="4" name="Content Placeholder 3"/>
          <p:cNvSpPr>
            <a:spLocks noGrp="1"/>
          </p:cNvSpPr>
          <p:nvPr>
            <p:ph sz="half" idx="2"/>
          </p:nvPr>
        </p:nvSpPr>
        <p:spPr>
          <a:xfrm>
            <a:off x="1295400" y="3243262"/>
            <a:ext cx="4718304" cy="2980117"/>
          </a:xfrm>
        </p:spPr>
        <p:txBody>
          <a:bodyPr>
            <a:normAutofit fontScale="70000" lnSpcReduction="20000"/>
          </a:bodyPr>
          <a:lstStyle/>
          <a:p>
            <a:pPr marL="0" indent="0">
              <a:buNone/>
            </a:pPr>
            <a:r>
              <a:rPr lang="en-US" sz="2900" b="1" dirty="0">
                <a:latin typeface="Calibri" panose="020F0502020204030204" pitchFamily="34" charset="0"/>
              </a:rPr>
              <a:t>T</a:t>
            </a:r>
            <a:r>
              <a:rPr lang="en-GB" sz="2900" b="1" dirty="0">
                <a:latin typeface="Calibri" panose="020F0502020204030204" pitchFamily="34" charset="0"/>
              </a:rPr>
              <a:t>here are Objectively Verifiable Indicators (OVI) to accept this position, these are</a:t>
            </a:r>
            <a:r>
              <a:rPr lang="en-GB" sz="2900" b="1" dirty="0" smtClean="0">
                <a:latin typeface="Calibri" panose="020F0502020204030204" pitchFamily="34" charset="0"/>
              </a:rPr>
              <a:t>:</a:t>
            </a:r>
            <a:endParaRPr lang="en-GB" b="1" dirty="0" smtClean="0">
              <a:solidFill>
                <a:schemeClr val="tx1"/>
              </a:solidFill>
              <a:latin typeface="Calibri" panose="020F0502020204030204" pitchFamily="34" charset="0"/>
            </a:endParaRPr>
          </a:p>
          <a:p>
            <a:pPr>
              <a:buFont typeface="Wingdings" panose="05000000000000000000" pitchFamily="2" charset="2"/>
              <a:buChar char="v"/>
            </a:pPr>
            <a:r>
              <a:rPr lang="en-GB" sz="2900" b="1" dirty="0" smtClean="0">
                <a:solidFill>
                  <a:schemeClr val="tx1"/>
                </a:solidFill>
                <a:latin typeface="Calibri" panose="020F0502020204030204" pitchFamily="34" charset="0"/>
              </a:rPr>
              <a:t>Wide </a:t>
            </a:r>
            <a:r>
              <a:rPr lang="en-GB" sz="2900" b="1" dirty="0">
                <a:solidFill>
                  <a:schemeClr val="tx1"/>
                </a:solidFill>
                <a:latin typeface="Calibri" panose="020F0502020204030204" pitchFamily="34" charset="0"/>
              </a:rPr>
              <a:t>Spread Exam malpractice</a:t>
            </a:r>
          </a:p>
          <a:p>
            <a:pPr>
              <a:buFont typeface="Wingdings" panose="05000000000000000000" pitchFamily="2" charset="2"/>
              <a:buChar char="v"/>
            </a:pPr>
            <a:r>
              <a:rPr lang="en-GB" sz="2900" b="1" dirty="0">
                <a:solidFill>
                  <a:schemeClr val="tx1"/>
                </a:solidFill>
                <a:latin typeface="Calibri" panose="020F0502020204030204" pitchFamily="34" charset="0"/>
              </a:rPr>
              <a:t>Vandalization by youths</a:t>
            </a:r>
          </a:p>
          <a:p>
            <a:pPr>
              <a:buFont typeface="Wingdings" panose="05000000000000000000" pitchFamily="2" charset="2"/>
              <a:buChar char="v"/>
            </a:pPr>
            <a:r>
              <a:rPr lang="en-GB" sz="2900" b="1" dirty="0">
                <a:solidFill>
                  <a:schemeClr val="tx1"/>
                </a:solidFill>
                <a:latin typeface="Calibri" panose="020F0502020204030204" pitchFamily="34" charset="0"/>
              </a:rPr>
              <a:t>Existence of Cultism</a:t>
            </a:r>
          </a:p>
          <a:p>
            <a:pPr>
              <a:buFont typeface="Wingdings" panose="05000000000000000000" pitchFamily="2" charset="2"/>
              <a:buChar char="v"/>
            </a:pPr>
            <a:r>
              <a:rPr lang="en-GB" sz="2900" b="1" dirty="0">
                <a:solidFill>
                  <a:schemeClr val="tx1"/>
                </a:solidFill>
                <a:latin typeface="Calibri" panose="020F0502020204030204" pitchFamily="34" charset="0"/>
              </a:rPr>
              <a:t>Prevalent immorality</a:t>
            </a:r>
          </a:p>
          <a:p>
            <a:pPr>
              <a:buFont typeface="Wingdings" panose="05000000000000000000" pitchFamily="2" charset="2"/>
              <a:buChar char="v"/>
            </a:pPr>
            <a:r>
              <a:rPr lang="en-GB" sz="2900" b="1" dirty="0">
                <a:solidFill>
                  <a:schemeClr val="tx1"/>
                </a:solidFill>
                <a:latin typeface="Calibri" panose="020F0502020204030204" pitchFamily="34" charset="0"/>
              </a:rPr>
              <a:t>Prevalent Sorting in Nigerian Institutions of learning.</a:t>
            </a:r>
          </a:p>
          <a:p>
            <a:pPr marL="0" indent="0">
              <a:buNone/>
            </a:pPr>
            <a:endParaRPr lang="en-US" dirty="0"/>
          </a:p>
        </p:txBody>
      </p:sp>
      <p:sp>
        <p:nvSpPr>
          <p:cNvPr id="5" name="Text Placeholder 4"/>
          <p:cNvSpPr>
            <a:spLocks noGrp="1"/>
          </p:cNvSpPr>
          <p:nvPr>
            <p:ph type="body" sz="quarter" idx="3"/>
          </p:nvPr>
        </p:nvSpPr>
        <p:spPr>
          <a:xfrm>
            <a:off x="6180669" y="2476499"/>
            <a:ext cx="4718304" cy="576262"/>
          </a:xfrm>
        </p:spPr>
        <p:txBody>
          <a:bodyPr/>
          <a:lstStyle/>
          <a:p>
            <a:r>
              <a:rPr lang="en-US" sz="2400" b="1" dirty="0" smtClean="0">
                <a:solidFill>
                  <a:schemeClr val="accent4"/>
                </a:solidFill>
                <a:latin typeface="Calibri" panose="020F0502020204030204" pitchFamily="34" charset="0"/>
              </a:rPr>
              <a:t>CERTAINLY NOT</a:t>
            </a:r>
            <a:endParaRPr lang="en-US" sz="2400" b="1" dirty="0">
              <a:solidFill>
                <a:schemeClr val="accent4"/>
              </a:solidFill>
              <a:latin typeface="Calibri" panose="020F0502020204030204" pitchFamily="34" charset="0"/>
            </a:endParaRPr>
          </a:p>
        </p:txBody>
      </p:sp>
      <p:sp>
        <p:nvSpPr>
          <p:cNvPr id="6" name="Content Placeholder 5"/>
          <p:cNvSpPr>
            <a:spLocks noGrp="1"/>
          </p:cNvSpPr>
          <p:nvPr>
            <p:ph sz="quarter" idx="4"/>
          </p:nvPr>
        </p:nvSpPr>
        <p:spPr>
          <a:xfrm>
            <a:off x="6180669" y="3243262"/>
            <a:ext cx="5187915" cy="3130242"/>
          </a:xfrm>
        </p:spPr>
        <p:txBody>
          <a:bodyPr>
            <a:normAutofit fontScale="70000" lnSpcReduction="20000"/>
          </a:bodyPr>
          <a:lstStyle/>
          <a:p>
            <a:pPr>
              <a:buFont typeface="Wingdings" panose="05000000000000000000" pitchFamily="2" charset="2"/>
              <a:buChar char="v"/>
            </a:pPr>
            <a:r>
              <a:rPr lang="en-GB" sz="2900" b="1" dirty="0">
                <a:solidFill>
                  <a:schemeClr val="tx1"/>
                </a:solidFill>
                <a:latin typeface="Calibri" panose="020F0502020204030204" pitchFamily="34" charset="0"/>
              </a:rPr>
              <a:t>Offer of Money by students to lecturers for higher grades.</a:t>
            </a:r>
          </a:p>
          <a:p>
            <a:pPr>
              <a:buFont typeface="Wingdings" panose="05000000000000000000" pitchFamily="2" charset="2"/>
              <a:buChar char="v"/>
            </a:pPr>
            <a:r>
              <a:rPr lang="en-GB" sz="2900" b="1" dirty="0">
                <a:solidFill>
                  <a:schemeClr val="tx1"/>
                </a:solidFill>
                <a:latin typeface="Calibri" panose="020F0502020204030204" pitchFamily="34" charset="0"/>
              </a:rPr>
              <a:t>Sale of hand-outs by lecturers to student.</a:t>
            </a:r>
          </a:p>
          <a:p>
            <a:pPr>
              <a:buFont typeface="Wingdings" panose="05000000000000000000" pitchFamily="2" charset="2"/>
              <a:buChar char="v"/>
            </a:pPr>
            <a:r>
              <a:rPr lang="en-GB" sz="2900" b="1" dirty="0">
                <a:solidFill>
                  <a:schemeClr val="tx1"/>
                </a:solidFill>
                <a:latin typeface="Calibri" panose="020F0502020204030204" pitchFamily="34" charset="0"/>
              </a:rPr>
              <a:t>Recruitment by parents for people to write  public exams for their children</a:t>
            </a:r>
          </a:p>
          <a:p>
            <a:pPr>
              <a:buFont typeface="Wingdings" panose="05000000000000000000" pitchFamily="2" charset="2"/>
              <a:buChar char="v"/>
            </a:pPr>
            <a:r>
              <a:rPr lang="en-GB" sz="2900" b="1" dirty="0">
                <a:solidFill>
                  <a:schemeClr val="tx1"/>
                </a:solidFill>
                <a:latin typeface="Calibri" panose="020F0502020204030204" pitchFamily="34" charset="0"/>
              </a:rPr>
              <a:t>Reckless pursuit of admission</a:t>
            </a:r>
          </a:p>
          <a:p>
            <a:pPr>
              <a:buFont typeface="Wingdings" panose="05000000000000000000" pitchFamily="2" charset="2"/>
              <a:buChar char="v"/>
            </a:pPr>
            <a:r>
              <a:rPr lang="en-GB" sz="2900" b="1" dirty="0" err="1">
                <a:solidFill>
                  <a:schemeClr val="tx1"/>
                </a:solidFill>
                <a:latin typeface="Calibri" panose="020F0502020204030204" pitchFamily="34" charset="0"/>
              </a:rPr>
              <a:t>Missmatch</a:t>
            </a:r>
            <a:r>
              <a:rPr lang="en-GB" sz="2900" b="1" dirty="0">
                <a:solidFill>
                  <a:schemeClr val="tx1"/>
                </a:solidFill>
                <a:latin typeface="Calibri" panose="020F0502020204030204" pitchFamily="34" charset="0"/>
              </a:rPr>
              <a:t> between students’ performance in SSCE/NECO, JAMB and aptitude test</a:t>
            </a:r>
            <a:endParaRPr lang="en-US" sz="2900" b="1" dirty="0">
              <a:solidFill>
                <a:schemeClr val="tx1"/>
              </a:solidFill>
              <a:latin typeface="Calibri" panose="020F0502020204030204" pitchFamily="34" charset="0"/>
            </a:endParaRPr>
          </a:p>
          <a:p>
            <a:pPr marL="0" indent="0">
              <a:buNone/>
            </a:pPr>
            <a:endParaRPr lang="en-US" dirty="0"/>
          </a:p>
        </p:txBody>
      </p:sp>
      <p:sp>
        <p:nvSpPr>
          <p:cNvPr id="7" name="Right Arrow 6"/>
          <p:cNvSpPr/>
          <p:nvPr/>
        </p:nvSpPr>
        <p:spPr>
          <a:xfrm>
            <a:off x="5140657" y="2588738"/>
            <a:ext cx="955343" cy="464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249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716" y="4049971"/>
            <a:ext cx="8158688" cy="1822514"/>
          </a:xfrm>
        </p:spPr>
        <p:txBody>
          <a:bodyPr>
            <a:noAutofit/>
          </a:bodyPr>
          <a:lstStyle/>
          <a:p>
            <a:pPr algn="just"/>
            <a:r>
              <a:rPr lang="en-US" sz="2400" b="1" dirty="0">
                <a:latin typeface="Calibri" panose="020F0502020204030204" pitchFamily="34" charset="0"/>
              </a:rPr>
              <a:t>The Education Sector Status Report</a:t>
            </a:r>
            <a:r>
              <a:rPr lang="en-US" sz="2400" b="1" i="1" dirty="0">
                <a:latin typeface="Calibri" panose="020F0502020204030204" pitchFamily="34" charset="0"/>
              </a:rPr>
              <a:t> </a:t>
            </a:r>
            <a:r>
              <a:rPr lang="en-US" sz="2400" b="1" dirty="0">
                <a:latin typeface="Calibri" panose="020F0502020204030204" pitchFamily="34" charset="0"/>
              </a:rPr>
              <a:t>also notes that there are complaints that the teachers produced by the part-time and sandwich programmes mounted by both the universities and colleges of education in the country can barely write an assignment (Federal Ministry of Education, 2003). </a:t>
            </a:r>
          </a:p>
        </p:txBody>
      </p:sp>
      <p:sp>
        <p:nvSpPr>
          <p:cNvPr id="3" name="Text Placeholder 2"/>
          <p:cNvSpPr>
            <a:spLocks noGrp="1"/>
          </p:cNvSpPr>
          <p:nvPr>
            <p:ph type="body" idx="1"/>
          </p:nvPr>
        </p:nvSpPr>
        <p:spPr>
          <a:xfrm>
            <a:off x="2028714" y="2617753"/>
            <a:ext cx="8158690" cy="954547"/>
          </a:xfrm>
        </p:spPr>
        <p:txBody>
          <a:bodyPr>
            <a:normAutofit fontScale="92500" lnSpcReduction="20000"/>
          </a:bodyPr>
          <a:lstStyle/>
          <a:p>
            <a:pPr algn="just"/>
            <a:r>
              <a:rPr lang="en-GB" b="1" dirty="0" smtClean="0">
                <a:solidFill>
                  <a:schemeClr val="accent4"/>
                </a:solidFill>
                <a:latin typeface="Calibri" panose="020F0502020204030204" pitchFamily="34" charset="0"/>
              </a:rPr>
              <a:t>THESE AND MANY MORE ARE THE GAPS THAT HAVE SEPARATED EFFECTIVE IMPLEMENTATION OF CURRICULA AT VARIOUS LEVELS OF OUR EDUCATIONAL SYSTEM. </a:t>
            </a:r>
            <a:endParaRPr lang="en-US" b="1" dirty="0">
              <a:solidFill>
                <a:schemeClr val="accent4"/>
              </a:solidFill>
              <a:latin typeface="Calibri" panose="020F0502020204030204" pitchFamily="34" charset="0"/>
            </a:endParaRPr>
          </a:p>
        </p:txBody>
      </p:sp>
      <p:sp>
        <p:nvSpPr>
          <p:cNvPr id="5" name="TextBox 4"/>
          <p:cNvSpPr txBox="1"/>
          <p:nvPr/>
        </p:nvSpPr>
        <p:spPr>
          <a:xfrm>
            <a:off x="2028714" y="1269242"/>
            <a:ext cx="7988743" cy="1077218"/>
          </a:xfrm>
          <a:prstGeom prst="rect">
            <a:avLst/>
          </a:prstGeom>
          <a:noFill/>
        </p:spPr>
        <p:txBody>
          <a:bodyPr wrap="square" rtlCol="0">
            <a:spAutoFit/>
          </a:bodyPr>
          <a:lstStyle/>
          <a:p>
            <a:pPr algn="ctr"/>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EMERGING REFORMS IN TEACHER EDUCATION continued,…</a:t>
            </a:r>
            <a:endParaRPr lang="en-US" sz="3200" dirty="0"/>
          </a:p>
        </p:txBody>
      </p:sp>
    </p:spTree>
    <p:extLst>
      <p:ext uri="{BB962C8B-B14F-4D97-AF65-F5344CB8AC3E}">
        <p14:creationId xmlns:p14="http://schemas.microsoft.com/office/powerpoint/2010/main" val="215521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3886595"/>
            <a:ext cx="8158688" cy="1822514"/>
          </a:xfrm>
        </p:spPr>
        <p:txBody>
          <a:bodyPr>
            <a:normAutofit/>
          </a:bodyPr>
          <a:lstStyle/>
          <a:p>
            <a:r>
              <a:rPr lang="en-US" sz="2800" b="1" dirty="0" smtClean="0">
                <a:solidFill>
                  <a:schemeClr val="accent4"/>
                </a:solidFill>
                <a:effectLst>
                  <a:outerShdw blurRad="38100" dist="38100" dir="2700000" algn="tl">
                    <a:srgbClr val="000000">
                      <a:alpha val="43137"/>
                    </a:srgbClr>
                  </a:outerShdw>
                </a:effectLst>
                <a:latin typeface="Calibri" panose="020F0502020204030204" pitchFamily="34" charset="0"/>
              </a:rPr>
              <a:t>NATIONAL COMMISSION FOR COLLEGES OF EDUCATION (NCCE) Minimum Standard document emphasizes production of Subject </a:t>
            </a:r>
            <a:r>
              <a:rPr lang="en-US" sz="2800" b="1" dirty="0">
                <a:solidFill>
                  <a:schemeClr val="accent4"/>
                </a:solidFill>
                <a:effectLst>
                  <a:outerShdw blurRad="38100" dist="38100" dir="2700000" algn="tl">
                    <a:srgbClr val="000000">
                      <a:alpha val="43137"/>
                    </a:srgbClr>
                  </a:outerShdw>
                </a:effectLst>
                <a:latin typeface="Calibri" panose="020F0502020204030204" pitchFamily="34" charset="0"/>
              </a:rPr>
              <a:t>S</a:t>
            </a:r>
            <a:r>
              <a:rPr lang="en-US" sz="2800" b="1" dirty="0" smtClean="0">
                <a:solidFill>
                  <a:schemeClr val="accent4"/>
                </a:solidFill>
                <a:effectLst>
                  <a:outerShdw blurRad="38100" dist="38100" dir="2700000" algn="tl">
                    <a:srgbClr val="000000">
                      <a:alpha val="43137"/>
                    </a:srgbClr>
                  </a:outerShdw>
                </a:effectLst>
                <a:latin typeface="Calibri" panose="020F0502020204030204" pitchFamily="34" charset="0"/>
              </a:rPr>
              <a:t>pecialist Teachers for Basic Education Level</a:t>
            </a:r>
            <a:endParaRPr lang="en-US" sz="2800" b="1" dirty="0">
              <a:solidFill>
                <a:schemeClr val="accent4"/>
              </a:solidFill>
              <a:effectLst>
                <a:outerShdw blurRad="38100" dist="38100" dir="2700000" algn="tl">
                  <a:srgbClr val="000000">
                    <a:alpha val="43137"/>
                  </a:srgbClr>
                </a:outerShdw>
              </a:effectLst>
              <a:latin typeface="Calibri" panose="020F0502020204030204" pitchFamily="34" charset="0"/>
            </a:endParaRPr>
          </a:p>
        </p:txBody>
      </p:sp>
      <p:sp>
        <p:nvSpPr>
          <p:cNvPr id="3" name="Text Placeholder 2"/>
          <p:cNvSpPr>
            <a:spLocks noGrp="1"/>
          </p:cNvSpPr>
          <p:nvPr>
            <p:ph type="body" idx="1"/>
          </p:nvPr>
        </p:nvSpPr>
        <p:spPr>
          <a:xfrm>
            <a:off x="2015069" y="1594171"/>
            <a:ext cx="8158690" cy="1367393"/>
          </a:xfrm>
        </p:spPr>
        <p:txBody>
          <a:bodyPr>
            <a:normAutofit/>
          </a:bodyPr>
          <a:lstStyle/>
          <a:p>
            <a:r>
              <a:rPr lang="en-US" sz="3200" b="1" dirty="0">
                <a:solidFill>
                  <a:schemeClr val="accent3"/>
                </a:solidFill>
                <a:effectLst>
                  <a:outerShdw blurRad="38100" dist="38100" dir="2700000" algn="tl">
                    <a:srgbClr val="000000">
                      <a:alpha val="43137"/>
                    </a:srgbClr>
                  </a:outerShdw>
                </a:effectLst>
                <a:latin typeface="Calibri" panose="020F0502020204030204" pitchFamily="34" charset="0"/>
              </a:rPr>
              <a:t>EMERGING REFORMS IN TEACHER EDUCATION continued,…</a:t>
            </a:r>
            <a:endParaRPr lang="en-US" sz="3200" dirty="0"/>
          </a:p>
          <a:p>
            <a:endParaRPr lang="en-US" sz="3200" dirty="0"/>
          </a:p>
        </p:txBody>
      </p:sp>
    </p:spTree>
    <p:extLst>
      <p:ext uri="{BB962C8B-B14F-4D97-AF65-F5344CB8AC3E}">
        <p14:creationId xmlns:p14="http://schemas.microsoft.com/office/powerpoint/2010/main" val="1197960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1871</TotalTime>
  <Words>5319</Words>
  <Application>Microsoft Office PowerPoint</Application>
  <PresentationFormat>Widescreen</PresentationFormat>
  <Paragraphs>784</Paragraphs>
  <Slides>111</Slides>
  <Notes>3</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111</vt:i4>
      </vt:variant>
    </vt:vector>
  </HeadingPairs>
  <TitlesOfParts>
    <vt:vector size="124" baseType="lpstr">
      <vt:lpstr>Aharoni</vt:lpstr>
      <vt:lpstr>Arial</vt:lpstr>
      <vt:lpstr>Arial Black</vt:lpstr>
      <vt:lpstr>Berlin Sans FB Demi</vt:lpstr>
      <vt:lpstr>Bookman Old Style</vt:lpstr>
      <vt:lpstr>Calibri</vt:lpstr>
      <vt:lpstr>Garamond</vt:lpstr>
      <vt:lpstr>Symbol</vt:lpstr>
      <vt:lpstr>Tahoma</vt:lpstr>
      <vt:lpstr>Times New Roman</vt:lpstr>
      <vt:lpstr>Wingdings</vt:lpstr>
      <vt:lpstr>Organic</vt:lpstr>
      <vt:lpstr>1_Organic</vt:lpstr>
      <vt:lpstr>BENUE STATE UNIVERSITY  10TH INNAUGURAL LECTURE</vt:lpstr>
      <vt:lpstr>PRESENTED BY:</vt:lpstr>
      <vt:lpstr>INTRODUCTION.</vt:lpstr>
      <vt:lpstr>CHALLENGES FACING ALL NATIONS OF THE WORLD</vt:lpstr>
      <vt:lpstr>REFORMS in education has thus become a regular feature of their system particularly Science Education.</vt:lpstr>
      <vt:lpstr>IMPORTANCE OF THE TEACHER</vt:lpstr>
      <vt:lpstr>LISTEN TO THIS TEACHER</vt:lpstr>
      <vt:lpstr>LISTEN TO THIS TYPICAL STUDENT</vt:lpstr>
      <vt:lpstr>INTRODUCTION continued,….</vt:lpstr>
      <vt:lpstr>INDIA</vt:lpstr>
      <vt:lpstr>INDIA</vt:lpstr>
      <vt:lpstr>INDIA continued,..</vt:lpstr>
      <vt:lpstr>INDIA continued,…</vt:lpstr>
      <vt:lpstr>INDIA continued,…</vt:lpstr>
      <vt:lpstr>INDIA continued,…</vt:lpstr>
      <vt:lpstr>PowerPoint Presentation</vt:lpstr>
      <vt:lpstr>PowerPoint Presentation</vt:lpstr>
      <vt:lpstr>IMPORTANCE OF EDUCATION</vt:lpstr>
      <vt:lpstr>IMPORTANCE OF EDUCATION</vt:lpstr>
      <vt:lpstr>IMPORTANCE OF EDUCATION</vt:lpstr>
      <vt:lpstr>IMPORTANCE OF EDUCATION AS RECOGNIZED BY AGENCIES AND ORGANIZATION </vt:lpstr>
      <vt:lpstr>IMPORTANCE OF EDUCATION AS RECOGNIZED BY AGENCIES AND ORGANIZATION </vt:lpstr>
      <vt:lpstr>STIMULANTS TO CURRICULUM REFORM IN AFRICA</vt:lpstr>
      <vt:lpstr>STIMULANTS TO CURRICULUM REFORM IN AFRICA</vt:lpstr>
      <vt:lpstr>STIMULANTS TO CURRICULUM REFORM IN AFRICA</vt:lpstr>
      <vt:lpstr>STIMULANTS TO CURRICULUM REFORM IN AFRICA</vt:lpstr>
      <vt:lpstr>STIMULANTS TO CURRICULUM REFORM IN AFRICA</vt:lpstr>
      <vt:lpstr>STIMULANTS TO CURRICULUM REFORM IN AFRICA</vt:lpstr>
      <vt:lpstr>STIMULANTS TO CURRICULUM REFORM IN AFRICA</vt:lpstr>
      <vt:lpstr>STIMULANTS TO CURRICULUM REFORM IN AFRICA</vt:lpstr>
      <vt:lpstr>CHANGING PHASES AND PLACES IN EDUCATION</vt:lpstr>
      <vt:lpstr>NIGERIA: SOME BASIC FACTS</vt:lpstr>
      <vt:lpstr>NIGERIA: SOME BASIC FACTS</vt:lpstr>
      <vt:lpstr>EMERGENCE OF NIGERIA</vt:lpstr>
      <vt:lpstr>NIGERIA: SOME BASIC FACTS</vt:lpstr>
      <vt:lpstr>NIGERIA: SOME BASIC FACTS</vt:lpstr>
      <vt:lpstr>NIGERIA: SOME BASIC FACTS</vt:lpstr>
      <vt:lpstr>NIGERIA: SOME BASIC FACTS</vt:lpstr>
      <vt:lpstr>THE TEACHER AND HIS ROLES IN THE PROCESS OF CURRICULUM IMPLEMENTATION.</vt:lpstr>
      <vt:lpstr>THE TEACHER AND HIS ROLES IN THE PROCESS OF CURRICULUM IMPLEMENTATION.</vt:lpstr>
      <vt:lpstr>THE TEACHER AND HIS WORKING ENVIRONMENT - THE REAL DILEMMA</vt:lpstr>
      <vt:lpstr>IN SUMMARY</vt:lpstr>
      <vt:lpstr>ENVIRONMENTAL FACTORS</vt:lpstr>
      <vt:lpstr>ENVIRONMENTAL FACTORS</vt:lpstr>
      <vt:lpstr>WORKING ENVIRONMENT AT THE TERTIARY LEVEL (NEEDS ASSESSMENT SAGA)</vt:lpstr>
      <vt:lpstr>THE FOLLOWING ACCOUNT GIVES YOU THE PICTURE OF THE DILEMMA FACED BY TEACHERS. </vt:lpstr>
      <vt:lpstr>THE FOLLOWING ACCOUNT GIVES YOU THE PICTURE OF THE DILEMMA FACED BY TEACHERS. </vt:lpstr>
      <vt:lpstr>THE FOLLOWING ACCOUNT GIVES YOU THE PICTURE OF THE DILEMMA FACED BY TEACHERS. </vt:lpstr>
      <vt:lpstr>THE FOLLOWING ACCOUNT GIVES YOU THE PICTURE OF THE DILEMMA FACED BY TEACHERS. </vt:lpstr>
      <vt:lpstr>THE FOLLOWING ACCOUNT GIVES YOU THE PICTURE OF THE DILEMMA FACED BY TEACHERS. </vt:lpstr>
      <vt:lpstr>THE FOLLOWING ACCOUNT GIVES YOU THE PICTURE OF THE DILEMMA FACED BY TEACHERS. </vt:lpstr>
      <vt:lpstr>THE TEACHER’S ROLES</vt:lpstr>
      <vt:lpstr>THE ROLE OF THE TEACHER</vt:lpstr>
      <vt:lpstr>The Role of the Teacher Continued…..</vt:lpstr>
      <vt:lpstr>DETERMINANTS OF THE TEACHERS ROLE</vt:lpstr>
      <vt:lpstr>DETERMINANTS OF THE TEACHERS ROLE continued,……</vt:lpstr>
      <vt:lpstr>DETERMINANTS OF THE TEACHERS ROLE continued,……</vt:lpstr>
      <vt:lpstr>DETERMINANTS OF THE TEACHERS ROLE continued,……</vt:lpstr>
      <vt:lpstr>FACTORS STIMULATING THE ROLE OF THE TEACHER IN NIGERIA</vt:lpstr>
      <vt:lpstr>FACTORS STIMULATING THE ROLE OF THE TEACHER IN NIGERIA continued,……..</vt:lpstr>
      <vt:lpstr>CONCEPTUAL FRAMEWORK</vt:lpstr>
      <vt:lpstr>EDUCATION</vt:lpstr>
      <vt:lpstr>FORMS OF EDUCATION</vt:lpstr>
      <vt:lpstr>SCIENCE</vt:lpstr>
      <vt:lpstr>SCIENCE continued,…….</vt:lpstr>
      <vt:lpstr>SCIENCE continued,…….</vt:lpstr>
      <vt:lpstr>SCIENCE continued,…….</vt:lpstr>
      <vt:lpstr>SCIENCE continued,…….</vt:lpstr>
      <vt:lpstr>CURRICULUM </vt:lpstr>
      <vt:lpstr>CURRICULUM DEVELOPMENT PROCESS.</vt:lpstr>
      <vt:lpstr>CURRICULUM DEVELOPMENT PROCESS continued,…….</vt:lpstr>
      <vt:lpstr>CURRICULUM DEVELOPMENT PROCESS continued,…….</vt:lpstr>
      <vt:lpstr>CURRICULUM IMPLEMENTATION</vt:lpstr>
      <vt:lpstr>CLASSROOM INTERACTION PROFILE</vt:lpstr>
      <vt:lpstr>PowerPoint Presentation</vt:lpstr>
      <vt:lpstr>THE TEACHING-LEARNING PROCESS AS INVOLVEMENT OF TEACHERS AND PUPILS IN DELIBERATE ACTIVITIES </vt:lpstr>
      <vt:lpstr>REFORM</vt:lpstr>
      <vt:lpstr>REFORM continued,...</vt:lpstr>
      <vt:lpstr>REFORM continued,...</vt:lpstr>
      <vt:lpstr>THE NIGERIAN SOCIETY AND THE NEED FOR REFORM OF THE SCIENCE CURRICULUM.</vt:lpstr>
      <vt:lpstr>THE NIGERIAN SOCIETY AND THE NEED FOR REFORM OF THE SCIENCE CURRICULUM continued,…</vt:lpstr>
      <vt:lpstr>THE NIGERIAN SOCIETY AND THE NEED FOR REFORM OF THE SCIENCE CURRICULUM continued,…</vt:lpstr>
      <vt:lpstr>THE NIGERIAN SOCIETY AND THE NEED FOR REFORM OF THE SCIENCE CURRICULUM continued,…</vt:lpstr>
      <vt:lpstr>THE NIGERIAN SOCIETY AND THE NEED FOR REFORM OF THE SCIENCE CURRICULUM continued,…</vt:lpstr>
      <vt:lpstr>THE NEED FOR NEW CURRICULAR OFFERINGS FOR NIGERIAN SCHOOL SYSTEM.</vt:lpstr>
      <vt:lpstr>THE NEED FOR NEW CURRICULAR OFFERINGS FOR NIGERIAN SCHOOL SYSTEM continued,….</vt:lpstr>
      <vt:lpstr>NATIONAL POLICY ON EDUCATION AND TEACHER QUALITY.</vt:lpstr>
      <vt:lpstr>NATIONAL POLICY ON EDUCATION AND TEACHER QUALITY continued,…..</vt:lpstr>
      <vt:lpstr>GOALS OF TEACHER EDUCATION</vt:lpstr>
      <vt:lpstr>PERTINENT QUESTIONS ON QUALITY OF TEACHER EDUCATION.</vt:lpstr>
      <vt:lpstr>PERTINENT QUESTIONS ON QUALITY OF TEACHER EDUCATION continued,..</vt:lpstr>
      <vt:lpstr>NIGERIAN TEACHER EDUCATION IN PERSPECTIVE.</vt:lpstr>
      <vt:lpstr>NIGERIAN TEACHER EDUCATION IN PERSPECTIVE continued,…</vt:lpstr>
      <vt:lpstr>AFTER INDEPENDENCE</vt:lpstr>
      <vt:lpstr>EMERGING REFORMS IN TEACHER EDUCATION</vt:lpstr>
      <vt:lpstr>EMERGING REFORMS IN TEACHER EDUCATION continued,…</vt:lpstr>
      <vt:lpstr>EMERGING REFORMS IN TEACHER EDUCATION continued,…</vt:lpstr>
      <vt:lpstr>The Education Sector Status Report also notes that there are complaints that the teachers produced by the part-time and sandwich programmes mounted by both the universities and colleges of education in the country can barely write an assignment (Federal Ministry of Education, 2003). </vt:lpstr>
      <vt:lpstr>NATIONAL COMMISSION FOR COLLEGES OF EDUCATION (NCCE) Minimum Standard document emphasizes production of Subject Specialist Teachers for Basic Education Level</vt:lpstr>
      <vt:lpstr>SOME CURRENT AD HOC ARRANGEMENTS FOR TEACHERS’ TRAINING.</vt:lpstr>
      <vt:lpstr>STRUCTURE OF THE NEW BASIC SCIENCE AND TECHNOLOGY CURRICULUM </vt:lpstr>
      <vt:lpstr>PowerPoint Presentation</vt:lpstr>
      <vt:lpstr>PowerPoint Presentation</vt:lpstr>
      <vt:lpstr>STRUCTURE OF THE NEW BASIC SCIENCE AND TECHNOLOGY CURRICULUM </vt:lpstr>
      <vt:lpstr>CHALLENGES</vt:lpstr>
      <vt:lpstr>THE DILEMMA </vt:lpstr>
      <vt:lpstr>CONCLUSION AND THE WAY FORWARD</vt:lpstr>
      <vt:lpstr>CONCLUSION AND THE WAY FORWARD</vt:lpstr>
      <vt:lpstr>THE WAY FORWARD</vt:lpstr>
      <vt:lpstr>THE WAY FORWARD</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BENUE STATE UNIVERSITY  10TH INNAUGURAL LECTURE</dc:title>
  <dc:creator>Prof Nicolas Ada</dc:creator>
  <cp:lastModifiedBy>Nicholas Ada</cp:lastModifiedBy>
  <cp:revision>122</cp:revision>
  <dcterms:created xsi:type="dcterms:W3CDTF">2016-05-10T08:50:03Z</dcterms:created>
  <dcterms:modified xsi:type="dcterms:W3CDTF">2016-05-13T20:52:00Z</dcterms:modified>
</cp:coreProperties>
</file>