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306" r:id="rId2"/>
    <p:sldId id="27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 id="302" r:id="rId23"/>
    <p:sldId id="304"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7/20/2023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extLst>
      <p:ext uri="{BB962C8B-B14F-4D97-AF65-F5344CB8AC3E}">
        <p14:creationId xmlns:p14="http://schemas.microsoft.com/office/powerpoint/2010/main" val="1148541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C271AEC-353E-4EC3-8DD1-0007389E13F9}"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5CE1E-F12B-48C3-841B-EF13BDECC68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271AEC-353E-4EC3-8DD1-0007389E13F9}"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5CE1E-F12B-48C3-841B-EF13BDECC6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271AEC-353E-4EC3-8DD1-0007389E13F9}"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5CE1E-F12B-48C3-841B-EF13BDECC687}"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271AEC-353E-4EC3-8DD1-0007389E13F9}"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5CE1E-F12B-48C3-841B-EF13BDECC6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271AEC-353E-4EC3-8DD1-0007389E13F9}"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5CE1E-F12B-48C3-841B-EF13BDECC68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271AEC-353E-4EC3-8DD1-0007389E13F9}"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5CE1E-F12B-48C3-841B-EF13BDECC6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271AEC-353E-4EC3-8DD1-0007389E13F9}" type="datetimeFigureOut">
              <a:rPr lang="en-US" smtClean="0"/>
              <a:t>7/20/2023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D5CE1E-F12B-48C3-841B-EF13BDECC6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C271AEC-353E-4EC3-8DD1-0007389E13F9}" type="datetimeFigureOut">
              <a:rPr lang="en-US" smtClean="0"/>
              <a:t>7/20/2023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D5CE1E-F12B-48C3-841B-EF13BDECC6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271AEC-353E-4EC3-8DD1-0007389E13F9}" type="datetimeFigureOut">
              <a:rPr lang="en-US" smtClean="0"/>
              <a:t>7/20/2023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D5CE1E-F12B-48C3-841B-EF13BDECC6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271AEC-353E-4EC3-8DD1-0007389E13F9}"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5CE1E-F12B-48C3-841B-EF13BDECC6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271AEC-353E-4EC3-8DD1-0007389E13F9}"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5CE1E-F12B-48C3-841B-EF13BDECC68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C271AEC-353E-4EC3-8DD1-0007389E13F9}" type="datetimeFigureOut">
              <a:rPr lang="en-US" smtClean="0"/>
              <a:t>7/20/2023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DD5CE1E-F12B-48C3-841B-EF13BDECC687}"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43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800" kern="1200">
          <a:solidFill>
            <a:schemeClr val="tx1"/>
          </a:solidFill>
          <a:latin typeface="+mn-lt"/>
          <a:ea typeface="+mn-ea"/>
          <a:cs typeface="+mn-cs"/>
        </a:defRPr>
      </a:lvl2pPr>
      <a:lvl3pPr marL="44831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400" kern="1200">
          <a:solidFill>
            <a:schemeClr val="tx1"/>
          </a:solidFill>
          <a:latin typeface="+mn-lt"/>
          <a:ea typeface="+mn-ea"/>
          <a:cs typeface="+mn-cs"/>
        </a:defRPr>
      </a:lvl6pPr>
      <a:lvl7pPr marL="106045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400" kern="1200">
          <a:solidFill>
            <a:schemeClr val="tx1"/>
          </a:solidFill>
          <a:latin typeface="+mn-lt"/>
          <a:ea typeface="+mn-ea"/>
          <a:cs typeface="+mn-cs"/>
        </a:defRPr>
      </a:lvl7pPr>
      <a:lvl8pPr marL="1216025"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400" kern="1200">
          <a:solidFill>
            <a:schemeClr val="tx1"/>
          </a:solidFill>
          <a:latin typeface="+mn-lt"/>
          <a:ea typeface="+mn-ea"/>
          <a:cs typeface="+mn-cs"/>
        </a:defRPr>
      </a:lvl8pPr>
      <a:lvl9pPr marL="136271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159" y="1100370"/>
            <a:ext cx="9720072" cy="2505715"/>
          </a:xfrm>
        </p:spPr>
        <p:txBody>
          <a:bodyPr>
            <a:noAutofit/>
          </a:bodyPr>
          <a:lstStyle/>
          <a:p>
            <a:pPr algn="ctr"/>
            <a:r>
              <a:rPr lang="en-GB" sz="6000" b="1" dirty="0"/>
              <a:t>UPHOLDING QUALITY ASSURANCE TENETS AS IMPERATIVE FOR THE SUSTENANCE OF ACADEMIC EXCELLENCE</a:t>
            </a:r>
            <a:r>
              <a:rPr lang="en-US" sz="6000" dirty="0"/>
              <a:t/>
            </a:r>
            <a:br>
              <a:rPr lang="en-US" sz="6000" dirty="0"/>
            </a:br>
            <a:endParaRPr lang="en-US" sz="6000" dirty="0"/>
          </a:p>
        </p:txBody>
      </p:sp>
      <p:sp>
        <p:nvSpPr>
          <p:cNvPr id="3" name="Subtitle 2"/>
          <p:cNvSpPr txBox="1">
            <a:spLocks/>
          </p:cNvSpPr>
          <p:nvPr/>
        </p:nvSpPr>
        <p:spPr>
          <a:xfrm>
            <a:off x="1760242" y="4573771"/>
            <a:ext cx="8737242" cy="1685362"/>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43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800" kern="1200">
                <a:solidFill>
                  <a:schemeClr val="tx1"/>
                </a:solidFill>
                <a:latin typeface="+mn-lt"/>
                <a:ea typeface="+mn-ea"/>
                <a:cs typeface="+mn-cs"/>
              </a:defRPr>
            </a:lvl2pPr>
            <a:lvl3pPr marL="44831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400" kern="1200">
                <a:solidFill>
                  <a:schemeClr val="tx1"/>
                </a:solidFill>
                <a:latin typeface="+mn-lt"/>
                <a:ea typeface="+mn-ea"/>
                <a:cs typeface="+mn-cs"/>
              </a:defRPr>
            </a:lvl6pPr>
            <a:lvl7pPr marL="106045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400" kern="1200">
                <a:solidFill>
                  <a:schemeClr val="tx1"/>
                </a:solidFill>
                <a:latin typeface="+mn-lt"/>
                <a:ea typeface="+mn-ea"/>
                <a:cs typeface="+mn-cs"/>
              </a:defRPr>
            </a:lvl7pPr>
            <a:lvl8pPr marL="1216025"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400" kern="1200">
                <a:solidFill>
                  <a:schemeClr val="tx1"/>
                </a:solidFill>
                <a:latin typeface="+mn-lt"/>
                <a:ea typeface="+mn-ea"/>
                <a:cs typeface="+mn-cs"/>
              </a:defRPr>
            </a:lvl8pPr>
            <a:lvl9pPr marL="136271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400" kern="1200">
                <a:solidFill>
                  <a:schemeClr val="tx1"/>
                </a:solidFill>
                <a:latin typeface="+mn-lt"/>
                <a:ea typeface="+mn-ea"/>
                <a:cs typeface="+mn-cs"/>
              </a:defRPr>
            </a:lvl9pPr>
          </a:lstStyle>
          <a:p>
            <a:pPr algn="ctr"/>
            <a:r>
              <a:rPr lang="en-GB" b="1" dirty="0" smtClean="0"/>
              <a:t>PROFESSOR MICHAEL  </a:t>
            </a:r>
            <a:r>
              <a:rPr lang="en-GB" b="1" dirty="0" err="1" smtClean="0"/>
              <a:t>TYOLUMUN</a:t>
            </a:r>
            <a:r>
              <a:rPr lang="en-GB" b="1" dirty="0" smtClean="0"/>
              <a:t> </a:t>
            </a:r>
            <a:r>
              <a:rPr lang="en-GB" b="1" dirty="0" err="1" smtClean="0"/>
              <a:t>IMANDE</a:t>
            </a:r>
            <a:endParaRPr lang="en-US" dirty="0" smtClean="0"/>
          </a:p>
          <a:p>
            <a:r>
              <a:rPr lang="en-GB" b="1" dirty="0" smtClean="0"/>
              <a:t>Director,  Directorate of Academic Planning and Quality Assurance</a:t>
            </a:r>
            <a:endParaRPr lang="en-US" dirty="0" smtClean="0"/>
          </a:p>
          <a:p>
            <a:pPr algn="ctr"/>
            <a:r>
              <a:rPr lang="en-GB" b="1" dirty="0" smtClean="0"/>
              <a:t>Benue State University ,  </a:t>
            </a:r>
            <a:r>
              <a:rPr lang="en-GB" b="1" dirty="0" err="1" smtClean="0"/>
              <a:t>Makurdi</a:t>
            </a:r>
            <a:r>
              <a:rPr lang="en-GB" b="1" dirty="0" smtClean="0"/>
              <a:t>. </a:t>
            </a:r>
            <a:endParaRPr lang="en-US" dirty="0"/>
          </a:p>
        </p:txBody>
      </p:sp>
    </p:spTree>
    <p:extLst>
      <p:ext uri="{BB962C8B-B14F-4D97-AF65-F5344CB8AC3E}">
        <p14:creationId xmlns:p14="http://schemas.microsoft.com/office/powerpoint/2010/main" val="1945192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255" y="585470"/>
            <a:ext cx="9719945" cy="1169035"/>
          </a:xfrm>
        </p:spPr>
        <p:txBody>
          <a:bodyPr/>
          <a:lstStyle/>
          <a:p>
            <a:r>
              <a:rPr lang="en-GB" sz="2800" b="1" dirty="0" smtClean="0"/>
              <a:t>3.1    SCOPE OF QUALITY ASSURANCE TENETS IN BENUE STATE UNIVERSITY</a:t>
            </a:r>
            <a:r>
              <a:rPr sz="2800" b="1">
                <a:sym typeface="+mn-ea"/>
              </a:rPr>
              <a:t>..</a:t>
            </a:r>
            <a:r>
              <a:rPr lang="en-GB" sz="2800" b="1">
                <a:sym typeface="+mn-ea"/>
              </a:rPr>
              <a:t>.</a:t>
            </a:r>
            <a:r>
              <a:rPr sz="2800" b="1">
                <a:sym typeface="+mn-ea"/>
              </a:rPr>
              <a:t>CONTINUED</a:t>
            </a:r>
            <a:endParaRPr lang="en-US" sz="2800" dirty="0"/>
          </a:p>
        </p:txBody>
      </p:sp>
      <p:sp>
        <p:nvSpPr>
          <p:cNvPr id="3" name="Content Placeholder 2"/>
          <p:cNvSpPr>
            <a:spLocks noGrp="1"/>
          </p:cNvSpPr>
          <p:nvPr>
            <p:ph idx="1"/>
          </p:nvPr>
        </p:nvSpPr>
        <p:spPr>
          <a:xfrm>
            <a:off x="1024128" y="1754505"/>
            <a:ext cx="10203288" cy="4530385"/>
          </a:xfrm>
        </p:spPr>
        <p:txBody>
          <a:bodyPr>
            <a:noAutofit/>
          </a:bodyPr>
          <a:lstStyle/>
          <a:p>
            <a:pPr algn="just"/>
            <a:r>
              <a:rPr lang="en-GB" sz="3200" dirty="0"/>
              <a:t> The </a:t>
            </a:r>
            <a:r>
              <a:rPr lang="en-GB" sz="3200" dirty="0" err="1"/>
              <a:t>EQAS</a:t>
            </a:r>
            <a:r>
              <a:rPr lang="en-GB" sz="3200" dirty="0"/>
              <a:t> x-rays quality compliance (typically driven by external bodies like </a:t>
            </a:r>
            <a:r>
              <a:rPr lang="en-GB" sz="3200" dirty="0" err="1"/>
              <a:t>NUC</a:t>
            </a:r>
            <a:r>
              <a:rPr lang="en-GB" sz="3200" dirty="0"/>
              <a:t>, </a:t>
            </a:r>
            <a:r>
              <a:rPr lang="en-GB" sz="3200" dirty="0" err="1"/>
              <a:t>MDCN</a:t>
            </a:r>
            <a:r>
              <a:rPr lang="en-GB" sz="3200" dirty="0"/>
              <a:t>, Council for legal education </a:t>
            </a:r>
            <a:r>
              <a:rPr lang="en-GB" sz="3200" dirty="0" err="1"/>
              <a:t>etc</a:t>
            </a:r>
            <a:r>
              <a:rPr lang="en-GB" sz="3200" dirty="0"/>
              <a:t>) as  it concerns</a:t>
            </a:r>
            <a:r>
              <a:rPr lang="en-GB" sz="3200" b="1" dirty="0"/>
              <a:t> Programme  Accreditation, Institutional Accreditation, Institutional Audit (Staff, Financial </a:t>
            </a:r>
            <a:r>
              <a:rPr lang="en-GB" sz="3200" b="1" dirty="0" err="1"/>
              <a:t>etc</a:t>
            </a:r>
            <a:r>
              <a:rPr lang="en-GB" sz="3200" b="1" dirty="0"/>
              <a:t>), External Examinations and Examination moderations.</a:t>
            </a:r>
            <a:endParaRPr lang="en-US" sz="3200" dirty="0"/>
          </a:p>
          <a:p>
            <a:pPr algn="just"/>
            <a:r>
              <a:rPr lang="en-GB" sz="3200" b="1" dirty="0"/>
              <a:t> </a:t>
            </a:r>
            <a:r>
              <a:rPr lang="en-GB" sz="3200" dirty="0"/>
              <a:t>It is expected that a University will invite the relevant agencies to do quality assurance checks and certify compliance accordingly</a:t>
            </a:r>
            <a:r>
              <a:rPr lang="en-GB" sz="3200" dirty="0" smtClean="0"/>
              <a:t>.</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552" y="285858"/>
            <a:ext cx="10666927" cy="525511"/>
          </a:xfrm>
        </p:spPr>
        <p:txBody>
          <a:bodyPr>
            <a:normAutofit fontScale="90000"/>
          </a:bodyPr>
          <a:lstStyle/>
          <a:p>
            <a:r>
              <a:rPr lang="en-GB" sz="2800" b="1" dirty="0" smtClean="0"/>
              <a:t>3.1 </a:t>
            </a:r>
            <a:r>
              <a:rPr lang="en-GB" sz="2800" b="1" dirty="0" smtClean="0"/>
              <a:t>SCOPE </a:t>
            </a:r>
            <a:r>
              <a:rPr lang="en-GB" sz="2800" b="1" dirty="0" smtClean="0"/>
              <a:t>OF QUALITY ASSURANCE TENETS IN BENUE </a:t>
            </a:r>
            <a:r>
              <a:rPr lang="en-GB" sz="2800" b="1" dirty="0" smtClean="0"/>
              <a:t>STATE UNIVERSITY</a:t>
            </a:r>
            <a:r>
              <a:rPr sz="2800" b="1" dirty="0">
                <a:sym typeface="+mn-ea"/>
              </a:rPr>
              <a:t>..</a:t>
            </a:r>
            <a:r>
              <a:rPr lang="en-GB" sz="2800" b="1" dirty="0">
                <a:sym typeface="+mn-ea"/>
              </a:rPr>
              <a:t>.</a:t>
            </a:r>
            <a:r>
              <a:rPr sz="2800" b="1" dirty="0">
                <a:sym typeface="+mn-ea"/>
              </a:rPr>
              <a:t>CONTINUED</a:t>
            </a:r>
            <a:r>
              <a:rPr lang="en-US" sz="2800" dirty="0"/>
              <a:t/>
            </a:r>
            <a:br>
              <a:rPr lang="en-US" sz="2800" dirty="0"/>
            </a:br>
            <a:endParaRPr lang="en-GB" sz="2800" b="1" dirty="0" smtClean="0"/>
          </a:p>
        </p:txBody>
      </p:sp>
      <p:sp>
        <p:nvSpPr>
          <p:cNvPr id="3" name="Content Placeholder 2"/>
          <p:cNvSpPr>
            <a:spLocks noGrp="1"/>
          </p:cNvSpPr>
          <p:nvPr>
            <p:ph idx="1"/>
          </p:nvPr>
        </p:nvSpPr>
        <p:spPr>
          <a:xfrm>
            <a:off x="669701" y="721217"/>
            <a:ext cx="11333409" cy="5885645"/>
          </a:xfrm>
        </p:spPr>
        <p:txBody>
          <a:bodyPr>
            <a:noAutofit/>
          </a:bodyPr>
          <a:lstStyle/>
          <a:p>
            <a:pPr algn="just"/>
            <a:r>
              <a:rPr lang="en-GB" sz="2500" dirty="0" smtClean="0"/>
              <a:t>The </a:t>
            </a:r>
            <a:r>
              <a:rPr lang="en-GB" sz="2500" dirty="0" err="1" smtClean="0"/>
              <a:t>BSU-IQAS</a:t>
            </a:r>
            <a:r>
              <a:rPr lang="en-GB" sz="2500" dirty="0" smtClean="0"/>
              <a:t> is broadly driven by the mission of the University: to be a Centre of excellence in creating knowledge and developing a complete  person capable of not only responding to cultural, social, political and economic environment but also, setting the agenda for change. Needless to say, each of </a:t>
            </a:r>
            <a:r>
              <a:rPr lang="en-GB" sz="2500" dirty="0" smtClean="0"/>
              <a:t>17 (</a:t>
            </a:r>
            <a:r>
              <a:rPr lang="en-GB" sz="2500" dirty="0" smtClean="0"/>
              <a:t>Seventeen)  foci aspects/segments  of the University under the surveillance of the </a:t>
            </a:r>
            <a:r>
              <a:rPr lang="en-GB" sz="2500" dirty="0" err="1" smtClean="0"/>
              <a:t>BSU-IQAS</a:t>
            </a:r>
            <a:r>
              <a:rPr lang="en-GB" sz="2500" dirty="0" smtClean="0"/>
              <a:t>  largely present  a dual-sided flow  of inputs/efforts that are to engender  a successful implementation of the  Benue State University Quality Assurance policy. Universities that pride themselves as being world-class and remaining at the forefront of providing leadership in cutting edge research and academic excellence constantly  ensure this  so-called dual-sided flow of inputs/efforts encapsulated in their Quality Assurance Policies are closely monitored.  As collective stake holders of Benue State University that uphold the dream of the founding fathers of this great institution, to what extent are we ensuring that the quality profile of this great citadel of learning is not only sustained but improved upon for the benefit of not only the present generation but, more importantly, also for the  upcoming generations of  the Benue People  and other persons across the country and  around the World ?</a:t>
            </a:r>
            <a:endParaRPr lang="en-US" sz="25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255" y="585470"/>
            <a:ext cx="9719945" cy="549910"/>
          </a:xfrm>
        </p:spPr>
        <p:txBody>
          <a:bodyPr>
            <a:normAutofit fontScale="90000"/>
          </a:bodyPr>
          <a:lstStyle/>
          <a:p>
            <a:r>
              <a:rPr lang="en-GB" sz="3110" b="1" dirty="0"/>
              <a:t>3.2 STAKE HOLDERS AND GUARANTORS OF QUALITY ASSURANCE IN </a:t>
            </a:r>
            <a:r>
              <a:rPr lang="en-GB" sz="3110" b="1" dirty="0" smtClean="0"/>
              <a:t>BENUE </a:t>
            </a:r>
            <a:r>
              <a:rPr lang="en-GB" sz="3110" b="1" dirty="0"/>
              <a:t>STATE UNIVERSITY. </a:t>
            </a:r>
            <a:r>
              <a:rPr lang="en-US" dirty="0"/>
              <a:t/>
            </a:r>
            <a:br>
              <a:rPr lang="en-US" dirty="0"/>
            </a:br>
            <a:endParaRPr lang="en-US" dirty="0"/>
          </a:p>
        </p:txBody>
      </p:sp>
      <p:sp>
        <p:nvSpPr>
          <p:cNvPr id="3" name="Content Placeholder 2"/>
          <p:cNvSpPr>
            <a:spLocks noGrp="1"/>
          </p:cNvSpPr>
          <p:nvPr>
            <p:ph idx="1"/>
          </p:nvPr>
        </p:nvSpPr>
        <p:spPr>
          <a:xfrm>
            <a:off x="1023620" y="894715"/>
            <a:ext cx="10330180" cy="5681345"/>
          </a:xfrm>
        </p:spPr>
        <p:txBody>
          <a:bodyPr>
            <a:normAutofit lnSpcReduction="10000"/>
          </a:bodyPr>
          <a:lstStyle/>
          <a:p>
            <a:pPr marL="514350" lvl="0" indent="-514350">
              <a:buFont typeface="+mj-lt"/>
              <a:buAutoNum type="arabicParenR"/>
            </a:pPr>
            <a:r>
              <a:rPr lang="en-GB" dirty="0"/>
              <a:t>The University Council</a:t>
            </a:r>
            <a:endParaRPr lang="en-US" dirty="0"/>
          </a:p>
          <a:p>
            <a:pPr marL="514350" lvl="0" indent="-514350">
              <a:buFont typeface="+mj-lt"/>
              <a:buAutoNum type="arabicParenR"/>
            </a:pPr>
            <a:r>
              <a:rPr lang="en-GB" dirty="0"/>
              <a:t>The University Senate</a:t>
            </a:r>
            <a:endParaRPr lang="en-US" dirty="0"/>
          </a:p>
          <a:p>
            <a:pPr marL="514350" lvl="0" indent="-514350">
              <a:buFont typeface="+mj-lt"/>
              <a:buAutoNum type="arabicParenR"/>
            </a:pPr>
            <a:r>
              <a:rPr lang="en-GB" dirty="0"/>
              <a:t>The Principal Officers:  The Vice-Chancellor,  Deputy Vice – Chancellor (Administration), Deputy Vice-Chancellor(Academic),The  Provost (CHS), The Registrar, The Bursar , and The University Librarian.</a:t>
            </a:r>
            <a:endParaRPr lang="en-US" dirty="0"/>
          </a:p>
          <a:p>
            <a:pPr marL="514350" lvl="0" indent="-514350">
              <a:buFont typeface="+mj-lt"/>
              <a:buAutoNum type="arabicParenR"/>
            </a:pPr>
            <a:r>
              <a:rPr lang="en-GB" dirty="0"/>
              <a:t> Academic Units Heads : Provost(s), Deans, Heads of Department, Directors of   </a:t>
            </a:r>
            <a:r>
              <a:rPr lang="en-GB" dirty="0" smtClean="0"/>
              <a:t>Centres/Directorates</a:t>
            </a:r>
            <a:r>
              <a:rPr lang="en-GB" dirty="0"/>
              <a:t>.</a:t>
            </a:r>
            <a:endParaRPr lang="en-US" dirty="0"/>
          </a:p>
          <a:p>
            <a:pPr marL="514350" lvl="0" indent="-514350">
              <a:buFont typeface="+mj-lt"/>
              <a:buAutoNum type="arabicParenR"/>
            </a:pPr>
            <a:r>
              <a:rPr lang="en-GB" dirty="0"/>
              <a:t>Staff (Teaching &amp; Non-Teaching)</a:t>
            </a:r>
            <a:endParaRPr lang="en-US" dirty="0"/>
          </a:p>
          <a:p>
            <a:pPr marL="514350" lvl="0" indent="-514350">
              <a:buFont typeface="+mj-lt"/>
              <a:buAutoNum type="arabicParenR"/>
            </a:pPr>
            <a:r>
              <a:rPr lang="en-GB" dirty="0"/>
              <a:t>Students</a:t>
            </a:r>
            <a:endParaRPr lang="en-US" dirty="0"/>
          </a:p>
          <a:p>
            <a:pPr marL="514350" lvl="0" indent="-514350">
              <a:buFont typeface="+mj-lt"/>
              <a:buAutoNum type="arabicParenR"/>
            </a:pPr>
            <a:r>
              <a:rPr lang="en-GB" dirty="0"/>
              <a:t>Alumni</a:t>
            </a:r>
            <a:endParaRPr lang="en-US" dirty="0"/>
          </a:p>
          <a:p>
            <a:pPr marL="514350" lvl="0" indent="-514350">
              <a:buFont typeface="+mj-lt"/>
              <a:buAutoNum type="arabicParenR"/>
            </a:pPr>
            <a:r>
              <a:rPr lang="en-GB" dirty="0"/>
              <a:t>Directors of Non-Academic Units: Maintenance Services Units, Health Services, Information and Communication Directorate, Directorate of Sports, Directorate of Physical Planning</a:t>
            </a:r>
            <a:endParaRPr lang="en-US" dirty="0"/>
          </a:p>
          <a:p>
            <a:pPr marL="514350" lvl="0" indent="-514350">
              <a:buFont typeface="+mj-lt"/>
              <a:buAutoNum type="arabicParenR"/>
            </a:pPr>
            <a:r>
              <a:rPr lang="en-GB" dirty="0" err="1"/>
              <a:t>BSU</a:t>
            </a:r>
            <a:r>
              <a:rPr lang="en-GB" dirty="0"/>
              <a:t> Consultancy Ltd., </a:t>
            </a:r>
            <a:r>
              <a:rPr lang="en-GB" dirty="0" err="1"/>
              <a:t>BSU</a:t>
            </a:r>
            <a:r>
              <a:rPr lang="en-GB" dirty="0"/>
              <a:t>  Bookshop Ltd., and registered Contractors</a:t>
            </a:r>
            <a:endParaRPr lang="en-US" dirty="0"/>
          </a:p>
          <a:p>
            <a:pPr marL="514350" indent="-514350">
              <a:buFont typeface="+mj-lt"/>
              <a:buAutoNum type="arabicParen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3458"/>
            <a:ext cx="10515600" cy="1231855"/>
          </a:xfrm>
        </p:spPr>
        <p:txBody>
          <a:bodyPr>
            <a:normAutofit/>
          </a:bodyPr>
          <a:lstStyle/>
          <a:p>
            <a:r>
              <a:rPr lang="en-GB" sz="2800" b="1" dirty="0"/>
              <a:t>3.3   THE ROLE OF STAKE HOLDERS </a:t>
            </a:r>
            <a:r>
              <a:rPr lang="en-GB" sz="2800" b="1" dirty="0" smtClean="0"/>
              <a:t>AND GUARANTORS </a:t>
            </a:r>
            <a:r>
              <a:rPr lang="en-GB" sz="2800" b="1" dirty="0"/>
              <a:t>OF QUALITY ASSURANCE IN BENUE STATE UNIVERSITY.</a:t>
            </a:r>
            <a:r>
              <a:rPr lang="en-GB" sz="3900" b="1" dirty="0"/>
              <a:t> </a:t>
            </a:r>
            <a:endParaRPr lang="en-US" dirty="0"/>
          </a:p>
        </p:txBody>
      </p:sp>
      <p:sp>
        <p:nvSpPr>
          <p:cNvPr id="3" name="Content Placeholder 2"/>
          <p:cNvSpPr>
            <a:spLocks noGrp="1"/>
          </p:cNvSpPr>
          <p:nvPr>
            <p:ph idx="1"/>
          </p:nvPr>
        </p:nvSpPr>
        <p:spPr>
          <a:xfrm>
            <a:off x="838200" y="1199515"/>
            <a:ext cx="10515600" cy="5535930"/>
          </a:xfrm>
        </p:spPr>
        <p:txBody>
          <a:bodyPr>
            <a:normAutofit/>
          </a:bodyPr>
          <a:lstStyle/>
          <a:p>
            <a:pPr algn="just"/>
            <a:r>
              <a:rPr lang="en-GB" sz="2600" dirty="0"/>
              <a:t>Stakeholders in the  </a:t>
            </a:r>
            <a:r>
              <a:rPr lang="en-GB" sz="2600" dirty="0" err="1"/>
              <a:t>BSU-IQAS</a:t>
            </a:r>
            <a:r>
              <a:rPr lang="en-GB" sz="2600" dirty="0"/>
              <a:t> are   persons/organs with an interest or concern in the successful compliance of the University to the quality assurance tenets of the Institution within the </a:t>
            </a:r>
            <a:r>
              <a:rPr lang="en-GB" sz="2600" dirty="0" smtClean="0"/>
              <a:t>17 (</a:t>
            </a:r>
            <a:r>
              <a:rPr lang="en-GB" sz="2600" dirty="0"/>
              <a:t>seventeen) foci aspects/segments of the University earlier mentioned. These stakeholders are supposed to proactively show concern by, for instance,   raising timely</a:t>
            </a:r>
            <a:r>
              <a:rPr lang="en-GB" sz="2600" b="1" dirty="0"/>
              <a:t> </a:t>
            </a:r>
            <a:r>
              <a:rPr lang="en-US" sz="2600" dirty="0"/>
              <a:t>"</a:t>
            </a:r>
            <a:r>
              <a:rPr lang="en-GB" sz="2600" dirty="0"/>
              <a:t>alarms</a:t>
            </a:r>
            <a:r>
              <a:rPr lang="en-US" sz="2600" dirty="0"/>
              <a:t>"</a:t>
            </a:r>
            <a:r>
              <a:rPr lang="en-GB" sz="2600" dirty="0"/>
              <a:t> or drawing attention of the University Management to observed deviations or non-compliance with the quality assurance tenets/standards of the University. These stakeholders should be perpetually ready and willing to avail themselves as servants in the University  that are duty-bound to be partners that are willing to ensure the overall glory and standing of the University as a global centre of excellence. The officers  and persons alluded  to here are also guarantors of quality assurance in Benue state University: they deliberately raise the </a:t>
            </a:r>
            <a:r>
              <a:rPr lang="en-US" sz="2600" dirty="0"/>
              <a:t>"</a:t>
            </a:r>
            <a:r>
              <a:rPr lang="en-GB" sz="2600" dirty="0"/>
              <a:t>alarm</a:t>
            </a:r>
            <a:r>
              <a:rPr lang="en-US" sz="2600" dirty="0"/>
              <a:t>"</a:t>
            </a:r>
            <a:r>
              <a:rPr lang="en-GB" sz="2600" dirty="0"/>
              <a:t> verbally and, if necessary, officially communicate ,via the appropriate University organs, any observed incidences of non-compliance or deviation from compliance with the quality assurance expectations in </a:t>
            </a:r>
            <a:r>
              <a:rPr lang="en-GB" sz="2600" dirty="0" err="1"/>
              <a:t>BSU-IQAS</a:t>
            </a:r>
            <a:r>
              <a:rPr lang="en-GB" sz="2600" dirty="0"/>
              <a:t>.</a:t>
            </a:r>
            <a:endParaRPr lang="en-US"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785610"/>
            <a:ext cx="10953224" cy="5885645"/>
          </a:xfrm>
        </p:spPr>
        <p:txBody>
          <a:bodyPr>
            <a:normAutofit/>
          </a:bodyPr>
          <a:lstStyle/>
          <a:p>
            <a:pPr algn="just"/>
            <a:r>
              <a:rPr sz="2300" b="1" dirty="0"/>
              <a:t>3.3 </a:t>
            </a:r>
            <a:r>
              <a:rPr sz="2300" b="1" dirty="0" smtClean="0"/>
              <a:t>THE </a:t>
            </a:r>
            <a:r>
              <a:rPr sz="2300" b="1" dirty="0"/>
              <a:t>ROLE OF STAKE HOLDERS AND GUARANTORS OF QUALITY ASSURANCE IN BENUE STATE UNIVERSITY..</a:t>
            </a:r>
            <a:r>
              <a:rPr lang="en-GB" sz="2300" b="1" dirty="0"/>
              <a:t>.</a:t>
            </a:r>
            <a:r>
              <a:rPr sz="2300" b="1" dirty="0"/>
              <a:t>CONTINUED</a:t>
            </a:r>
          </a:p>
          <a:p>
            <a:pPr algn="just"/>
            <a:r>
              <a:rPr sz="2500" dirty="0"/>
              <a:t>In other words, these guarantors(in the event of perceived non-</a:t>
            </a:r>
            <a:r>
              <a:rPr sz="2500" dirty="0" err="1"/>
              <a:t>chalance</a:t>
            </a:r>
            <a:r>
              <a:rPr sz="2500" dirty="0"/>
              <a:t> by other members of the University Community) take up the challenge of raising the desirable "alarms" and, possibly officially communicating these deviations/ concerns via appropriate statutory organs, even when other members of the University Community are(or appear to be) non-</a:t>
            </a:r>
            <a:r>
              <a:rPr sz="2500" dirty="0" err="1"/>
              <a:t>chalant</a:t>
            </a:r>
            <a:r>
              <a:rPr sz="2500" dirty="0"/>
              <a:t> about any incidences of deviations from the expected adherence to the  quality assurance tenets in the University. Stakeholders should be ready and willing to debunk inaccurate/false social media communication alluding to incidences of deviations from compliance with the University’s quality assurance tenets as they are supposed to be at the forefront of  correctly propagating the incidences of  the high quality assurance compliance  profile in the University. As stakeholders and guarantors of  quality assurance in Benue State University, you should be ready and willing to promote and defend what the University stands for. </a:t>
            </a:r>
            <a:r>
              <a:rPr sz="2500" dirty="0" err="1"/>
              <a:t>Rumour</a:t>
            </a:r>
            <a:r>
              <a:rPr sz="2500" dirty="0"/>
              <a:t> mongering should not be embraced or encouraged within these stakeholders/</a:t>
            </a:r>
            <a:r>
              <a:rPr sz="2500" dirty="0" err="1"/>
              <a:t>gurantors</a:t>
            </a:r>
            <a:r>
              <a:rPr sz="2500"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255" y="585470"/>
            <a:ext cx="9719945" cy="987425"/>
          </a:xfrm>
        </p:spPr>
        <p:txBody>
          <a:bodyPr>
            <a:normAutofit/>
          </a:bodyPr>
          <a:lstStyle/>
          <a:p>
            <a:r>
              <a:rPr lang="en-GB" sz="2800" b="1" dirty="0"/>
              <a:t>3.4   MONITORING, EVALUATION, REVIEW, AND FEEDBACK  </a:t>
            </a:r>
            <a:endParaRPr lang="en-US" sz="2800" dirty="0"/>
          </a:p>
        </p:txBody>
      </p:sp>
      <p:sp>
        <p:nvSpPr>
          <p:cNvPr id="3" name="Content Placeholder 2"/>
          <p:cNvSpPr>
            <a:spLocks noGrp="1"/>
          </p:cNvSpPr>
          <p:nvPr>
            <p:ph idx="1"/>
          </p:nvPr>
        </p:nvSpPr>
        <p:spPr>
          <a:xfrm>
            <a:off x="1024255" y="1572894"/>
            <a:ext cx="10528300" cy="5098361"/>
          </a:xfrm>
        </p:spPr>
        <p:txBody>
          <a:bodyPr>
            <a:normAutofit fontScale="97500"/>
          </a:bodyPr>
          <a:lstStyle/>
          <a:p>
            <a:pPr algn="just"/>
            <a:r>
              <a:rPr lang="en-GB" sz="2500" dirty="0"/>
              <a:t>Effective monitoring is at the heart of any quality assurance system. Statutorily, the Directorate of Academic Planning and Quality Assurance(DAP &amp;QA) is saddled with the responsibility of coordinating the activities of quality assurance in the University and so there ought to be coordination of reports from the various quality assurance committees(which shall ordinarily meet once every semester) at College, Faculty, Directorate, Centre, Department, Division and Unit(via their chairmen) and present same to the bi-annual meetings of the University Committee on quality assurance(typically Chaired by the Vice-Chancellor). The recent interruptive activities (such as Unions strikes)  in Benue State University have seriously impeded  the expected regular monitoring of the activities of quality assurance in the University. </a:t>
            </a:r>
            <a:r>
              <a:rPr lang="en-GB" sz="2500" b="1" dirty="0"/>
              <a:t>It is particularly pertitent to state here that during National Universities Commission(NUC) accrediation exercise visits, formal requests are made by NUC for Universities to present Quality Assurance reports as part of the requirements to be used in  appraising programmes for accreditation.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255" y="344170"/>
            <a:ext cx="9719945" cy="1153160"/>
          </a:xfrm>
        </p:spPr>
        <p:txBody>
          <a:bodyPr>
            <a:normAutofit/>
          </a:bodyPr>
          <a:lstStyle/>
          <a:p>
            <a:r>
              <a:rPr lang="en-GB" sz="3300" b="1" dirty="0"/>
              <a:t>4.  OVERVIEW OF THE CURRENT </a:t>
            </a:r>
            <a:r>
              <a:rPr lang="en-GB" sz="3300" b="1" dirty="0" smtClean="0"/>
              <a:t>QUALITY ASSURANCE ADHERENCE </a:t>
            </a:r>
            <a:r>
              <a:rPr lang="en-GB" sz="3300" b="1" dirty="0"/>
              <a:t>PROFILE OF  BENUE STATE UNIVERSITY  </a:t>
            </a:r>
            <a:endParaRPr lang="en-US" dirty="0"/>
          </a:p>
        </p:txBody>
      </p:sp>
      <p:sp>
        <p:nvSpPr>
          <p:cNvPr id="3" name="Content Placeholder 2"/>
          <p:cNvSpPr>
            <a:spLocks noGrp="1"/>
          </p:cNvSpPr>
          <p:nvPr>
            <p:ph idx="1"/>
          </p:nvPr>
        </p:nvSpPr>
        <p:spPr>
          <a:xfrm>
            <a:off x="837128" y="1497330"/>
            <a:ext cx="11114466" cy="5264077"/>
          </a:xfrm>
        </p:spPr>
        <p:txBody>
          <a:bodyPr>
            <a:noAutofit/>
          </a:bodyPr>
          <a:lstStyle/>
          <a:p>
            <a:pPr algn="just"/>
            <a:r>
              <a:rPr lang="en-GB" sz="3000" dirty="0"/>
              <a:t>It is pertinent that we, as  stakeholders and guarantors  of </a:t>
            </a:r>
            <a:r>
              <a:rPr lang="en-GB" sz="3000" dirty="0" err="1"/>
              <a:t>BSU-IQAS</a:t>
            </a:r>
            <a:r>
              <a:rPr lang="en-GB" sz="3000" dirty="0"/>
              <a:t>,  reflect on  the quality assurance profile of this University.  One of the very prominent quality assurance issues of concern   that the current leadership of Benue State University has turned attention to with a view to restoring sanity as it concerns some observed deviations from compliance to the quality assurance tenets in the University is  in the realms of (</a:t>
            </a:r>
            <a:r>
              <a:rPr lang="en-GB" sz="3000" dirty="0" err="1"/>
              <a:t>i</a:t>
            </a:r>
            <a:r>
              <a:rPr lang="en-GB" sz="3000" dirty="0"/>
              <a:t>) timely marking  of examination scripts (ii)  timely submission of results  (iii) timely consideration/approval and release of results, and (iv) timely release of transcripts to </a:t>
            </a:r>
            <a:r>
              <a:rPr lang="en-GB" sz="3000" dirty="0" err="1"/>
              <a:t>graduands</a:t>
            </a:r>
            <a:r>
              <a:rPr lang="en-GB" sz="3000" dirty="0"/>
              <a:t>. The current University administration met a backlog of pending undergraduate examination results running into several sessions. It is gratifying to note that there are currently hardly any pending 2019/2020 results. </a:t>
            </a:r>
            <a:endParaRPr lang="en-US" sz="3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4340" y="427355"/>
            <a:ext cx="11438255" cy="6179507"/>
          </a:xfrm>
        </p:spPr>
        <p:txBody>
          <a:bodyPr>
            <a:normAutofit lnSpcReduction="10000"/>
          </a:bodyPr>
          <a:lstStyle/>
          <a:p>
            <a:pPr algn="just"/>
            <a:r>
              <a:rPr sz="2800" b="1" dirty="0" smtClean="0"/>
              <a:t>4. OVERVIEW OF THE CURRENT QUALITY ASSURANCE ADHERENCE PROFILE OF  BENUE STATE UNIVERSITY… CONTINUED</a:t>
            </a:r>
          </a:p>
          <a:p>
            <a:pPr algn="just"/>
            <a:r>
              <a:rPr sz="2400" dirty="0" smtClean="0"/>
              <a:t>The Postgraduate Examination results in the University have also been massively released. The journey has, no doubt, been rough as the University calendar has witnessed distortions from compliance largely due to strikes embarked upon by University Unions. Needless to say, incidences of University Unions strikes are obvious "injuries" to the quality assurance compliance profile of any University. The seeming lethargy among academic staff (as</a:t>
            </a:r>
            <a:r>
              <a:rPr lang="en-GB" sz="2400" dirty="0" smtClean="0"/>
              <a:t>  observed</a:t>
            </a:r>
            <a:r>
              <a:rPr sz="2400" dirty="0" smtClean="0"/>
              <a:t> </a:t>
            </a:r>
            <a:r>
              <a:rPr lang="en-GB" sz="2400" dirty="0" smtClean="0"/>
              <a:t>in the incidences of </a:t>
            </a:r>
            <a:r>
              <a:rPr sz="2400" dirty="0" smtClean="0"/>
              <a:t>untimely marking of Examination scripts and </a:t>
            </a:r>
            <a:r>
              <a:rPr lang="en-GB" sz="2400" dirty="0" smtClean="0"/>
              <a:t>late </a:t>
            </a:r>
            <a:r>
              <a:rPr sz="2400" dirty="0" smtClean="0"/>
              <a:t>submission of examination results) could , perhaps, </a:t>
            </a:r>
            <a:r>
              <a:rPr lang="en-GB" sz="2400" dirty="0" smtClean="0"/>
              <a:t>be </a:t>
            </a:r>
            <a:r>
              <a:rPr sz="2400" dirty="0" smtClean="0"/>
              <a:t>attributable to welfare related matters.</a:t>
            </a:r>
          </a:p>
          <a:p>
            <a:pPr algn="just"/>
            <a:r>
              <a:rPr sz="2400" dirty="0" smtClean="0"/>
              <a:t>Thankfully, a number of steps are already been taken by the current University Management to address some of these welfare-related concerns that could, if  left unattended to, likely trigger distortions to a successful compliance with the quality assurance tenets of the University. The issue of timely release of transcripts is also a matter associated with best practice quality assurance compliance. The University Management is proactively looking into the provision of an effective results processing system that would seamlessly generate result transcripts of  graduates of Benue State University. It is the intention of the current University administration to proactively address deficit concerns of quality assurance compliance that are evident in all the earlier 17 (seventeen) mentioned foci aspects/strategies for implementation of the  quality assurance policy of the University.</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40912"/>
            <a:ext cx="10515600" cy="798491"/>
          </a:xfrm>
        </p:spPr>
        <p:txBody>
          <a:bodyPr>
            <a:noAutofit/>
          </a:bodyPr>
          <a:lstStyle/>
          <a:p>
            <a:r>
              <a:rPr lang="en-GB" sz="3000" b="1" dirty="0"/>
              <a:t>5. REINVIGORATING CONSISTENT  ADHERENCE  TO QUALITY ASSURANCE TENETS IN  </a:t>
            </a:r>
            <a:r>
              <a:rPr lang="en-GB" sz="3000" b="1" dirty="0" err="1"/>
              <a:t>BSU</a:t>
            </a:r>
            <a:r>
              <a:rPr lang="en-GB" sz="3000" b="1" dirty="0"/>
              <a:t> AND  </a:t>
            </a:r>
            <a:r>
              <a:rPr lang="en-GB" sz="3000" b="1" dirty="0" smtClean="0"/>
              <a:t>CHALLENGES</a:t>
            </a:r>
            <a:endParaRPr lang="en-US" sz="3000" dirty="0"/>
          </a:p>
        </p:txBody>
      </p:sp>
      <p:sp>
        <p:nvSpPr>
          <p:cNvPr id="3" name="Content Placeholder 2"/>
          <p:cNvSpPr>
            <a:spLocks noGrp="1"/>
          </p:cNvSpPr>
          <p:nvPr>
            <p:ph idx="1"/>
          </p:nvPr>
        </p:nvSpPr>
        <p:spPr>
          <a:xfrm>
            <a:off x="838200" y="1470025"/>
            <a:ext cx="11049000" cy="5201285"/>
          </a:xfrm>
        </p:spPr>
        <p:txBody>
          <a:bodyPr>
            <a:normAutofit/>
          </a:bodyPr>
          <a:lstStyle/>
          <a:p>
            <a:pPr algn="just"/>
            <a:r>
              <a:rPr lang="en-GB" sz="2300" dirty="0"/>
              <a:t>Universities of  international standing and relevance would ordinarily  embrace and rigidly adhere to globally adopted best  practice of quality assurance strategies  and processes. As a University that we would like to see adherence  to her Vision and Mission, there is every need for all stakeholders and guarantors of the </a:t>
            </a:r>
            <a:r>
              <a:rPr lang="en-GB" sz="2300" dirty="0" err="1"/>
              <a:t>IQAS</a:t>
            </a:r>
            <a:r>
              <a:rPr lang="en-GB" sz="2300" dirty="0"/>
              <a:t> to deliberately  and, in some instances, sacrificially avail themselves to demand/insist adherence to the processes and mechanisms already put in place to ensure compliance to the quality assurance requirements of the University. It has been(sadly) observed that some statutorily placed </a:t>
            </a:r>
            <a:r>
              <a:rPr lang="en-GB" sz="2300" dirty="0" err="1"/>
              <a:t>IQAS</a:t>
            </a:r>
            <a:r>
              <a:rPr lang="en-GB" sz="2300" dirty="0"/>
              <a:t> stakeholders and guarantors(including some Deans, Head of Departments and Co-ordinators of Units) are either ignorant of their statutory powers  and responsibilities (as representatives of the Vice-Chancellor in their respective Units and ordinarily the Vice-Chancellor would  expect coordination by these Head of Units and thier insistence on compliance to the quality assurance requirements) or else these Heads  are simply afraid/unwilling to </a:t>
            </a:r>
            <a:r>
              <a:rPr lang="en-GB" sz="2300" dirty="0" err="1"/>
              <a:t>legimately</a:t>
            </a:r>
            <a:r>
              <a:rPr lang="en-GB" sz="2300" dirty="0"/>
              <a:t> exercise their powers by holding erring staff  accountable for any infractions of the quality assurance requirements. It is, however, generally upheld that the greatness of any University depends largely on the quality of its academic staff and  they are its most important assets. </a:t>
            </a:r>
            <a:endParaRPr lang="en-US" sz="23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761" y="323850"/>
            <a:ext cx="11397801" cy="6254750"/>
          </a:xfrm>
        </p:spPr>
        <p:txBody>
          <a:bodyPr>
            <a:normAutofit lnSpcReduction="10000"/>
          </a:bodyPr>
          <a:lstStyle/>
          <a:p>
            <a:pPr algn="just"/>
            <a:r>
              <a:rPr sz="2800" b="1" dirty="0" smtClean="0">
                <a:solidFill>
                  <a:srgbClr val="000000"/>
                </a:solidFill>
                <a:effectLst/>
                <a:ea typeface="Arial" panose="020B0604020202020204" pitchFamily="34" charset="0"/>
              </a:rPr>
              <a:t>5. REINVIGORATING CONSISTENT  ADHERENCE  TO QUALITY ASSURANCE TENETS IN  BSU AND  CHALLENGES…CONTINUED</a:t>
            </a:r>
          </a:p>
          <a:p>
            <a:pPr algn="just"/>
            <a:endParaRPr sz="2800" b="1" dirty="0" smtClean="0">
              <a:solidFill>
                <a:srgbClr val="000000"/>
              </a:solidFill>
              <a:effectLst/>
              <a:ea typeface="Arial" panose="020B0604020202020204" pitchFamily="34" charset="0"/>
            </a:endParaRPr>
          </a:p>
          <a:p>
            <a:pPr algn="just"/>
            <a:r>
              <a:rPr sz="2600" dirty="0" smtClean="0">
                <a:solidFill>
                  <a:srgbClr val="000000"/>
                </a:solidFill>
                <a:effectLst/>
                <a:ea typeface="Arial" panose="020B0604020202020204" pitchFamily="34" charset="0"/>
              </a:rPr>
              <a:t>True academics/lecturers, apart from having a strong desire for new knowledge and exposure to cutting edge research, are typically eager to passionately impart their knowledge to students and be passionate about reproducing their kind or producing intellectual minds that can continue from where they(as mentors) stopped. True academics are "friends" of their students rather than being "wolves" or "terrors" to them. True academics/lecturers are excited, joyful and feel fulfilled on becoming aware that students they taught are making waves across the globe. True academics should ordinarily feel uncomfortable if they are irregular or fail to attend lectures as at when due. True academics  should be uncomfortable with, for instance, remaining sterile in their research publication frequency records. True academics cannot be comfortable leaving examination scripts unpicked over a long period  (for instance) in the office of  the Head of Department. True academics will be uncomfortable leaving their examinations scripts ,over a long period, unmarked or in disregard to statutory deadlines for submission of examination results.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5492" y="198850"/>
            <a:ext cx="9720072" cy="728429"/>
          </a:xfrm>
        </p:spPr>
        <p:txBody>
          <a:bodyPr/>
          <a:lstStyle/>
          <a:p>
            <a:r>
              <a:rPr lang="en-GB" b="1" dirty="0"/>
              <a:t>PRESENTATION  </a:t>
            </a:r>
            <a:r>
              <a:rPr lang="en-GB" b="1" dirty="0" smtClean="0"/>
              <a:t>OUTLINE</a:t>
            </a:r>
            <a:endParaRPr lang="en-US" dirty="0"/>
          </a:p>
        </p:txBody>
      </p:sp>
      <p:sp>
        <p:nvSpPr>
          <p:cNvPr id="3" name="Content Placeholder 2"/>
          <p:cNvSpPr>
            <a:spLocks noGrp="1"/>
          </p:cNvSpPr>
          <p:nvPr>
            <p:ph idx="1"/>
          </p:nvPr>
        </p:nvSpPr>
        <p:spPr>
          <a:xfrm>
            <a:off x="231820" y="927279"/>
            <a:ext cx="11805633" cy="5447763"/>
          </a:xfrm>
        </p:spPr>
        <p:txBody>
          <a:bodyPr>
            <a:noAutofit/>
          </a:bodyPr>
          <a:lstStyle/>
          <a:p>
            <a:pPr marL="0" lvl="0" indent="0">
              <a:buNone/>
            </a:pPr>
            <a:r>
              <a:rPr lang="en-GB" sz="2500" dirty="0"/>
              <a:t>1</a:t>
            </a:r>
            <a:r>
              <a:rPr lang="en-GB" sz="2500" dirty="0" smtClean="0"/>
              <a:t>. Introduction</a:t>
            </a:r>
            <a:endParaRPr lang="en-GB" sz="2500" dirty="0" smtClean="0"/>
          </a:p>
          <a:p>
            <a:pPr marL="0" lvl="0" indent="0">
              <a:buNone/>
            </a:pPr>
            <a:r>
              <a:rPr lang="en-GB" sz="2500" dirty="0" smtClean="0"/>
              <a:t>2</a:t>
            </a:r>
            <a:r>
              <a:rPr lang="en-GB" sz="2500" dirty="0" smtClean="0"/>
              <a:t>. Definition of </a:t>
            </a:r>
            <a:r>
              <a:rPr lang="en-GB" sz="2500" dirty="0" smtClean="0"/>
              <a:t>Quality Assurance  and its Constituent Elements (Input, Process, </a:t>
            </a:r>
            <a:r>
              <a:rPr lang="en-GB" sz="2500" dirty="0" smtClean="0"/>
              <a:t>Product and </a:t>
            </a:r>
            <a:r>
              <a:rPr lang="en-GB" sz="2500" dirty="0" smtClean="0"/>
              <a:t>Outcome)</a:t>
            </a:r>
          </a:p>
          <a:p>
            <a:pPr marL="0" lvl="0" indent="0">
              <a:buNone/>
            </a:pPr>
            <a:r>
              <a:rPr lang="en-GB" sz="2500" dirty="0" smtClean="0"/>
              <a:t>3</a:t>
            </a:r>
            <a:r>
              <a:rPr lang="en-GB" sz="2500" dirty="0" smtClean="0"/>
              <a:t>.  Definition </a:t>
            </a:r>
            <a:r>
              <a:rPr lang="en-GB" sz="2500" dirty="0" smtClean="0"/>
              <a:t>of Quality Assurance tenets and Examples</a:t>
            </a:r>
          </a:p>
          <a:p>
            <a:pPr marL="0" lvl="0" indent="0">
              <a:buNone/>
            </a:pPr>
            <a:r>
              <a:rPr lang="en-GB" sz="2500" dirty="0" smtClean="0"/>
              <a:t>3.1 Scope of Quality Assurance tenets In Benue State University</a:t>
            </a:r>
          </a:p>
          <a:p>
            <a:pPr marL="0" lvl="0" indent="0">
              <a:buNone/>
            </a:pPr>
            <a:r>
              <a:rPr lang="en-GB" sz="2500" dirty="0" smtClean="0"/>
              <a:t>3.2 Stake holders and guarantors of Quality Assurance in Benue State University. </a:t>
            </a:r>
          </a:p>
          <a:p>
            <a:pPr marL="0" lvl="0" indent="0">
              <a:buNone/>
            </a:pPr>
            <a:r>
              <a:rPr lang="en-GB" sz="2500" dirty="0" smtClean="0"/>
              <a:t>3.3  The Role of stake holders and guarantors of Quality Assurance in Benue State University</a:t>
            </a:r>
          </a:p>
          <a:p>
            <a:pPr marL="0" lvl="0" indent="0">
              <a:buNone/>
            </a:pPr>
            <a:r>
              <a:rPr lang="en-GB" sz="2500" dirty="0" smtClean="0"/>
              <a:t>3.4   Monitoring, Evaluation, Review, and Feedback</a:t>
            </a:r>
          </a:p>
          <a:p>
            <a:pPr marL="0" lvl="0" indent="0">
              <a:buNone/>
            </a:pPr>
            <a:r>
              <a:rPr lang="en-GB" sz="2500" dirty="0" smtClean="0"/>
              <a:t> 4.  Overview of  the current Quality Assurance adherence Profile of  Benue State University  </a:t>
            </a:r>
          </a:p>
          <a:p>
            <a:pPr marL="0" lvl="0" indent="0">
              <a:buNone/>
            </a:pPr>
            <a:r>
              <a:rPr lang="en-GB" sz="2500" dirty="0" smtClean="0"/>
              <a:t>5. Reinvigorating consistent  adherence  to Quality Assurance tenets in  </a:t>
            </a:r>
            <a:r>
              <a:rPr lang="en-GB" sz="2500" dirty="0" err="1" smtClean="0"/>
              <a:t>BSU</a:t>
            </a:r>
            <a:r>
              <a:rPr lang="en-GB" sz="2500" dirty="0" smtClean="0"/>
              <a:t> </a:t>
            </a:r>
            <a:r>
              <a:rPr lang="en-GB" sz="2500" dirty="0" smtClean="0"/>
              <a:t>and  challenges</a:t>
            </a:r>
          </a:p>
          <a:p>
            <a:pPr marL="0" lvl="0" indent="0">
              <a:buNone/>
            </a:pPr>
            <a:r>
              <a:rPr lang="en-GB" sz="2500" dirty="0" smtClean="0"/>
              <a:t>6.  Summary  and conclusion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4085" y="318770"/>
            <a:ext cx="10257790" cy="6382385"/>
          </a:xfrm>
        </p:spPr>
        <p:txBody>
          <a:bodyPr>
            <a:noAutofit/>
          </a:bodyPr>
          <a:lstStyle/>
          <a:p>
            <a:pPr algn="just"/>
            <a:r>
              <a:rPr lang="en-GB" sz="2800" b="1" dirty="0"/>
              <a:t>5. REINVIGORATING CONSISTENT  ADHERENCE  TO QUALITY ASSURANCE TENETS IN  </a:t>
            </a:r>
            <a:r>
              <a:rPr lang="en-GB" sz="2800" b="1" dirty="0" err="1"/>
              <a:t>BSU</a:t>
            </a:r>
            <a:r>
              <a:rPr lang="en-GB" sz="2800" b="1" dirty="0"/>
              <a:t> AND  CHALLENGES…CONTINUED</a:t>
            </a:r>
          </a:p>
          <a:p>
            <a:pPr algn="just"/>
            <a:r>
              <a:rPr lang="en-GB" sz="2800" dirty="0"/>
              <a:t>True academics should question disorderly or illogical processes/procedures with a view to giving appropriate  and defensible direction to the activities of the Vice-Chancellor of University(typically via the University Senate).  The list goes on. All that is being alluded to here is that academics(particularly those that are heading academic units/centres of faculties) should typically be at the forefront of  the stakeholders and guarantors of successes in the  </a:t>
            </a:r>
            <a:r>
              <a:rPr lang="en-GB" sz="2800" dirty="0" err="1"/>
              <a:t>IQAS</a:t>
            </a:r>
            <a:r>
              <a:rPr lang="en-GB" sz="2800" dirty="0"/>
              <a:t> processes/requirements compliance. In turns out that most of the Units that collectively engage in activities that come under the surveillance of   </a:t>
            </a:r>
            <a:r>
              <a:rPr lang="en-GB" sz="2800" dirty="0" err="1"/>
              <a:t>IQAS</a:t>
            </a:r>
            <a:r>
              <a:rPr lang="en-GB" sz="2800" dirty="0"/>
              <a:t> are headed by academics. In the cases were such heads are not academics, such leaders are nevertheless often well-educated and, would ordinarily be expected to be  guided by logic and  reliance on due process to ensure compliance with the quality assurance  processes/requirements of the </a:t>
            </a:r>
            <a:r>
              <a:rPr lang="en-GB" sz="2800" dirty="0" err="1"/>
              <a:t>IQAS</a:t>
            </a:r>
            <a:r>
              <a:rPr lang="en-GB" sz="2800"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255" y="134620"/>
            <a:ext cx="10551160" cy="1090295"/>
          </a:xfrm>
        </p:spPr>
        <p:txBody>
          <a:bodyPr>
            <a:noAutofit/>
          </a:bodyPr>
          <a:lstStyle/>
          <a:p>
            <a:r>
              <a:rPr lang="en-GB" sz="4000" b="1" dirty="0"/>
              <a:t> </a:t>
            </a:r>
            <a:r>
              <a:rPr lang="en-GB" sz="2800" b="1" dirty="0"/>
              <a:t>5. REINVIGORATING CONSISTENT  ADHERENCE  TO QUALITY ASSURANCE TENETS IN  BSU AND  CHALLENGES…CONTINUED</a:t>
            </a:r>
          </a:p>
        </p:txBody>
      </p:sp>
      <p:sp>
        <p:nvSpPr>
          <p:cNvPr id="3" name="Content Placeholder 2"/>
          <p:cNvSpPr>
            <a:spLocks noGrp="1"/>
          </p:cNvSpPr>
          <p:nvPr>
            <p:ph idx="1"/>
          </p:nvPr>
        </p:nvSpPr>
        <p:spPr>
          <a:xfrm>
            <a:off x="770255" y="1224280"/>
            <a:ext cx="10712450" cy="5511800"/>
          </a:xfrm>
        </p:spPr>
        <p:txBody>
          <a:bodyPr>
            <a:noAutofit/>
          </a:bodyPr>
          <a:lstStyle/>
          <a:p>
            <a:pPr lvl="0" algn="just"/>
            <a:r>
              <a:rPr sz="2800" dirty="0"/>
              <a:t>The challenges are categorized into the following:</a:t>
            </a:r>
          </a:p>
          <a:p>
            <a:pPr lvl="0" algn="just"/>
            <a:r>
              <a:rPr sz="2800" dirty="0"/>
              <a:t>(i)Failure to take ownership of Quality assurance Policy by not ensuring wide spread constant consultations on various aspects of the policy. It is expected that there should be widespread consciousness and culture of quality assurance among all stake holders.</a:t>
            </a:r>
          </a:p>
          <a:p>
            <a:pPr lvl="0" algn="just"/>
            <a:r>
              <a:rPr sz="2800" dirty="0"/>
              <a:t>(ii)Funding: This is a very important element in the sustainability of quality assurance policy of the University. Funding is required not only  to raise standard at every level but also to fund the activities specified under the policy including the training of quality assurance staff and facilitating their interactions with other institutions in Nigeria and abroad to expose them to international best practices. This, however, does not mean that the level of funding may be used as an excuse for lack of pursuit of standards specified under the policy.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255" y="274320"/>
            <a:ext cx="9719945" cy="957580"/>
          </a:xfrm>
        </p:spPr>
        <p:txBody>
          <a:bodyPr>
            <a:noAutofit/>
          </a:bodyPr>
          <a:lstStyle/>
          <a:p>
            <a:r>
              <a:rPr lang="en-GB" sz="2800" b="1" dirty="0">
                <a:sym typeface="+mn-ea"/>
              </a:rPr>
              <a:t>5. REINVIGORATING CONSISTENT  ADHERENCE  TO QUALITY ASSURANCE TENETS IN  BSU AND  CHALLENGES…CONTINUED</a:t>
            </a:r>
            <a:endParaRPr lang="en-US" sz="2800" b="1">
              <a:sym typeface="+mn-ea"/>
            </a:endParaRPr>
          </a:p>
        </p:txBody>
      </p:sp>
      <p:sp>
        <p:nvSpPr>
          <p:cNvPr id="3" name="Content Placeholder 2"/>
          <p:cNvSpPr>
            <a:spLocks noGrp="1"/>
          </p:cNvSpPr>
          <p:nvPr>
            <p:ph idx="1"/>
          </p:nvPr>
        </p:nvSpPr>
        <p:spPr>
          <a:xfrm>
            <a:off x="850006" y="1336675"/>
            <a:ext cx="10959921" cy="5424733"/>
          </a:xfrm>
        </p:spPr>
        <p:txBody>
          <a:bodyPr>
            <a:normAutofit/>
          </a:bodyPr>
          <a:lstStyle/>
          <a:p>
            <a:pPr algn="just"/>
            <a:r>
              <a:rPr sz="2700" dirty="0"/>
              <a:t>(iii) </a:t>
            </a:r>
            <a:r>
              <a:rPr sz="2700" b="1" dirty="0"/>
              <a:t>Monitoring Committees</a:t>
            </a:r>
            <a:r>
              <a:rPr sz="2700" dirty="0"/>
              <a:t>:  The work of these committees at various levels is of utmost importance in ensuring sustainability of the quality assurance policy.  It is expected that ,over time, quality assurance champions will emerge from the various committees.</a:t>
            </a:r>
          </a:p>
          <a:p>
            <a:pPr algn="just"/>
            <a:endParaRPr sz="2700" dirty="0"/>
          </a:p>
          <a:p>
            <a:pPr algn="just"/>
            <a:r>
              <a:rPr sz="2700" b="1" dirty="0"/>
              <a:t>(iv) Capacity Building</a:t>
            </a:r>
            <a:r>
              <a:rPr lang="en-GB" sz="2700" dirty="0"/>
              <a:t> </a:t>
            </a:r>
            <a:r>
              <a:rPr sz="2700" dirty="0"/>
              <a:t>: Training and retraining of the staff members of the quality assurance unit as well as self-motivated officials of quality assurance is vital for the sustainability of  quality assurance in the University.</a:t>
            </a:r>
          </a:p>
          <a:p>
            <a:pPr algn="just"/>
            <a:endParaRPr sz="2700" dirty="0"/>
          </a:p>
          <a:p>
            <a:pPr algn="just"/>
            <a:r>
              <a:rPr sz="2700" b="1" dirty="0"/>
              <a:t>(v) Institutional Statutory Backing</a:t>
            </a:r>
            <a:r>
              <a:rPr lang="en-GB" sz="2700" dirty="0"/>
              <a:t> </a:t>
            </a:r>
            <a:r>
              <a:rPr sz="2700" dirty="0"/>
              <a:t>: This policy’s effective  implementation requires the statutory backing of the University Council via council approval and this indeed is the situation in Benue State University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8064"/>
          </a:xfrm>
        </p:spPr>
        <p:txBody>
          <a:bodyPr>
            <a:normAutofit/>
          </a:bodyPr>
          <a:lstStyle/>
          <a:p>
            <a:r>
              <a:rPr lang="en-GB" sz="3110" b="1" dirty="0"/>
              <a:t>6.  SUMMARY  AND CONCLUSION</a:t>
            </a:r>
          </a:p>
        </p:txBody>
      </p:sp>
      <p:sp>
        <p:nvSpPr>
          <p:cNvPr id="3" name="Content Placeholder 2"/>
          <p:cNvSpPr>
            <a:spLocks noGrp="1"/>
          </p:cNvSpPr>
          <p:nvPr>
            <p:ph idx="1"/>
          </p:nvPr>
        </p:nvSpPr>
        <p:spPr>
          <a:xfrm>
            <a:off x="838200" y="1043305"/>
            <a:ext cx="11190668" cy="5615940"/>
          </a:xfrm>
        </p:spPr>
        <p:txBody>
          <a:bodyPr>
            <a:normAutofit fontScale="90000" lnSpcReduction="10000"/>
          </a:bodyPr>
          <a:lstStyle/>
          <a:p>
            <a:pPr algn="just">
              <a:lnSpc>
                <a:spcPct val="120000"/>
              </a:lnSpc>
            </a:pPr>
            <a:r>
              <a:rPr lang="en-GB" dirty="0"/>
              <a:t>All Universities that aim to be internationally recognized and globally relevant necessarily put in place quality assurance processes/systems and also deliberately ensure compliance  with the quality assurance requirements in order to sustain the institution’s impact and relevance. The founding fathers of Benue State University did not envision the existence of a University that would ultimately not be globally/internationally  recognized. This informs the adopted vision and mission of this great University. It is therefore </a:t>
            </a:r>
            <a:r>
              <a:rPr lang="en-GB" dirty="0" err="1"/>
              <a:t>encumbent</a:t>
            </a:r>
            <a:r>
              <a:rPr lang="en-GB" dirty="0"/>
              <a:t> on all stakeholders and guarantors of the Benue State University Internal Quality Assurance System (</a:t>
            </a:r>
            <a:r>
              <a:rPr lang="en-GB" dirty="0" err="1"/>
              <a:t>BSU-IQAS</a:t>
            </a:r>
            <a:r>
              <a:rPr lang="en-GB" dirty="0"/>
              <a:t>) to take full ownership of the policy put in place to ensure that the University, indeed, not only becomes one of first choice and among the top 200  in the world but, indeed, forges to a higher position as the years go by.  In view of  the undeniable imperative of adherence to quality assurance tenets/requirements of any focused and globally relevant University, let the University management put in place a funding policy that will ensure the needful facilities and capacity building of the quality assurance personnel is periodically done so Benue state University could pride herself as a quality assurance compliance reference point as well as a University  that is ,unarguably, indeed one of first Choice.  In the light of this understandable </a:t>
            </a:r>
            <a:r>
              <a:rPr lang="en-GB" dirty="0" err="1"/>
              <a:t>mindset</a:t>
            </a:r>
            <a:r>
              <a:rPr lang="en-GB" dirty="0"/>
              <a:t>  in the University, the Directorate of Academic Planning and Quality Assurance (DAP &amp;</a:t>
            </a:r>
            <a:r>
              <a:rPr lang="en-GB" dirty="0" err="1"/>
              <a:t>QA</a:t>
            </a:r>
            <a:r>
              <a:rPr lang="en-GB" dirty="0"/>
              <a:t>) will proactively ensure appropriate processes are operational in the University in order to, not only retain the University on the path of excellence but, indeed, keep same on the trajectory of  fulfilling it’s  vision and mission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8800" b="1" dirty="0" smtClean="0">
                <a:solidFill>
                  <a:srgbClr val="0070C0"/>
                </a:solidFill>
              </a:rPr>
              <a:t>THANK YOU FOR LISTENING </a:t>
            </a:r>
            <a:endParaRPr lang="en-US" sz="8800"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3821"/>
          </a:xfrm>
        </p:spPr>
        <p:txBody>
          <a:bodyPr>
            <a:normAutofit/>
          </a:bodyPr>
          <a:lstStyle/>
          <a:p>
            <a:pPr lvl="0"/>
            <a:r>
              <a:rPr lang="en-GB" b="1" dirty="0" smtClean="0"/>
              <a:t>1.INTRODUCTION</a:t>
            </a:r>
            <a:endParaRPr lang="en-US" dirty="0"/>
          </a:p>
        </p:txBody>
      </p:sp>
      <p:sp>
        <p:nvSpPr>
          <p:cNvPr id="3" name="Content Placeholder 2"/>
          <p:cNvSpPr>
            <a:spLocks noGrp="1"/>
          </p:cNvSpPr>
          <p:nvPr>
            <p:ph idx="1"/>
          </p:nvPr>
        </p:nvSpPr>
        <p:spPr>
          <a:xfrm>
            <a:off x="838200" y="1275008"/>
            <a:ext cx="10727028" cy="5293217"/>
          </a:xfrm>
        </p:spPr>
        <p:txBody>
          <a:bodyPr>
            <a:noAutofit/>
          </a:bodyPr>
          <a:lstStyle/>
          <a:p>
            <a:pPr algn="just"/>
            <a:r>
              <a:rPr lang="en-GB" sz="3200" dirty="0"/>
              <a:t>Universities as centres that are at fore of generating ideas and disseminating knowledge for the advancement of the society in every sphere of human </a:t>
            </a:r>
            <a:r>
              <a:rPr lang="en-GB" sz="3200" dirty="0" err="1"/>
              <a:t>endeavor</a:t>
            </a:r>
            <a:r>
              <a:rPr lang="en-GB" sz="3200" dirty="0"/>
              <a:t> take pride in sustaining their relevance and impact. Benue State University, </a:t>
            </a:r>
            <a:r>
              <a:rPr lang="en-GB" sz="3200" dirty="0" err="1"/>
              <a:t>Makurdi</a:t>
            </a:r>
            <a:r>
              <a:rPr lang="en-GB" sz="3200" dirty="0"/>
              <a:t>, established in 1992 and being the first state owned </a:t>
            </a:r>
            <a:r>
              <a:rPr lang="en-GB" sz="3200" dirty="0" smtClean="0"/>
              <a:t>University in </a:t>
            </a:r>
            <a:r>
              <a:rPr lang="en-GB" sz="3200" dirty="0"/>
              <a:t>North Central Nigeria, aspires to remain a globally relevant centre of excellence. As key stake holders that  are , hopefully, collectively in concert with ensuring  </a:t>
            </a:r>
            <a:r>
              <a:rPr lang="en-GB" sz="3200" dirty="0" err="1"/>
              <a:t>unwavered</a:t>
            </a:r>
            <a:r>
              <a:rPr lang="en-GB" sz="3200" dirty="0"/>
              <a:t> adherence  to the Vision, Mission and Core values of this great  citadel of learning, it is important that quality  assurance issues  be of utmost concern to  the University  Community and the  Society it serves. </a:t>
            </a:r>
            <a:endParaRPr lang="en-GB" sz="3200" dirty="0" smtClean="0"/>
          </a:p>
          <a:p>
            <a:pPr algn="just"/>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ym typeface="+mn-ea"/>
              </a:rPr>
              <a:t>1.INTRODUCTION...CONTINUED</a:t>
            </a:r>
            <a:endParaRPr lang="en-US" dirty="0"/>
          </a:p>
        </p:txBody>
      </p:sp>
      <p:sp>
        <p:nvSpPr>
          <p:cNvPr id="3" name="Content Placeholder 2"/>
          <p:cNvSpPr>
            <a:spLocks noGrp="1"/>
          </p:cNvSpPr>
          <p:nvPr>
            <p:ph idx="1"/>
          </p:nvPr>
        </p:nvSpPr>
        <p:spPr>
          <a:xfrm>
            <a:off x="592428" y="1712890"/>
            <a:ext cx="11191741" cy="4596470"/>
          </a:xfrm>
        </p:spPr>
        <p:txBody>
          <a:bodyPr>
            <a:noAutofit/>
          </a:bodyPr>
          <a:lstStyle/>
          <a:p>
            <a:pPr algn="just"/>
            <a:r>
              <a:rPr lang="en-GB" sz="2900" dirty="0" smtClean="0"/>
              <a:t>The collective dream of the pioneer academic and non-academic staff of this great institution was , not only to entrench quality assurance  tenets in every facet of this institution, but also to raise and sustain the quality assurance profile of the institution as the years went by. In the light of observed apparent outlying incidences in the University in recent times, it has become imperative that the attention of  the  University  Community, particularly the academic and administrative staff of this institution, be drawn to this disturbing trend so as  to redirect the quality assurance trajectory  of the University  and hence remain true to expectations of  her founding fathers.</a:t>
            </a:r>
            <a:endParaRPr lang="en-US" sz="29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sz="3555" b="1" dirty="0"/>
              <a:t>2.Definition of Quality Assurance  and its Constituent Elements (Input, Process, Product and Outcome)  </a:t>
            </a:r>
            <a:endParaRPr lang="en-US" sz="3555" b="1" dirty="0"/>
          </a:p>
        </p:txBody>
      </p:sp>
      <p:sp>
        <p:nvSpPr>
          <p:cNvPr id="3" name="Content Placeholder 2"/>
          <p:cNvSpPr>
            <a:spLocks noGrp="1"/>
          </p:cNvSpPr>
          <p:nvPr>
            <p:ph idx="1"/>
          </p:nvPr>
        </p:nvSpPr>
        <p:spPr>
          <a:xfrm>
            <a:off x="1024128" y="2286000"/>
            <a:ext cx="10579737" cy="4023360"/>
          </a:xfrm>
        </p:spPr>
        <p:txBody>
          <a:bodyPr>
            <a:noAutofit/>
          </a:bodyPr>
          <a:lstStyle/>
          <a:p>
            <a:pPr algn="just"/>
            <a:r>
              <a:rPr lang="en-GB" sz="2800" dirty="0"/>
              <a:t>In general, the term Quality </a:t>
            </a:r>
            <a:r>
              <a:rPr lang="en-GB" sz="2800" dirty="0" smtClean="0"/>
              <a:t>Assurance (</a:t>
            </a:r>
            <a:r>
              <a:rPr lang="en-GB" sz="2800" dirty="0" err="1"/>
              <a:t>QA</a:t>
            </a:r>
            <a:r>
              <a:rPr lang="en-GB" sz="2800" dirty="0"/>
              <a:t>)  is a managerial tool that encompasses  all the systematic actions required for providing sufficient confidence, that a product, service or result will meet the requisite quality. It includes  two principles: </a:t>
            </a:r>
            <a:r>
              <a:rPr lang="en-US" sz="2800" dirty="0"/>
              <a:t>"</a:t>
            </a:r>
            <a:r>
              <a:rPr lang="en-GB" sz="2800" dirty="0"/>
              <a:t>fit  for purpose</a:t>
            </a:r>
            <a:r>
              <a:rPr lang="en-US" sz="2800" dirty="0"/>
              <a:t>"</a:t>
            </a:r>
            <a:r>
              <a:rPr lang="en-GB" sz="2800" dirty="0"/>
              <a:t> (the product should be suitable for the intended purpose); and </a:t>
            </a:r>
            <a:r>
              <a:rPr lang="en-US" sz="2800" dirty="0"/>
              <a:t>"</a:t>
            </a:r>
            <a:r>
              <a:rPr lang="en-GB" sz="2800" dirty="0"/>
              <a:t>right the first time</a:t>
            </a:r>
            <a:r>
              <a:rPr lang="en-US" sz="2800" dirty="0"/>
              <a:t>" </a:t>
            </a:r>
            <a:r>
              <a:rPr lang="en-GB" sz="2800" dirty="0"/>
              <a:t>(</a:t>
            </a:r>
            <a:r>
              <a:rPr lang="en-GB" sz="2800" dirty="0" err="1"/>
              <a:t>i.e</a:t>
            </a:r>
            <a:r>
              <a:rPr lang="en-GB" sz="2800" dirty="0"/>
              <a:t> mistakes to be eliminated). </a:t>
            </a:r>
            <a:r>
              <a:rPr lang="en-GB" sz="2800" dirty="0" err="1"/>
              <a:t>QA</a:t>
            </a:r>
            <a:r>
              <a:rPr lang="en-GB" sz="2800" dirty="0"/>
              <a:t> entails all planned and systematic actions needed to provide adequate confidence that a product, service or result will satisfy given requirements for quality and be fit for use: it is the sum total of the activities aimed at achieving that required </a:t>
            </a:r>
            <a:r>
              <a:rPr lang="en-GB" sz="2800" dirty="0" smtClean="0"/>
              <a:t>standard (</a:t>
            </a:r>
            <a:r>
              <a:rPr lang="en-GB" sz="2800" dirty="0"/>
              <a:t>ISO</a:t>
            </a:r>
            <a:r>
              <a:rPr lang="en-GB" sz="2800" dirty="0" smtClean="0"/>
              <a:t>, 1994</a:t>
            </a:r>
            <a:r>
              <a:rPr lang="en-GB" sz="2800" dirty="0"/>
              <a:t>). The above definition is generic(</a:t>
            </a:r>
            <a:r>
              <a:rPr lang="en-GB" sz="2800" dirty="0" err="1"/>
              <a:t>ie</a:t>
            </a:r>
            <a:r>
              <a:rPr lang="en-GB" sz="2800" dirty="0"/>
              <a:t> applicable in every  organization/environment</a:t>
            </a:r>
            <a:r>
              <a:rPr lang="en-GB" sz="2800" dirty="0" smtClean="0"/>
              <a:t>)</a:t>
            </a:r>
            <a:r>
              <a:rPr lang="en-US" sz="2800" dirty="0" smtClean="0"/>
              <a:t>.</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2.DEFINITION OF QUALITY ASSURANCE  AND ITS CONSTITUENTS … Continued</a:t>
            </a:r>
            <a:endParaRPr lang="en-US" dirty="0"/>
          </a:p>
        </p:txBody>
      </p:sp>
      <p:sp>
        <p:nvSpPr>
          <p:cNvPr id="3" name="Content Placeholder 2"/>
          <p:cNvSpPr>
            <a:spLocks noGrp="1"/>
          </p:cNvSpPr>
          <p:nvPr>
            <p:ph idx="1"/>
          </p:nvPr>
        </p:nvSpPr>
        <p:spPr>
          <a:xfrm>
            <a:off x="838199" y="2084832"/>
            <a:ext cx="10920211" cy="4509150"/>
          </a:xfrm>
        </p:spPr>
        <p:txBody>
          <a:bodyPr>
            <a:normAutofit/>
          </a:bodyPr>
          <a:lstStyle/>
          <a:p>
            <a:pPr algn="just"/>
            <a:r>
              <a:rPr lang="en-GB" sz="2800" dirty="0"/>
              <a:t>In educational institutions such as Universities,  </a:t>
            </a:r>
            <a:r>
              <a:rPr lang="en-GB" sz="2800" dirty="0" err="1" smtClean="0"/>
              <a:t>Okebukola</a:t>
            </a:r>
            <a:r>
              <a:rPr lang="en-GB" sz="2800" dirty="0" smtClean="0"/>
              <a:t> (</a:t>
            </a:r>
            <a:r>
              <a:rPr lang="en-GB" sz="2800" dirty="0"/>
              <a:t>2021)  defines quality assurance as a set of planned and systematic activities implemented to maximize the probability that minimum standards of  quality in education or implementation of educational curriculum are attained</a:t>
            </a:r>
            <a:r>
              <a:rPr lang="en-GB" sz="2800" dirty="0" smtClean="0"/>
              <a:t>. </a:t>
            </a:r>
            <a:r>
              <a:rPr lang="en-US" sz="2800" dirty="0" smtClean="0"/>
              <a:t>The </a:t>
            </a:r>
            <a:r>
              <a:rPr lang="en-US" sz="2800" dirty="0"/>
              <a:t>National Universities Commission (</a:t>
            </a:r>
            <a:r>
              <a:rPr lang="en-US" sz="2800" dirty="0" err="1"/>
              <a:t>NUC</a:t>
            </a:r>
            <a:r>
              <a:rPr lang="en-US" sz="2800" dirty="0"/>
              <a:t>, 2006) define</a:t>
            </a:r>
            <a:r>
              <a:rPr lang="en-GB" sz="2800" dirty="0"/>
              <a:t>s</a:t>
            </a:r>
            <a:r>
              <a:rPr lang="en-US" sz="2800" dirty="0"/>
              <a:t> quality assurance as the systematic </a:t>
            </a:r>
            <a:r>
              <a:rPr lang="en-US" sz="2800" dirty="0" smtClean="0"/>
              <a:t>review of</a:t>
            </a:r>
            <a:r>
              <a:rPr lang="en-US" sz="2800" dirty="0"/>
              <a:t> educational </a:t>
            </a:r>
            <a:r>
              <a:rPr lang="en-US" sz="2800" dirty="0" err="1"/>
              <a:t>programmes</a:t>
            </a:r>
            <a:r>
              <a:rPr lang="en-US" sz="2800" dirty="0"/>
              <a:t> to ensure that acceptable standards of, education, scholarship and infrastructure are being maintained.</a:t>
            </a:r>
            <a:r>
              <a:rPr lang="en-GB" sz="2800" dirty="0"/>
              <a:t> The focus in this paper shall, understandably, be quality assurance as it applies to educational institutions, particularly in a University such  as Benue state University, </a:t>
            </a:r>
            <a:r>
              <a:rPr lang="en-GB" sz="2800" dirty="0" err="1"/>
              <a:t>Makurdi</a:t>
            </a:r>
            <a:r>
              <a:rPr lang="en-GB" sz="2800" dirty="0" smtClean="0"/>
              <a:t>. </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365" y="116840"/>
            <a:ext cx="10368915" cy="977864"/>
          </a:xfrm>
        </p:spPr>
        <p:txBody>
          <a:bodyPr>
            <a:normAutofit/>
          </a:bodyPr>
          <a:lstStyle/>
          <a:p>
            <a:r>
              <a:rPr lang="en-GB" sz="3500" b="1" dirty="0" smtClean="0">
                <a:sym typeface="+mn-ea"/>
              </a:rPr>
              <a:t>2.DEFINITION OF QUALITY ASSURANCE  AND ITS CONSTITUENTS … Continued</a:t>
            </a:r>
            <a:endParaRPr lang="en-GB" altLang="en-US" sz="3500" dirty="0"/>
          </a:p>
        </p:txBody>
      </p:sp>
      <p:sp>
        <p:nvSpPr>
          <p:cNvPr id="3" name="Content Placeholder 2"/>
          <p:cNvSpPr>
            <a:spLocks noGrp="1"/>
          </p:cNvSpPr>
          <p:nvPr>
            <p:ph idx="1"/>
          </p:nvPr>
        </p:nvSpPr>
        <p:spPr>
          <a:xfrm>
            <a:off x="759854" y="1094704"/>
            <a:ext cx="11262825" cy="5590066"/>
          </a:xfrm>
        </p:spPr>
        <p:txBody>
          <a:bodyPr>
            <a:noAutofit/>
          </a:bodyPr>
          <a:lstStyle/>
          <a:p>
            <a:pPr marL="0" lvl="0" indent="0">
              <a:buNone/>
            </a:pPr>
            <a:r>
              <a:rPr lang="en-GB" sz="2800" dirty="0">
                <a:sym typeface="+mn-ea"/>
              </a:rPr>
              <a:t>The Four Constituent Elements of Quality Assurance are:</a:t>
            </a:r>
          </a:p>
          <a:p>
            <a:pPr marL="0" lvl="0" indent="0">
              <a:buNone/>
            </a:pPr>
            <a:r>
              <a:rPr lang="en-GB" sz="2800" dirty="0">
                <a:sym typeface="+mn-ea"/>
              </a:rPr>
              <a:t>1. Input elements/variables(these include students, teachers/lecturers, Non-teaching staff, Managers, Curriculum, Facilities, Finance, Institutional  materials, other resources)</a:t>
            </a:r>
          </a:p>
          <a:p>
            <a:pPr marL="0" lvl="0" indent="0">
              <a:buNone/>
            </a:pPr>
            <a:r>
              <a:rPr lang="en-GB" sz="2800" dirty="0">
                <a:sym typeface="+mn-ea"/>
              </a:rPr>
              <a:t>2. Process elements/variables(these include teaching and learning processes, Research, Use of time and  space, Students services, Administration, Leadership, Community Participation, Management)</a:t>
            </a:r>
          </a:p>
          <a:p>
            <a:pPr marL="0" lvl="0" indent="0">
              <a:buNone/>
            </a:pPr>
            <a:r>
              <a:rPr lang="en-GB" sz="2800" dirty="0">
                <a:sym typeface="+mn-ea"/>
              </a:rPr>
              <a:t>3. Product elements/variables(these include quality of graduates, Production of  new  Knowledge) </a:t>
            </a:r>
          </a:p>
          <a:p>
            <a:pPr marL="0" lvl="0" indent="0">
              <a:buNone/>
            </a:pPr>
            <a:r>
              <a:rPr lang="en-GB" sz="2800" dirty="0">
                <a:sym typeface="+mn-ea"/>
              </a:rPr>
              <a:t>4. Outcome elements/variables (these include responsible citizens, economic and social development, high competiveness of the University's’ Programmes, high rankings of the University by NUC and other global ranking organizations.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097" y="211728"/>
            <a:ext cx="10760041" cy="779945"/>
          </a:xfrm>
        </p:spPr>
        <p:txBody>
          <a:bodyPr>
            <a:normAutofit/>
          </a:bodyPr>
          <a:lstStyle/>
          <a:p>
            <a:r>
              <a:rPr lang="en-GB" sz="3500" b="1" dirty="0"/>
              <a:t>3.DEFINITION OF QUALITY ASSURANCE TENETS AND EXAMPLES</a:t>
            </a:r>
            <a:endParaRPr lang="en-US" sz="3500" dirty="0"/>
          </a:p>
        </p:txBody>
      </p:sp>
      <p:sp>
        <p:nvSpPr>
          <p:cNvPr id="3" name="Content Placeholder 2"/>
          <p:cNvSpPr>
            <a:spLocks noGrp="1"/>
          </p:cNvSpPr>
          <p:nvPr>
            <p:ph idx="1"/>
          </p:nvPr>
        </p:nvSpPr>
        <p:spPr>
          <a:xfrm>
            <a:off x="734096" y="991673"/>
            <a:ext cx="10947042" cy="5602309"/>
          </a:xfrm>
        </p:spPr>
        <p:txBody>
          <a:bodyPr>
            <a:noAutofit/>
          </a:bodyPr>
          <a:lstStyle/>
          <a:p>
            <a:pPr algn="just"/>
            <a:r>
              <a:rPr lang="en-GB" sz="2700" dirty="0"/>
              <a:t>These are </a:t>
            </a:r>
            <a:r>
              <a:rPr lang="en-US" sz="2700" dirty="0"/>
              <a:t>principles, belief</a:t>
            </a:r>
            <a:r>
              <a:rPr lang="en-GB" sz="2700" dirty="0"/>
              <a:t>s</a:t>
            </a:r>
            <a:r>
              <a:rPr lang="en-US" sz="2700" dirty="0"/>
              <a:t>, or doctrine</a:t>
            </a:r>
            <a:r>
              <a:rPr lang="en-GB" sz="2700" dirty="0"/>
              <a:t>s </a:t>
            </a:r>
            <a:r>
              <a:rPr lang="en-US" sz="2700" dirty="0"/>
              <a:t>generally held to be true</a:t>
            </a:r>
            <a:r>
              <a:rPr lang="en-GB" sz="2700" dirty="0"/>
              <a:t> as in concerns an organization, context or entity/environment where quality assurance is embraced as apposite to sustaining the prestige or positive image of such an organization, context or entity/environment. For instance, in an educational institutions such as Benue State University, quality assurance tenets could include consistent and regular attendance of lectures by students, non-</a:t>
            </a:r>
            <a:r>
              <a:rPr lang="en-GB" sz="2700" dirty="0" err="1"/>
              <a:t>involement</a:t>
            </a:r>
            <a:r>
              <a:rPr lang="en-GB" sz="2700" dirty="0"/>
              <a:t> in Examination Misconduct, non-involvement in </a:t>
            </a:r>
            <a:r>
              <a:rPr lang="en-US" sz="2700" dirty="0"/>
              <a:t> "</a:t>
            </a:r>
            <a:r>
              <a:rPr lang="en-GB" sz="2700" dirty="0"/>
              <a:t>sorting</a:t>
            </a:r>
            <a:r>
              <a:rPr lang="en-US" sz="2700" dirty="0"/>
              <a:t>"</a:t>
            </a:r>
            <a:r>
              <a:rPr lang="en-GB" sz="2700" dirty="0"/>
              <a:t> by students, non-involvement in cultism by staff or students, timely submission of examination results by </a:t>
            </a:r>
            <a:r>
              <a:rPr lang="en-GB" sz="2700" dirty="0" smtClean="0"/>
              <a:t>lecturers, regular / timely </a:t>
            </a:r>
            <a:r>
              <a:rPr lang="en-GB" sz="2700" dirty="0"/>
              <a:t>payment of staff </a:t>
            </a:r>
            <a:r>
              <a:rPr lang="en-GB" sz="2700" dirty="0" smtClean="0"/>
              <a:t>entitlements / salaries / allowances</a:t>
            </a:r>
            <a:r>
              <a:rPr lang="en-GB" sz="2700" dirty="0"/>
              <a:t>, timely promotion of deserving academic and non-teaching staff, non-involvement in Sexual harassment by students and staff, among others.  Adherence to the above mentioned tenets or the like signals the incidence of some quality assurance </a:t>
            </a:r>
            <a:r>
              <a:rPr lang="en-US" sz="2700" dirty="0"/>
              <a:t>"</a:t>
            </a:r>
            <a:r>
              <a:rPr lang="en-GB" sz="2700" dirty="0"/>
              <a:t>atmosphere</a:t>
            </a:r>
            <a:r>
              <a:rPr lang="en-US" sz="2700" dirty="0"/>
              <a:t>"</a:t>
            </a:r>
            <a:r>
              <a:rPr lang="en-GB" sz="2700" dirty="0"/>
              <a:t> in the University. Any University that witnesses or embraces the above tenets as statutory activities as taking place could be described as a quality assurance embracing University</a:t>
            </a:r>
            <a:r>
              <a:rPr lang="en-GB" sz="2700" dirty="0" smtClean="0"/>
              <a:t>.</a:t>
            </a:r>
            <a:endParaRPr lang="en-US" sz="27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237487"/>
            <a:ext cx="10971726" cy="638276"/>
          </a:xfrm>
        </p:spPr>
        <p:txBody>
          <a:bodyPr>
            <a:normAutofit/>
          </a:bodyPr>
          <a:lstStyle/>
          <a:p>
            <a:r>
              <a:rPr lang="en-GB" sz="2800" b="1" dirty="0"/>
              <a:t>3.1    SCOPE OF QUALITY ASSURANCE TENETS IN BENUE </a:t>
            </a:r>
            <a:r>
              <a:rPr lang="en-GB" sz="2800" b="1" dirty="0" smtClean="0"/>
              <a:t>STATE </a:t>
            </a:r>
            <a:r>
              <a:rPr lang="en-GB" sz="2800" b="1" dirty="0" smtClean="0"/>
              <a:t>UNIVERSITY</a:t>
            </a:r>
            <a:endParaRPr lang="en-US" sz="2800" dirty="0"/>
          </a:p>
        </p:txBody>
      </p:sp>
      <p:sp>
        <p:nvSpPr>
          <p:cNvPr id="3" name="Content Placeholder 2"/>
          <p:cNvSpPr>
            <a:spLocks noGrp="1"/>
          </p:cNvSpPr>
          <p:nvPr>
            <p:ph idx="1"/>
          </p:nvPr>
        </p:nvSpPr>
        <p:spPr>
          <a:xfrm>
            <a:off x="838200" y="875764"/>
            <a:ext cx="10515600" cy="5705340"/>
          </a:xfrm>
        </p:spPr>
        <p:txBody>
          <a:bodyPr>
            <a:normAutofit/>
          </a:bodyPr>
          <a:lstStyle/>
          <a:p>
            <a:pPr algn="just"/>
            <a:r>
              <a:rPr lang="en-GB" sz="2500" dirty="0"/>
              <a:t>The Benue State University Quality Assurance Policy has two broad parts </a:t>
            </a:r>
            <a:r>
              <a:rPr lang="en-GB" sz="2500" dirty="0" err="1"/>
              <a:t>viz</a:t>
            </a:r>
            <a:r>
              <a:rPr lang="en-GB" sz="2500" dirty="0"/>
              <a:t>: The Benue state Policy on Internal Quality Assurance System (</a:t>
            </a:r>
            <a:r>
              <a:rPr lang="en-GB" sz="2500" dirty="0" err="1"/>
              <a:t>BSU-IQAS</a:t>
            </a:r>
            <a:r>
              <a:rPr lang="en-GB" sz="2500" dirty="0"/>
              <a:t>) and the External Quality Assurance System (</a:t>
            </a:r>
            <a:r>
              <a:rPr lang="en-GB" sz="2500" dirty="0" err="1"/>
              <a:t>EQAS</a:t>
            </a:r>
            <a:r>
              <a:rPr lang="en-GB" sz="2500" dirty="0"/>
              <a:t>). The </a:t>
            </a:r>
            <a:r>
              <a:rPr lang="en-GB" sz="2500" dirty="0" err="1"/>
              <a:t>BSU-IQAS</a:t>
            </a:r>
            <a:r>
              <a:rPr lang="en-GB" sz="2500" dirty="0"/>
              <a:t> contains details of the aspects of the University that should be continually assessed, monitored and improved upon by the institutional mechanisms of the University created under this policy while the </a:t>
            </a:r>
            <a:r>
              <a:rPr lang="en-GB" sz="2500" dirty="0" err="1"/>
              <a:t>EQAS</a:t>
            </a:r>
            <a:r>
              <a:rPr lang="en-GB" sz="2500" dirty="0"/>
              <a:t> contains aspects of the external  quality assessment. Essentially, </a:t>
            </a:r>
            <a:r>
              <a:rPr lang="en-GB" sz="2500" dirty="0" err="1"/>
              <a:t>BSU-IQAS</a:t>
            </a:r>
            <a:r>
              <a:rPr lang="en-GB" sz="2500" dirty="0"/>
              <a:t> x-rays quality  compliance  as it  concerns: </a:t>
            </a:r>
            <a:endParaRPr lang="en-GB" sz="2500" dirty="0" smtClean="0"/>
          </a:p>
          <a:p>
            <a:pPr algn="just"/>
            <a:r>
              <a:rPr lang="en-GB" sz="2500" b="1" dirty="0" smtClean="0"/>
              <a:t>The </a:t>
            </a:r>
            <a:r>
              <a:rPr lang="en-GB" sz="2500" b="1" dirty="0"/>
              <a:t>University’s Strategic Plan, Assessment of Students, Student’s evaluation of staff, Staff  review and Promotion Procedures , Research grants/awards  and quality of output, Research  Management , Learning Facilities, Student’s accommodation, Staff offices  and working environment, Staff training and development, University Library and Information Services,  Municipal services, University Health Services, University Sports Services,  University Staff Housing , University Security System, University Linkages with external agencies and donor , and University Public Information</a:t>
            </a:r>
            <a:r>
              <a:rPr lang="en-GB" sz="2500" b="1" dirty="0" smtClean="0"/>
              <a:t>.</a:t>
            </a:r>
            <a:endParaRPr lang="en-US" sz="25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TotalTime>
  <Words>3531</Words>
  <Application>Microsoft Office PowerPoint</Application>
  <PresentationFormat>Widescreen</PresentationFormat>
  <Paragraphs>80</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Tw Cen MT</vt:lpstr>
      <vt:lpstr>Tw Cen MT Condensed</vt:lpstr>
      <vt:lpstr>Wingdings 3</vt:lpstr>
      <vt:lpstr>Integral</vt:lpstr>
      <vt:lpstr>UPHOLDING QUALITY ASSURANCE TENETS AS IMPERATIVE FOR THE SUSTENANCE OF ACADEMIC EXCELLENCE </vt:lpstr>
      <vt:lpstr>PRESENTATION  OUTLINE</vt:lpstr>
      <vt:lpstr>1.INTRODUCTION</vt:lpstr>
      <vt:lpstr>1.INTRODUCTION...CONTINUED</vt:lpstr>
      <vt:lpstr>2.Definition of Quality Assurance  and its Constituent Elements (Input, Process, Product and Outcome)  </vt:lpstr>
      <vt:lpstr>2.DEFINITION OF QUALITY ASSURANCE  AND ITS CONSTITUENTS … Continued</vt:lpstr>
      <vt:lpstr>2.DEFINITION OF QUALITY ASSURANCE  AND ITS CONSTITUENTS … Continued</vt:lpstr>
      <vt:lpstr>3.DEFINITION OF QUALITY ASSURANCE TENETS AND EXAMPLES</vt:lpstr>
      <vt:lpstr>3.1    SCOPE OF QUALITY ASSURANCE TENETS IN BENUE STATE UNIVERSITY</vt:lpstr>
      <vt:lpstr>3.1    SCOPE OF QUALITY ASSURANCE TENETS IN BENUE STATE UNIVERSITY...CONTINUED</vt:lpstr>
      <vt:lpstr>3.1 SCOPE OF QUALITY ASSURANCE TENETS IN BENUE STATE UNIVERSITY...CONTINUED </vt:lpstr>
      <vt:lpstr>3.2 STAKE HOLDERS AND GUARANTORS OF QUALITY ASSURANCE IN BENUE STATE UNIVERSITY.  </vt:lpstr>
      <vt:lpstr>3.3   THE ROLE OF STAKE HOLDERS AND GUARANTORS OF QUALITY ASSURANCE IN BENUE STATE UNIVERSITY. </vt:lpstr>
      <vt:lpstr>PowerPoint Presentation</vt:lpstr>
      <vt:lpstr>3.4   MONITORING, EVALUATION, REVIEW, AND FEEDBACK  </vt:lpstr>
      <vt:lpstr>4.  OVERVIEW OF THE CURRENT QUALITY ASSURANCE ADHERENCE PROFILE OF  BENUE STATE UNIVERSITY  </vt:lpstr>
      <vt:lpstr>PowerPoint Presentation</vt:lpstr>
      <vt:lpstr>5. REINVIGORATING CONSISTENT  ADHERENCE  TO QUALITY ASSURANCE TENETS IN  BSU AND  CHALLENGES</vt:lpstr>
      <vt:lpstr>PowerPoint Presentation</vt:lpstr>
      <vt:lpstr>PowerPoint Presentation</vt:lpstr>
      <vt:lpstr> 5. REINVIGORATING CONSISTENT  ADHERENCE  TO QUALITY ASSURANCE TENETS IN  BSU AND  CHALLENGES…CONTINUED</vt:lpstr>
      <vt:lpstr>5. REINVIGORATING CONSISTENT  ADHERENCE  TO QUALITY ASSURANCE TENETS IN  BSU AND  CHALLENGES…CONTINUED</vt:lpstr>
      <vt:lpstr>6.  SUMMARY  AND 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UPHOLDING QUALITY ASSURANCE TENETS AS IMPERATIVE FOR THE SUSTENANCE OF ACADEMIC EXCELLENCE</dc:title>
  <dc:creator>Microsoft account</dc:creator>
  <cp:lastModifiedBy>Microsoft account</cp:lastModifiedBy>
  <cp:revision>32</cp:revision>
  <dcterms:created xsi:type="dcterms:W3CDTF">2023-07-19T07:01:00Z</dcterms:created>
  <dcterms:modified xsi:type="dcterms:W3CDTF">2023-07-20T07:41:00Z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6EBC0C228F2F46499D06A5DB81ED9F8A</vt:lpwstr>
  </property>
  <property fmtid="{D5CDD505-2E9C-101B-9397-08002B2CF9AE}" pid="3" name="KSOProductBuildVer">
    <vt:lpwstr>1033-11.2.0.11537</vt:lpwstr>
  </property>
</Properties>
</file>