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57" r:id="rId1"/>
  </p:sldMasterIdLst>
  <p:notesMasterIdLst>
    <p:notesMasterId r:id="rId16"/>
  </p:notesMasterIdLst>
  <p:sldIdLst>
    <p:sldId id="256" r:id="rId2"/>
    <p:sldId id="268" r:id="rId3"/>
    <p:sldId id="257" r:id="rId4"/>
    <p:sldId id="258" r:id="rId5"/>
    <p:sldId id="259" r:id="rId6"/>
    <p:sldId id="261" r:id="rId7"/>
    <p:sldId id="260" r:id="rId8"/>
    <p:sldId id="262" r:id="rId9"/>
    <p:sldId id="263" r:id="rId10"/>
    <p:sldId id="264" r:id="rId11"/>
    <p:sldId id="265" r:id="rId12"/>
    <p:sldId id="266" r:id="rId13"/>
    <p:sldId id="269" r:id="rId14"/>
    <p:sldId id="267" r:id="rId15"/>
  </p:sldIdLst>
  <p:sldSz cx="6858000" cy="9144000" type="screen4x3"/>
  <p:notesSz cx="6858000" cy="99472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6" d="100"/>
          <a:sy n="86" d="100"/>
        </p:scale>
        <p:origin x="292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8475"/>
          </a:xfrm>
          <a:prstGeom prst="rect">
            <a:avLst/>
          </a:prstGeom>
        </p:spPr>
        <p:txBody>
          <a:bodyPr vert="horz" lIns="91440" tIns="45720" rIns="91440" bIns="45720" rtlCol="0"/>
          <a:lstStyle>
            <a:lvl1pPr algn="l">
              <a:defRPr sz="1200"/>
            </a:lvl1pPr>
          </a:lstStyle>
          <a:p>
            <a:endParaRPr lang="en-NG"/>
          </a:p>
        </p:txBody>
      </p:sp>
      <p:sp>
        <p:nvSpPr>
          <p:cNvPr id="3" name="Date Placeholder 2"/>
          <p:cNvSpPr>
            <a:spLocks noGrp="1"/>
          </p:cNvSpPr>
          <p:nvPr>
            <p:ph type="dt" idx="1"/>
          </p:nvPr>
        </p:nvSpPr>
        <p:spPr>
          <a:xfrm>
            <a:off x="3884613" y="0"/>
            <a:ext cx="2971800" cy="498475"/>
          </a:xfrm>
          <a:prstGeom prst="rect">
            <a:avLst/>
          </a:prstGeom>
        </p:spPr>
        <p:txBody>
          <a:bodyPr vert="horz" lIns="91440" tIns="45720" rIns="91440" bIns="45720" rtlCol="0"/>
          <a:lstStyle>
            <a:lvl1pPr algn="r">
              <a:defRPr sz="1200"/>
            </a:lvl1pPr>
          </a:lstStyle>
          <a:p>
            <a:fld id="{5E418C17-671B-4436-AFEE-C0B7F5DD6D97}" type="datetimeFigureOut">
              <a:rPr lang="en-NG" smtClean="0"/>
              <a:t>20/07/2023</a:t>
            </a:fld>
            <a:endParaRPr lang="en-NG"/>
          </a:p>
        </p:txBody>
      </p:sp>
      <p:sp>
        <p:nvSpPr>
          <p:cNvPr id="4" name="Slide Image Placeholder 3"/>
          <p:cNvSpPr>
            <a:spLocks noGrp="1" noRot="1" noChangeAspect="1"/>
          </p:cNvSpPr>
          <p:nvPr>
            <p:ph type="sldImg" idx="2"/>
          </p:nvPr>
        </p:nvSpPr>
        <p:spPr>
          <a:xfrm>
            <a:off x="2170113" y="1243013"/>
            <a:ext cx="2517775" cy="3357562"/>
          </a:xfrm>
          <a:prstGeom prst="rect">
            <a:avLst/>
          </a:prstGeom>
          <a:noFill/>
          <a:ln w="12700">
            <a:solidFill>
              <a:prstClr val="black"/>
            </a:solidFill>
          </a:ln>
        </p:spPr>
        <p:txBody>
          <a:bodyPr vert="horz" lIns="91440" tIns="45720" rIns="91440" bIns="45720" rtlCol="0" anchor="ctr"/>
          <a:lstStyle/>
          <a:p>
            <a:endParaRPr lang="en-NG"/>
          </a:p>
        </p:txBody>
      </p:sp>
      <p:sp>
        <p:nvSpPr>
          <p:cNvPr id="5" name="Notes Placeholder 4"/>
          <p:cNvSpPr>
            <a:spLocks noGrp="1"/>
          </p:cNvSpPr>
          <p:nvPr>
            <p:ph type="body" sz="quarter" idx="3"/>
          </p:nvPr>
        </p:nvSpPr>
        <p:spPr>
          <a:xfrm>
            <a:off x="685800" y="4787900"/>
            <a:ext cx="5486400" cy="39163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G"/>
          </a:p>
        </p:txBody>
      </p:sp>
      <p:sp>
        <p:nvSpPr>
          <p:cNvPr id="6" name="Footer Placeholder 5"/>
          <p:cNvSpPr>
            <a:spLocks noGrp="1"/>
          </p:cNvSpPr>
          <p:nvPr>
            <p:ph type="ftr" sz="quarter" idx="4"/>
          </p:nvPr>
        </p:nvSpPr>
        <p:spPr>
          <a:xfrm>
            <a:off x="0" y="9448800"/>
            <a:ext cx="2971800" cy="498475"/>
          </a:xfrm>
          <a:prstGeom prst="rect">
            <a:avLst/>
          </a:prstGeom>
        </p:spPr>
        <p:txBody>
          <a:bodyPr vert="horz" lIns="91440" tIns="45720" rIns="91440" bIns="45720" rtlCol="0" anchor="b"/>
          <a:lstStyle>
            <a:lvl1pPr algn="l">
              <a:defRPr sz="1200"/>
            </a:lvl1pPr>
          </a:lstStyle>
          <a:p>
            <a:endParaRPr lang="en-NG"/>
          </a:p>
        </p:txBody>
      </p:sp>
      <p:sp>
        <p:nvSpPr>
          <p:cNvPr id="7" name="Slide Number Placeholder 6"/>
          <p:cNvSpPr>
            <a:spLocks noGrp="1"/>
          </p:cNvSpPr>
          <p:nvPr>
            <p:ph type="sldNum" sz="quarter" idx="5"/>
          </p:nvPr>
        </p:nvSpPr>
        <p:spPr>
          <a:xfrm>
            <a:off x="3884613" y="9448800"/>
            <a:ext cx="2971800" cy="498475"/>
          </a:xfrm>
          <a:prstGeom prst="rect">
            <a:avLst/>
          </a:prstGeom>
        </p:spPr>
        <p:txBody>
          <a:bodyPr vert="horz" lIns="91440" tIns="45720" rIns="91440" bIns="45720" rtlCol="0" anchor="b"/>
          <a:lstStyle>
            <a:lvl1pPr algn="r">
              <a:defRPr sz="1200"/>
            </a:lvl1pPr>
          </a:lstStyle>
          <a:p>
            <a:fld id="{4418482C-5744-44AA-918A-56B4DB5349E3}" type="slidenum">
              <a:rPr lang="en-NG" smtClean="0"/>
              <a:t>‹#›</a:t>
            </a:fld>
            <a:endParaRPr lang="en-NG"/>
          </a:p>
        </p:txBody>
      </p:sp>
    </p:spTree>
    <p:extLst>
      <p:ext uri="{BB962C8B-B14F-4D97-AF65-F5344CB8AC3E}">
        <p14:creationId xmlns:p14="http://schemas.microsoft.com/office/powerpoint/2010/main" val="6303523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6350" y="-11290"/>
            <a:ext cx="6877353" cy="9166580"/>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847947" y="3206046"/>
            <a:ext cx="4370039" cy="2195069"/>
          </a:xfrm>
        </p:spPr>
        <p:txBody>
          <a:bodyPr anchor="b">
            <a:noAutofit/>
          </a:bodyPr>
          <a:lstStyle>
            <a:lvl1pPr algn="r">
              <a:defRPr sz="405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847947" y="5401113"/>
            <a:ext cx="4370039" cy="1462532"/>
          </a:xfrm>
        </p:spPr>
        <p:txBody>
          <a:bodyPr anchor="t"/>
          <a:lstStyle>
            <a:lvl1pPr marL="0" indent="0" algn="r">
              <a:buNone/>
              <a:defRPr>
                <a:solidFill>
                  <a:schemeClr val="tx1">
                    <a:lumMod val="50000"/>
                    <a:lumOff val="50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4A0792A-168F-4629-B869-CB7A6DF4E20C}" type="datetime1">
              <a:rPr lang="en-US" smtClean="0"/>
              <a:t>7/20/2023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86651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12800"/>
            <a:ext cx="4760786" cy="4538133"/>
          </a:xfrm>
        </p:spPr>
        <p:txBody>
          <a:bodyPr anchor="ctr">
            <a:normAutofit/>
          </a:bodyPr>
          <a:lstStyle>
            <a:lvl1pPr algn="l">
              <a:defRPr sz="3300" b="0" cap="none"/>
            </a:lvl1pPr>
          </a:lstStyle>
          <a:p>
            <a:r>
              <a:rPr lang="en-US"/>
              <a:t>Click to edit Master title style</a:t>
            </a:r>
            <a:endParaRPr lang="en-US" dirty="0"/>
          </a:p>
        </p:txBody>
      </p:sp>
      <p:sp>
        <p:nvSpPr>
          <p:cNvPr id="3" name="Text Placeholder 2"/>
          <p:cNvSpPr>
            <a:spLocks noGrp="1"/>
          </p:cNvSpPr>
          <p:nvPr>
            <p:ph type="body" idx="1"/>
          </p:nvPr>
        </p:nvSpPr>
        <p:spPr>
          <a:xfrm>
            <a:off x="457200" y="5960533"/>
            <a:ext cx="4760786" cy="2094616"/>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953F59-A37C-4968-9F0C-41A94C0D56D6}" type="datetime1">
              <a:rPr lang="en-US" smtClean="0"/>
              <a:t>7/20/2023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741719693"/>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64" y="812800"/>
            <a:ext cx="4554137" cy="4030133"/>
          </a:xfrm>
        </p:spPr>
        <p:txBody>
          <a:bodyPr anchor="ctr">
            <a:normAutofit/>
          </a:bodyPr>
          <a:lstStyle>
            <a:lvl1pPr algn="l">
              <a:defRPr sz="33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825806" y="4842933"/>
            <a:ext cx="4064853" cy="508000"/>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Click to edit Master text styles</a:t>
            </a:r>
          </a:p>
        </p:txBody>
      </p:sp>
      <p:sp>
        <p:nvSpPr>
          <p:cNvPr id="3" name="Text Placeholder 2"/>
          <p:cNvSpPr>
            <a:spLocks noGrp="1"/>
          </p:cNvSpPr>
          <p:nvPr>
            <p:ph type="body" idx="1"/>
          </p:nvPr>
        </p:nvSpPr>
        <p:spPr>
          <a:xfrm>
            <a:off x="457199" y="5960533"/>
            <a:ext cx="4760786" cy="2094616"/>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953F59-A37C-4968-9F0C-41A94C0D56D6}" type="datetime1">
              <a:rPr lang="en-US" smtClean="0"/>
              <a:t>7/20/2023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362034" y="1053838"/>
            <a:ext cx="342989" cy="779701"/>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5060775" y="3848742"/>
            <a:ext cx="342989" cy="779701"/>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51071863"/>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457199" y="2575984"/>
            <a:ext cx="4760786" cy="3460613"/>
          </a:xfrm>
        </p:spPr>
        <p:txBody>
          <a:bodyPr anchor="b">
            <a:normAutofit/>
          </a:bodyPr>
          <a:lstStyle>
            <a:lvl1pPr algn="l">
              <a:defRPr sz="3300" b="0" cap="none"/>
            </a:lvl1pPr>
          </a:lstStyle>
          <a:p>
            <a:r>
              <a:rPr lang="en-US"/>
              <a:t>Click to edit Master title style</a:t>
            </a:r>
            <a:endParaRPr lang="en-US" dirty="0"/>
          </a:p>
        </p:txBody>
      </p:sp>
      <p:sp>
        <p:nvSpPr>
          <p:cNvPr id="3" name="Text Placeholder 2"/>
          <p:cNvSpPr>
            <a:spLocks noGrp="1"/>
          </p:cNvSpPr>
          <p:nvPr>
            <p:ph type="body" idx="1"/>
          </p:nvPr>
        </p:nvSpPr>
        <p:spPr>
          <a:xfrm>
            <a:off x="457199" y="6036597"/>
            <a:ext cx="4760786" cy="2018552"/>
          </a:xfrm>
        </p:spPr>
        <p:txBody>
          <a:bodyPr anchor="t">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953F59-A37C-4968-9F0C-41A94C0D56D6}" type="datetime1">
              <a:rPr lang="en-US" smtClean="0"/>
              <a:t>7/20/2023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146430261"/>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581164" y="812800"/>
            <a:ext cx="4554137" cy="4030133"/>
          </a:xfrm>
        </p:spPr>
        <p:txBody>
          <a:bodyPr anchor="ctr">
            <a:normAutofit/>
          </a:bodyPr>
          <a:lstStyle>
            <a:lvl1pPr algn="l">
              <a:defRPr sz="33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457198" y="5350933"/>
            <a:ext cx="4760787" cy="685664"/>
          </a:xfrm>
        </p:spPr>
        <p:txBody>
          <a:bodyPr anchor="b">
            <a:noAutofit/>
          </a:bodyPr>
          <a:lstStyle>
            <a:lvl1pPr marL="0" indent="0">
              <a:buFontTx/>
              <a:buNone/>
              <a:defRPr sz="1800">
                <a:solidFill>
                  <a:schemeClr val="tx1">
                    <a:lumMod val="75000"/>
                    <a:lumOff val="25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Click to edit Master text styles</a:t>
            </a:r>
          </a:p>
        </p:txBody>
      </p:sp>
      <p:sp>
        <p:nvSpPr>
          <p:cNvPr id="3" name="Text Placeholder 2"/>
          <p:cNvSpPr>
            <a:spLocks noGrp="1"/>
          </p:cNvSpPr>
          <p:nvPr>
            <p:ph type="body" idx="1"/>
          </p:nvPr>
        </p:nvSpPr>
        <p:spPr>
          <a:xfrm>
            <a:off x="457199" y="6036597"/>
            <a:ext cx="4760786" cy="2018552"/>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953F59-A37C-4968-9F0C-41A94C0D56D6}" type="datetime1">
              <a:rPr lang="en-US" smtClean="0"/>
              <a:t>7/20/2023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362034" y="1053838"/>
            <a:ext cx="342989" cy="779701"/>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5060775" y="3848742"/>
            <a:ext cx="342989" cy="779701"/>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57482406"/>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461886" y="812800"/>
            <a:ext cx="4756099" cy="4030133"/>
          </a:xfrm>
        </p:spPr>
        <p:txBody>
          <a:bodyPr anchor="ctr">
            <a:normAutofit/>
          </a:bodyPr>
          <a:lstStyle>
            <a:lvl1pPr algn="l">
              <a:defRPr sz="33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457198" y="5350933"/>
            <a:ext cx="4760787" cy="685664"/>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Click to edit Master text styles</a:t>
            </a:r>
          </a:p>
        </p:txBody>
      </p:sp>
      <p:sp>
        <p:nvSpPr>
          <p:cNvPr id="3" name="Text Placeholder 2"/>
          <p:cNvSpPr>
            <a:spLocks noGrp="1"/>
          </p:cNvSpPr>
          <p:nvPr>
            <p:ph type="body" idx="1"/>
          </p:nvPr>
        </p:nvSpPr>
        <p:spPr>
          <a:xfrm>
            <a:off x="457199" y="6036597"/>
            <a:ext cx="4760786" cy="2018552"/>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953F59-A37C-4968-9F0C-41A94C0D56D6}" type="datetime1">
              <a:rPr lang="en-US" smtClean="0"/>
              <a:t>7/20/2023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69334251"/>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71CFEE-AA08-44C7-8C56-377890A7FA33}" type="datetime1">
              <a:rPr lang="en-US" smtClean="0"/>
              <a:t>7/20/2023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672064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482984" y="812801"/>
            <a:ext cx="734109" cy="7001935"/>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457199" y="812801"/>
            <a:ext cx="3896270" cy="700193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2BEDDA-027C-429D-941B-75B2E6B4238D}" type="datetime1">
              <a:rPr lang="en-US" smtClean="0"/>
              <a:t>7/20/2023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104412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cSld name="1_Name Card">
    <p:spTree>
      <p:nvGrpSpPr>
        <p:cNvPr id="1" name=""/>
        <p:cNvGrpSpPr/>
        <p:nvPr/>
      </p:nvGrpSpPr>
      <p:grpSpPr>
        <a:xfrm>
          <a:off x="0" y="0"/>
          <a:ext cx="0" cy="0"/>
          <a:chOff x="0" y="0"/>
          <a:chExt cx="0" cy="0"/>
        </a:xfrm>
      </p:grpSpPr>
      <p:sp>
        <p:nvSpPr>
          <p:cNvPr id="2" name="Title 1"/>
          <p:cNvSpPr>
            <a:spLocks noGrp="1"/>
          </p:cNvSpPr>
          <p:nvPr>
            <p:ph type="title"/>
          </p:nvPr>
        </p:nvSpPr>
        <p:spPr>
          <a:xfrm>
            <a:off x="514350" y="1499609"/>
            <a:ext cx="5831087" cy="3349113"/>
          </a:xfrm>
        </p:spPr>
        <p:txBody>
          <a:bodyPr anchor="b"/>
          <a:lstStyle>
            <a:lvl1pPr algn="l">
              <a:defRPr sz="2400"/>
            </a:lvl1pPr>
          </a:lstStyle>
          <a:p>
            <a:r>
              <a:rPr lang="en-US"/>
              <a:t>Click to edit Master title style</a:t>
            </a:r>
            <a:endParaRPr lang="en-US" dirty="0"/>
          </a:p>
        </p:txBody>
      </p:sp>
      <p:sp>
        <p:nvSpPr>
          <p:cNvPr id="4" name="Text Placeholder 3"/>
          <p:cNvSpPr>
            <a:spLocks noGrp="1"/>
          </p:cNvSpPr>
          <p:nvPr>
            <p:ph type="body" sz="half" idx="2"/>
          </p:nvPr>
        </p:nvSpPr>
        <p:spPr>
          <a:xfrm>
            <a:off x="514344" y="4864427"/>
            <a:ext cx="5830206" cy="1333180"/>
          </a:xfrm>
        </p:spPr>
        <p:txBody>
          <a:bodyPr anchor="t"/>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4171632" y="505185"/>
            <a:ext cx="1637348" cy="486833"/>
          </a:xfrm>
        </p:spPr>
        <p:txBody>
          <a:bodyPr/>
          <a:lstStyle>
            <a:lvl1pPr algn="r">
              <a:defRPr/>
            </a:lvl1pPr>
          </a:lstStyle>
          <a:p>
            <a:fld id="{E4CCF811-6BF5-41E1-A163-DC50608E5FEE}" type="datetime1">
              <a:rPr lang="en-US" smtClean="0"/>
              <a:t>7/20/2023</a:t>
            </a:fld>
            <a:endParaRPr lang="en-US" dirty="0"/>
          </a:p>
        </p:txBody>
      </p:sp>
      <p:sp>
        <p:nvSpPr>
          <p:cNvPr id="6" name="Footer Placeholder 5"/>
          <p:cNvSpPr>
            <a:spLocks noGrp="1"/>
          </p:cNvSpPr>
          <p:nvPr>
            <p:ph type="ftr" sz="quarter" idx="11"/>
          </p:nvPr>
        </p:nvSpPr>
        <p:spPr>
          <a:xfrm>
            <a:off x="445771" y="505185"/>
            <a:ext cx="3622992" cy="486833"/>
          </a:xfrm>
        </p:spPr>
        <p:txBody>
          <a:bodyPr/>
          <a:lstStyle/>
          <a:p>
            <a:endParaRPr lang="en-US" dirty="0"/>
          </a:p>
        </p:txBody>
      </p:sp>
      <p:sp>
        <p:nvSpPr>
          <p:cNvPr id="7" name="Slide Number Placeholder 6"/>
          <p:cNvSpPr>
            <a:spLocks noGrp="1"/>
          </p:cNvSpPr>
          <p:nvPr>
            <p:ph type="sldNum" sz="quarter" idx="12"/>
          </p:nvPr>
        </p:nvSpPr>
        <p:spPr>
          <a:xfrm>
            <a:off x="5911850" y="508008"/>
            <a:ext cx="500381" cy="486833"/>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581322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cSld name="1_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445770" y="1004717"/>
            <a:ext cx="5966460" cy="3736623"/>
          </a:xfrm>
        </p:spPr>
        <p:txBody>
          <a:bodyPr anchor="ctr"/>
          <a:lstStyle>
            <a:lvl1pPr algn="l">
              <a:defRPr sz="2400"/>
            </a:lvl1pPr>
          </a:lstStyle>
          <a:p>
            <a:r>
              <a:rPr lang="en-US"/>
              <a:t>Click to edit Master title style</a:t>
            </a:r>
            <a:endParaRPr lang="en-US" dirty="0"/>
          </a:p>
        </p:txBody>
      </p:sp>
      <p:sp>
        <p:nvSpPr>
          <p:cNvPr id="4" name="Text Placeholder 3"/>
          <p:cNvSpPr>
            <a:spLocks noGrp="1"/>
          </p:cNvSpPr>
          <p:nvPr>
            <p:ph type="body" sz="half" idx="2"/>
          </p:nvPr>
        </p:nvSpPr>
        <p:spPr>
          <a:xfrm>
            <a:off x="514350" y="4865512"/>
            <a:ext cx="5829300" cy="1774469"/>
          </a:xfrm>
        </p:spPr>
        <p:txBody>
          <a:bodyPr anchor="ct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4171632" y="508008"/>
            <a:ext cx="1637348" cy="486833"/>
          </a:xfrm>
        </p:spPr>
        <p:txBody>
          <a:bodyPr/>
          <a:lstStyle>
            <a:lvl1pPr algn="r">
              <a:defRPr/>
            </a:lvl1pPr>
          </a:lstStyle>
          <a:p>
            <a:fld id="{800BF75E-F2E6-42E6-9C26-A2D5368954EB}" type="datetime1">
              <a:rPr lang="en-US" smtClean="0"/>
              <a:t>7/20/2023</a:t>
            </a:fld>
            <a:endParaRPr lang="en-US" dirty="0"/>
          </a:p>
        </p:txBody>
      </p:sp>
      <p:sp>
        <p:nvSpPr>
          <p:cNvPr id="6" name="Footer Placeholder 5"/>
          <p:cNvSpPr>
            <a:spLocks noGrp="1"/>
          </p:cNvSpPr>
          <p:nvPr>
            <p:ph type="ftr" sz="quarter" idx="11"/>
          </p:nvPr>
        </p:nvSpPr>
        <p:spPr>
          <a:xfrm>
            <a:off x="445771" y="508008"/>
            <a:ext cx="3622992" cy="486833"/>
          </a:xfrm>
        </p:spPr>
        <p:txBody>
          <a:bodyPr/>
          <a:lstStyle/>
          <a:p>
            <a:endParaRPr lang="en-US" dirty="0"/>
          </a:p>
        </p:txBody>
      </p:sp>
      <p:sp>
        <p:nvSpPr>
          <p:cNvPr id="7" name="Slide Number Placeholder 6"/>
          <p:cNvSpPr>
            <a:spLocks noGrp="1"/>
          </p:cNvSpPr>
          <p:nvPr>
            <p:ph type="sldNum" sz="quarter" idx="12"/>
          </p:nvPr>
        </p:nvSpPr>
        <p:spPr>
          <a:xfrm>
            <a:off x="5911850" y="508008"/>
            <a:ext cx="500381" cy="486833"/>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09564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D519D48-EBC5-48EB-B0E1-E6681DF4E046}" type="datetime1">
              <a:rPr lang="en-US" smtClean="0"/>
              <a:t>7/20/2023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79589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199" y="3601158"/>
            <a:ext cx="4760786" cy="2435441"/>
          </a:xfrm>
        </p:spPr>
        <p:txBody>
          <a:bodyPr anchor="b"/>
          <a:lstStyle>
            <a:lvl1pPr algn="l">
              <a:defRPr sz="3000" b="0" cap="none"/>
            </a:lvl1pPr>
          </a:lstStyle>
          <a:p>
            <a:r>
              <a:rPr lang="en-US"/>
              <a:t>Click to edit Master title style</a:t>
            </a:r>
            <a:endParaRPr lang="en-US" dirty="0"/>
          </a:p>
        </p:txBody>
      </p:sp>
      <p:sp>
        <p:nvSpPr>
          <p:cNvPr id="3" name="Text Placeholder 2"/>
          <p:cNvSpPr>
            <a:spLocks noGrp="1"/>
          </p:cNvSpPr>
          <p:nvPr>
            <p:ph type="body" idx="1"/>
          </p:nvPr>
        </p:nvSpPr>
        <p:spPr>
          <a:xfrm>
            <a:off x="457199" y="6036597"/>
            <a:ext cx="4760786" cy="1147200"/>
          </a:xfrm>
        </p:spPr>
        <p:txBody>
          <a:bodyPr anchor="t"/>
          <a:lstStyle>
            <a:lvl1pPr marL="0" indent="0" algn="l">
              <a:buNone/>
              <a:defRPr sz="150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6928FCA-B770-407E-A3A5-7F2C64434C15}" type="datetime1">
              <a:rPr lang="en-US" smtClean="0"/>
              <a:t>7/20/2023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44348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12800"/>
            <a:ext cx="4760786" cy="176106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457200" y="2880785"/>
            <a:ext cx="2316082" cy="5174363"/>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901903" y="2880787"/>
            <a:ext cx="2316083" cy="5174364"/>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DCCF1D3-1C48-4538-898C-482333E99FD7}" type="datetime1">
              <a:rPr lang="en-US" smtClean="0"/>
              <a:t>7/20/2023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537888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812800"/>
            <a:ext cx="4760785" cy="1761067"/>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199" y="2881311"/>
            <a:ext cx="2318004" cy="768349"/>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199" y="3649662"/>
            <a:ext cx="2318004" cy="440548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899980" y="2881311"/>
            <a:ext cx="2318004" cy="768349"/>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2899980" y="3649662"/>
            <a:ext cx="2318004" cy="440548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2CE118-E194-450E-9B2C-922FC83DF353}" type="datetime1">
              <a:rPr lang="en-US" smtClean="0"/>
              <a:t>7/20/2023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66771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199" y="812800"/>
            <a:ext cx="4760786" cy="1761067"/>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345D1DC-5D5E-4484-8C78-03E53CD9505A}" type="datetime1">
              <a:rPr lang="en-US" smtClean="0"/>
              <a:t>7/20/2023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94409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AAE8E0-243B-4196-80DB-C0C9C3BA83A6}" type="datetime1">
              <a:rPr lang="en-US" smtClean="0"/>
              <a:t>7/20/2023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50794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199" y="1998139"/>
            <a:ext cx="2092637" cy="1704621"/>
          </a:xfrm>
        </p:spPr>
        <p:txBody>
          <a:bodyPr anchor="b">
            <a:normAutofit/>
          </a:bodyPr>
          <a:lstStyle>
            <a:lvl1pPr>
              <a:defRPr sz="1500"/>
            </a:lvl1pPr>
          </a:lstStyle>
          <a:p>
            <a:r>
              <a:rPr lang="en-US"/>
              <a:t>Click to edit Master title style</a:t>
            </a:r>
            <a:endParaRPr lang="en-US" dirty="0"/>
          </a:p>
        </p:txBody>
      </p:sp>
      <p:sp>
        <p:nvSpPr>
          <p:cNvPr id="3" name="Content Placeholder 2"/>
          <p:cNvSpPr>
            <a:spLocks noGrp="1"/>
          </p:cNvSpPr>
          <p:nvPr>
            <p:ph idx="1"/>
          </p:nvPr>
        </p:nvSpPr>
        <p:spPr>
          <a:xfrm>
            <a:off x="2678456" y="686567"/>
            <a:ext cx="2539528" cy="736858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199" y="3702759"/>
            <a:ext cx="2092637" cy="3445932"/>
          </a:xfrm>
        </p:spPr>
        <p:txBody>
          <a:bodyPr>
            <a:normAutofit/>
          </a:bodyPr>
          <a:lstStyle>
            <a:lvl1pPr marL="0" indent="0">
              <a:buNone/>
              <a:defRPr sz="105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fld id="{8F5B0507-AA16-4C49-9516-BF74A5D084CA}" type="datetime1">
              <a:rPr lang="en-US" smtClean="0"/>
              <a:t>7/20/2023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00031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199" y="6400800"/>
            <a:ext cx="4760786" cy="755651"/>
          </a:xfrm>
        </p:spPr>
        <p:txBody>
          <a:bodyPr anchor="b">
            <a:normAutofit/>
          </a:bodyPr>
          <a:lstStyle>
            <a:lvl1pPr algn="l">
              <a:defRPr sz="1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7199" y="812800"/>
            <a:ext cx="4760786" cy="5127624"/>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457199" y="7156451"/>
            <a:ext cx="4760786" cy="898699"/>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9DDA3A15-7BA3-4ABF-927A-AB4EA9CB5E44}" type="datetime1">
              <a:rPr lang="en-US" smtClean="0"/>
              <a:t>7/20/2023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20682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6350" y="-11290"/>
            <a:ext cx="6877354" cy="9166580"/>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457200" y="812800"/>
            <a:ext cx="4760785" cy="1761067"/>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457199" y="2880787"/>
            <a:ext cx="4760786" cy="517436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053944" y="8055152"/>
            <a:ext cx="513099" cy="486833"/>
          </a:xfrm>
          <a:prstGeom prst="rect">
            <a:avLst/>
          </a:prstGeom>
        </p:spPr>
        <p:txBody>
          <a:bodyPr vert="horz" lIns="91440" tIns="45720" rIns="91440" bIns="45720" rtlCol="0" anchor="ctr"/>
          <a:lstStyle>
            <a:lvl1pPr algn="r">
              <a:defRPr sz="675">
                <a:solidFill>
                  <a:schemeClr val="tx1">
                    <a:tint val="75000"/>
                  </a:schemeClr>
                </a:solidFill>
              </a:defRPr>
            </a:lvl1pPr>
          </a:lstStyle>
          <a:p>
            <a:fld id="{DE953F59-A37C-4968-9F0C-41A94C0D56D6}" type="datetime1">
              <a:rPr lang="en-US" smtClean="0"/>
              <a:t>7/20/2023</a:t>
            </a:fld>
            <a:endParaRPr lang="en-US" dirty="0"/>
          </a:p>
        </p:txBody>
      </p:sp>
      <p:sp>
        <p:nvSpPr>
          <p:cNvPr id="5" name="Footer Placeholder 4"/>
          <p:cNvSpPr>
            <a:spLocks noGrp="1"/>
          </p:cNvSpPr>
          <p:nvPr>
            <p:ph type="ftr" sz="quarter" idx="3"/>
          </p:nvPr>
        </p:nvSpPr>
        <p:spPr>
          <a:xfrm>
            <a:off x="457200" y="8055152"/>
            <a:ext cx="3467230" cy="486833"/>
          </a:xfrm>
          <a:prstGeom prst="rect">
            <a:avLst/>
          </a:prstGeom>
        </p:spPr>
        <p:txBody>
          <a:bodyPr vert="horz" lIns="91440" tIns="45720" rIns="91440" bIns="45720" rtlCol="0" anchor="ctr"/>
          <a:lstStyle>
            <a:lvl1pPr algn="l">
              <a:defRPr sz="675">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33507" y="8055152"/>
            <a:ext cx="384479" cy="486833"/>
          </a:xfrm>
          <a:prstGeom prst="rect">
            <a:avLst/>
          </a:prstGeom>
        </p:spPr>
        <p:txBody>
          <a:bodyPr vert="horz" lIns="91440" tIns="45720" rIns="91440" bIns="45720" rtlCol="0" anchor="ctr"/>
          <a:lstStyle>
            <a:lvl1pPr algn="r">
              <a:defRPr sz="675">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949170764"/>
      </p:ext>
    </p:extLst>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 id="2147483769" r:id="rId12"/>
    <p:sldLayoutId id="2147483770" r:id="rId13"/>
    <p:sldLayoutId id="2147483771" r:id="rId14"/>
    <p:sldLayoutId id="2147483772" r:id="rId15"/>
    <p:sldLayoutId id="2147483773" r:id="rId16"/>
    <p:sldLayoutId id="2147483774" r:id="rId17"/>
    <p:sldLayoutId id="2147483775" r:id="rId18"/>
  </p:sldLayoutIdLst>
  <p:hf hdr="0" ftr="0" dt="0"/>
  <p:txStyles>
    <p:titleStyle>
      <a:lvl1pPr algn="l" defTabSz="342900" rtl="0" eaLnBrk="1" latinLnBrk="0" hangingPunct="1">
        <a:spcBef>
          <a:spcPct val="0"/>
        </a:spcBef>
        <a:buNone/>
        <a:defRPr sz="27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SzPct val="80000"/>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SzPct val="80000"/>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38000">
              <a:schemeClr val="tx2">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52C54AD-C2B7-0B03-9B45-EE5D385D0E2C}"/>
              </a:ext>
            </a:extLst>
          </p:cNvPr>
          <p:cNvSpPr txBox="1"/>
          <p:nvPr/>
        </p:nvSpPr>
        <p:spPr>
          <a:xfrm>
            <a:off x="92947" y="2577476"/>
            <a:ext cx="6413631" cy="323165"/>
          </a:xfrm>
          <a:prstGeom prst="rect">
            <a:avLst/>
          </a:prstGeom>
          <a:noFill/>
        </p:spPr>
        <p:txBody>
          <a:bodyPr wrap="square" rtlCol="0">
            <a:spAutoFit/>
          </a:bodyPr>
          <a:lstStyle/>
          <a:p>
            <a:pPr algn="ctr"/>
            <a:r>
              <a:rPr lang="en-US" sz="1500" b="1" i="1" dirty="0">
                <a:latin typeface="Georgia" panose="02040502050405020303" pitchFamily="18" charset="0"/>
                <a:ea typeface="Calibri" panose="020F0502020204030204" pitchFamily="34" charset="0"/>
              </a:rPr>
              <a:t>By:</a:t>
            </a:r>
            <a:endParaRPr lang="en-NG" sz="1500" b="1" i="1" dirty="0">
              <a:latin typeface="Georgia" panose="02040502050405020303" pitchFamily="18" charset="0"/>
            </a:endParaRPr>
          </a:p>
        </p:txBody>
      </p:sp>
      <p:sp>
        <p:nvSpPr>
          <p:cNvPr id="2" name="Title 1">
            <a:extLst>
              <a:ext uri="{FF2B5EF4-FFF2-40B4-BE49-F238E27FC236}">
                <a16:creationId xmlns:a16="http://schemas.microsoft.com/office/drawing/2014/main" id="{563A3921-9EAB-A5FE-317B-5C6716905359}"/>
              </a:ext>
            </a:extLst>
          </p:cNvPr>
          <p:cNvSpPr>
            <a:spLocks noGrp="1"/>
          </p:cNvSpPr>
          <p:nvPr>
            <p:ph type="ctrTitle"/>
          </p:nvPr>
        </p:nvSpPr>
        <p:spPr>
          <a:xfrm>
            <a:off x="446256" y="1067700"/>
            <a:ext cx="5844171" cy="629003"/>
          </a:xfrm>
          <a:effectLst>
            <a:outerShdw blurRad="50800" dist="38100" dir="2700000" algn="tl" rotWithShape="0">
              <a:prstClr val="black">
                <a:alpha val="40000"/>
              </a:prstClr>
            </a:outerShdw>
          </a:effectLst>
          <a:scene3d>
            <a:camera prst="orthographicFront"/>
            <a:lightRig rig="threePt" dir="t"/>
          </a:scene3d>
          <a:sp3d>
            <a:bevelT w="165100" prst="coolSlant"/>
          </a:sp3d>
        </p:spPr>
        <p:txBody>
          <a:bodyPr>
            <a:normAutofit fontScale="90000"/>
          </a:bodyPr>
          <a:lstStyle/>
          <a:p>
            <a:pPr algn="ctr">
              <a:lnSpc>
                <a:spcPct val="150000"/>
              </a:lnSpc>
            </a:pPr>
            <a:r>
              <a:rPr lang="en-US" sz="1575" b="1" kern="100" dirty="0">
                <a:solidFill>
                  <a:schemeClr val="tx1"/>
                </a:solidFill>
                <a:latin typeface="Arial Black" panose="020B0A04020102020204" pitchFamily="34" charset="0"/>
                <a:ea typeface="Calibri" panose="020F0502020204030204" pitchFamily="34" charset="0"/>
                <a:cs typeface="Times New Roman" panose="02020603050405020304" pitchFamily="18" charset="0"/>
              </a:rPr>
              <a:t>APPLICATION OF BEST PRACTICES IN ACADEMIC PUBLICATIONS FOR ENHANCED GLOBAL VISIBILITY</a:t>
            </a:r>
            <a:endParaRPr lang="en-NG" sz="1575" kern="100" dirty="0">
              <a:solidFill>
                <a:schemeClr val="tx1"/>
              </a:solidFill>
              <a:latin typeface="Arial Black" panose="020B0A04020102020204" pitchFamily="34" charset="0"/>
              <a:ea typeface="Calibri" panose="020F0502020204030204" pitchFamily="34" charset="0"/>
              <a:cs typeface="Times New Roman" panose="02020603050405020304" pitchFamily="18" charset="0"/>
            </a:endParaRPr>
          </a:p>
        </p:txBody>
      </p:sp>
      <p:sp>
        <p:nvSpPr>
          <p:cNvPr id="14" name="Slide Number Placeholder 13">
            <a:extLst>
              <a:ext uri="{FF2B5EF4-FFF2-40B4-BE49-F238E27FC236}">
                <a16:creationId xmlns:a16="http://schemas.microsoft.com/office/drawing/2014/main" id="{C16EB19A-2F70-F200-4FC1-AE34CFAB435B}"/>
              </a:ext>
            </a:extLst>
          </p:cNvPr>
          <p:cNvSpPr>
            <a:spLocks noGrp="1"/>
          </p:cNvSpPr>
          <p:nvPr>
            <p:ph type="sldNum" sz="quarter" idx="12"/>
          </p:nvPr>
        </p:nvSpPr>
        <p:spPr/>
        <p:txBody>
          <a:bodyPr/>
          <a:lstStyle/>
          <a:p>
            <a:fld id="{6D22F896-40B5-4ADD-8801-0D06FADFA095}" type="slidenum">
              <a:rPr lang="en-US" smtClean="0"/>
              <a:t>1</a:t>
            </a:fld>
            <a:endParaRPr lang="en-US" dirty="0"/>
          </a:p>
        </p:txBody>
      </p:sp>
      <p:sp>
        <p:nvSpPr>
          <p:cNvPr id="13" name="TextBox 12">
            <a:extLst>
              <a:ext uri="{FF2B5EF4-FFF2-40B4-BE49-F238E27FC236}">
                <a16:creationId xmlns:a16="http://schemas.microsoft.com/office/drawing/2014/main" id="{9E5D602C-F73B-BA2E-C3AC-A01046E4DA39}"/>
              </a:ext>
            </a:extLst>
          </p:cNvPr>
          <p:cNvSpPr txBox="1"/>
          <p:nvPr/>
        </p:nvSpPr>
        <p:spPr>
          <a:xfrm>
            <a:off x="446256" y="4041085"/>
            <a:ext cx="5425055" cy="1061829"/>
          </a:xfrm>
          <a:prstGeom prst="rect">
            <a:avLst/>
          </a:prstGeom>
          <a:noFill/>
        </p:spPr>
        <p:txBody>
          <a:bodyPr wrap="square">
            <a:spAutoFit/>
          </a:bodyPr>
          <a:lstStyle/>
          <a:p>
            <a:pPr algn="ctr"/>
            <a:r>
              <a:rPr lang="en-US" sz="2100" i="1" dirty="0">
                <a:latin typeface="Arial Black" panose="020B0A04020102020204" pitchFamily="34" charset="0"/>
              </a:rPr>
              <a:t>University Librarian</a:t>
            </a:r>
          </a:p>
          <a:p>
            <a:pPr algn="ctr"/>
            <a:r>
              <a:rPr lang="en-US" sz="2100" dirty="0">
                <a:effectLst>
                  <a:outerShdw blurRad="38100" dist="38100" dir="2700000" algn="tl">
                    <a:srgbClr val="000000">
                      <a:alpha val="43137"/>
                    </a:srgbClr>
                  </a:outerShdw>
                </a:effectLst>
                <a:latin typeface="Arial Black" panose="020B0A04020102020204" pitchFamily="34" charset="0"/>
              </a:rPr>
              <a:t>Benue State University,</a:t>
            </a:r>
          </a:p>
          <a:p>
            <a:pPr algn="ctr"/>
            <a:r>
              <a:rPr lang="en-US" sz="2100" dirty="0">
                <a:effectLst>
                  <a:outerShdw blurRad="38100" dist="38100" dir="2700000" algn="tl">
                    <a:srgbClr val="000000">
                      <a:alpha val="43137"/>
                    </a:srgbClr>
                  </a:outerShdw>
                </a:effectLst>
                <a:latin typeface="Arial Black" panose="020B0A04020102020204" pitchFamily="34" charset="0"/>
              </a:rPr>
              <a:t>Makurdi</a:t>
            </a:r>
            <a:endParaRPr lang="en-NG" sz="2100" dirty="0">
              <a:effectLst>
                <a:outerShdw blurRad="38100" dist="38100" dir="2700000" algn="tl">
                  <a:srgbClr val="000000">
                    <a:alpha val="43137"/>
                  </a:srgbClr>
                </a:outerShdw>
              </a:effectLst>
              <a:latin typeface="Arial Black" panose="020B0A04020102020204" pitchFamily="34" charset="0"/>
            </a:endParaRPr>
          </a:p>
        </p:txBody>
      </p:sp>
      <p:sp>
        <p:nvSpPr>
          <p:cNvPr id="16" name="TextBox 15">
            <a:extLst>
              <a:ext uri="{FF2B5EF4-FFF2-40B4-BE49-F238E27FC236}">
                <a16:creationId xmlns:a16="http://schemas.microsoft.com/office/drawing/2014/main" id="{9718C906-DA47-B082-20F7-C229DA49B163}"/>
              </a:ext>
            </a:extLst>
          </p:cNvPr>
          <p:cNvSpPr txBox="1"/>
          <p:nvPr/>
        </p:nvSpPr>
        <p:spPr>
          <a:xfrm>
            <a:off x="354239" y="3640975"/>
            <a:ext cx="6152339" cy="369332"/>
          </a:xfrm>
          <a:prstGeom prst="rect">
            <a:avLst/>
          </a:prstGeom>
          <a:noFill/>
        </p:spPr>
        <p:txBody>
          <a:bodyPr wrap="square">
            <a:spAutoFit/>
          </a:bodyPr>
          <a:lstStyle/>
          <a:p>
            <a:pPr algn="ctr"/>
            <a:r>
              <a:rPr lang="en-US" b="1" dirty="0">
                <a:effectLst>
                  <a:outerShdw blurRad="38100" dist="38100" dir="2700000" algn="tl">
                    <a:srgbClr val="000000">
                      <a:alpha val="43137"/>
                    </a:srgbClr>
                  </a:outerShdw>
                </a:effectLst>
                <a:latin typeface="Algerian" panose="04020705040A02060702" pitchFamily="82" charset="0"/>
                <a:ea typeface="Calibri" panose="020F0502020204030204" pitchFamily="34" charset="0"/>
                <a:cs typeface="Arial" panose="020B0604020202020204" pitchFamily="34" charset="0"/>
              </a:rPr>
              <a:t>PROFESSOR INNOCENT ISA EKOJA, </a:t>
            </a:r>
            <a:r>
              <a:rPr lang="en-US" sz="1200" i="1" dirty="0">
                <a:effectLst>
                  <a:outerShdw blurRad="38100" dist="38100" dir="2700000" algn="tl">
                    <a:srgbClr val="000000">
                      <a:alpha val="43137"/>
                    </a:srgbClr>
                  </a:outerShdw>
                </a:effectLst>
                <a:latin typeface="Aptos Narrow" panose="020B0004020202020204" pitchFamily="34" charset="0"/>
                <a:ea typeface="Calibri" panose="020F0502020204030204" pitchFamily="34" charset="0"/>
                <a:cs typeface="Arial" panose="020B0604020202020204" pitchFamily="34" charset="0"/>
              </a:rPr>
              <a:t>FNLA, FIIKMC, CLN</a:t>
            </a:r>
            <a:endParaRPr lang="en-NG" i="1" dirty="0">
              <a:effectLst>
                <a:outerShdw blurRad="38100" dist="38100" dir="2700000" algn="tl">
                  <a:srgbClr val="000000">
                    <a:alpha val="43137"/>
                  </a:srgbClr>
                </a:outerShdw>
              </a:effectLst>
              <a:latin typeface="Aptos Narrow" panose="020B0004020202020204" pitchFamily="34" charset="0"/>
            </a:endParaRPr>
          </a:p>
        </p:txBody>
      </p:sp>
      <p:sp>
        <p:nvSpPr>
          <p:cNvPr id="3" name="TextBox 2">
            <a:extLst>
              <a:ext uri="{FF2B5EF4-FFF2-40B4-BE49-F238E27FC236}">
                <a16:creationId xmlns:a16="http://schemas.microsoft.com/office/drawing/2014/main" id="{4D13D304-D80E-8B5C-66EC-258AEF70A798}"/>
              </a:ext>
            </a:extLst>
          </p:cNvPr>
          <p:cNvSpPr txBox="1"/>
          <p:nvPr/>
        </p:nvSpPr>
        <p:spPr>
          <a:xfrm>
            <a:off x="466083" y="6583582"/>
            <a:ext cx="5824344" cy="1077218"/>
          </a:xfrm>
          <a:prstGeom prst="rect">
            <a:avLst/>
          </a:prstGeom>
          <a:noFill/>
        </p:spPr>
        <p:txBody>
          <a:bodyPr wrap="square" rtlCol="0">
            <a:spAutoFit/>
          </a:bodyPr>
          <a:lstStyle/>
          <a:p>
            <a:pPr algn="ctr"/>
            <a:r>
              <a:rPr lang="en-US" sz="1600" b="1" i="1" dirty="0">
                <a:effectLst>
                  <a:outerShdw blurRad="38100" dist="38100" dir="2700000" algn="tl">
                    <a:srgbClr val="000000">
                      <a:alpha val="43137"/>
                    </a:srgbClr>
                  </a:outerShdw>
                </a:effectLst>
                <a:latin typeface="Georgia" panose="02040502050405020303" pitchFamily="18" charset="0"/>
              </a:rPr>
              <a:t>Being a Presentation at the Workshop on Strategies for Reinvigorating Academic and Administrative Excellence in Benue State University, Makurdi </a:t>
            </a:r>
          </a:p>
          <a:p>
            <a:pPr algn="ctr"/>
            <a:r>
              <a:rPr lang="en-US" sz="1600" b="1" i="1" dirty="0">
                <a:effectLst>
                  <a:outerShdw blurRad="38100" dist="38100" dir="2700000" algn="tl">
                    <a:srgbClr val="000000">
                      <a:alpha val="43137"/>
                    </a:srgbClr>
                  </a:outerShdw>
                </a:effectLst>
                <a:latin typeface="Georgia" panose="02040502050405020303" pitchFamily="18" charset="0"/>
              </a:rPr>
              <a:t>held on 19</a:t>
            </a:r>
            <a:r>
              <a:rPr lang="en-US" sz="1600" b="1" i="1" baseline="30000" dirty="0">
                <a:effectLst>
                  <a:outerShdw blurRad="38100" dist="38100" dir="2700000" algn="tl">
                    <a:srgbClr val="000000">
                      <a:alpha val="43137"/>
                    </a:srgbClr>
                  </a:outerShdw>
                </a:effectLst>
                <a:latin typeface="Georgia" panose="02040502050405020303" pitchFamily="18" charset="0"/>
              </a:rPr>
              <a:t>th</a:t>
            </a:r>
            <a:r>
              <a:rPr lang="en-US" sz="1600" b="1" i="1" dirty="0">
                <a:effectLst>
                  <a:outerShdw blurRad="38100" dist="38100" dir="2700000" algn="tl">
                    <a:srgbClr val="000000">
                      <a:alpha val="43137"/>
                    </a:srgbClr>
                  </a:outerShdw>
                </a:effectLst>
                <a:latin typeface="Georgia" panose="02040502050405020303" pitchFamily="18" charset="0"/>
              </a:rPr>
              <a:t> and 20</a:t>
            </a:r>
            <a:r>
              <a:rPr lang="en-US" sz="1600" b="1" i="1" baseline="30000" dirty="0">
                <a:effectLst>
                  <a:outerShdw blurRad="38100" dist="38100" dir="2700000" algn="tl">
                    <a:srgbClr val="000000">
                      <a:alpha val="43137"/>
                    </a:srgbClr>
                  </a:outerShdw>
                </a:effectLst>
                <a:latin typeface="Georgia" panose="02040502050405020303" pitchFamily="18" charset="0"/>
              </a:rPr>
              <a:t>th</a:t>
            </a:r>
            <a:r>
              <a:rPr lang="en-US" sz="1600" b="1" i="1" dirty="0">
                <a:effectLst>
                  <a:outerShdw blurRad="38100" dist="38100" dir="2700000" algn="tl">
                    <a:srgbClr val="000000">
                      <a:alpha val="43137"/>
                    </a:srgbClr>
                  </a:outerShdw>
                </a:effectLst>
                <a:latin typeface="Georgia" panose="02040502050405020303" pitchFamily="18" charset="0"/>
              </a:rPr>
              <a:t> July, 2023</a:t>
            </a:r>
            <a:endParaRPr lang="en-NG" sz="1600" b="1" i="1" dirty="0">
              <a:effectLst>
                <a:outerShdw blurRad="38100" dist="38100" dir="2700000" algn="tl">
                  <a:srgbClr val="000000">
                    <a:alpha val="43137"/>
                  </a:srgbClr>
                </a:outerShdw>
              </a:effectLst>
              <a:latin typeface="Georgia" panose="02040502050405020303" pitchFamily="18" charset="0"/>
            </a:endParaRPr>
          </a:p>
        </p:txBody>
      </p:sp>
    </p:spTree>
    <p:extLst>
      <p:ext uri="{BB962C8B-B14F-4D97-AF65-F5344CB8AC3E}">
        <p14:creationId xmlns:p14="http://schemas.microsoft.com/office/powerpoint/2010/main" val="40146178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C119F-405A-898D-4EFF-0892881AD32C}"/>
              </a:ext>
            </a:extLst>
          </p:cNvPr>
          <p:cNvSpPr>
            <a:spLocks noGrp="1"/>
          </p:cNvSpPr>
          <p:nvPr>
            <p:ph type="title"/>
          </p:nvPr>
        </p:nvSpPr>
        <p:spPr>
          <a:xfrm>
            <a:off x="445769" y="770699"/>
            <a:ext cx="5831087" cy="263819"/>
          </a:xfrm>
        </p:spPr>
        <p:txBody>
          <a:bodyPr>
            <a:noAutofit/>
          </a:bodyPr>
          <a:lstStyle/>
          <a:p>
            <a:pPr algn="ctr"/>
            <a:r>
              <a:rPr lang="en-US" sz="1800" b="1" dirty="0">
                <a:effectLst>
                  <a:outerShdw blurRad="38100" dist="38100" dir="2700000" algn="tl">
                    <a:srgbClr val="000000">
                      <a:alpha val="43137"/>
                    </a:srgbClr>
                  </a:outerShdw>
                </a:effectLst>
                <a:latin typeface="Arial" panose="020B0604020202020204" pitchFamily="34" charset="0"/>
                <a:ea typeface="Calibri" panose="020F0502020204030204" pitchFamily="34" charset="0"/>
              </a:rPr>
              <a:t>ATTAINING GLOBAL VISIBILITY</a:t>
            </a:r>
            <a:endParaRPr lang="en-NG" sz="3200" dirty="0">
              <a:effectLst>
                <a:outerShdw blurRad="38100" dist="38100" dir="2700000" algn="tl">
                  <a:srgbClr val="000000">
                    <a:alpha val="43137"/>
                  </a:srgbClr>
                </a:outerShdw>
              </a:effectLst>
            </a:endParaRPr>
          </a:p>
        </p:txBody>
      </p:sp>
      <p:sp>
        <p:nvSpPr>
          <p:cNvPr id="9" name="Slide Number Placeholder 8">
            <a:extLst>
              <a:ext uri="{FF2B5EF4-FFF2-40B4-BE49-F238E27FC236}">
                <a16:creationId xmlns:a16="http://schemas.microsoft.com/office/drawing/2014/main" id="{F7C3BA39-4131-3062-23C8-20F913F25F4A}"/>
              </a:ext>
            </a:extLst>
          </p:cNvPr>
          <p:cNvSpPr>
            <a:spLocks noGrp="1"/>
          </p:cNvSpPr>
          <p:nvPr>
            <p:ph type="sldNum" sz="quarter" idx="12"/>
          </p:nvPr>
        </p:nvSpPr>
        <p:spPr/>
        <p:txBody>
          <a:bodyPr/>
          <a:lstStyle/>
          <a:p>
            <a:fld id="{6D22F896-40B5-4ADD-8801-0D06FADFA095}" type="slidenum">
              <a:rPr lang="en-US" smtClean="0"/>
              <a:t>10</a:t>
            </a:fld>
            <a:endParaRPr lang="en-US" dirty="0"/>
          </a:p>
        </p:txBody>
      </p:sp>
      <p:sp>
        <p:nvSpPr>
          <p:cNvPr id="7" name="TextBox 6">
            <a:extLst>
              <a:ext uri="{FF2B5EF4-FFF2-40B4-BE49-F238E27FC236}">
                <a16:creationId xmlns:a16="http://schemas.microsoft.com/office/drawing/2014/main" id="{78F4BD60-CFA1-ED4B-7A47-22D89CBE2A1B}"/>
              </a:ext>
            </a:extLst>
          </p:cNvPr>
          <p:cNvSpPr txBox="1"/>
          <p:nvPr/>
        </p:nvSpPr>
        <p:spPr>
          <a:xfrm>
            <a:off x="489234" y="1257532"/>
            <a:ext cx="5922997" cy="7571303"/>
          </a:xfrm>
          <a:prstGeom prst="rect">
            <a:avLst/>
          </a:prstGeom>
          <a:noFill/>
        </p:spPr>
        <p:txBody>
          <a:bodyPr wrap="square">
            <a:spAutoFit/>
          </a:bodyPr>
          <a:lstStyle/>
          <a:p>
            <a:r>
              <a:rPr lang="en-US" dirty="0">
                <a:latin typeface="Arial" panose="020B0604020202020204" pitchFamily="34" charset="0"/>
                <a:ea typeface="Calibri" panose="020F0502020204030204" pitchFamily="34" charset="0"/>
              </a:rPr>
              <a:t>Additional steps to maximize visibility are:</a:t>
            </a:r>
          </a:p>
          <a:p>
            <a:endParaRPr lang="en-US" dirty="0">
              <a:latin typeface="Arial" panose="020B0604020202020204" pitchFamily="34" charset="0"/>
              <a:ea typeface="Calibri" panose="020F0502020204030204" pitchFamily="34" charset="0"/>
            </a:endParaRPr>
          </a:p>
          <a:p>
            <a:pPr marL="214303" indent="-214303" algn="just">
              <a:buFont typeface="Wingdings" panose="05000000000000000000" pitchFamily="2" charset="2"/>
              <a:buChar char="Ø"/>
            </a:pPr>
            <a:r>
              <a:rPr lang="en-US" dirty="0">
                <a:latin typeface="Arial" panose="020B0604020202020204" pitchFamily="34" charset="0"/>
                <a:ea typeface="Calibri" panose="020F0502020204030204" pitchFamily="34" charset="0"/>
              </a:rPr>
              <a:t> </a:t>
            </a:r>
            <a:r>
              <a:rPr lang="en-US" i="1" dirty="0">
                <a:latin typeface="Arial Narrow" panose="020B0606020202030204" pitchFamily="34" charset="0"/>
                <a:ea typeface="Calibri" panose="020F0502020204030204" pitchFamily="34" charset="0"/>
              </a:rPr>
              <a:t>Continuous promotion and sharing of findings of academic publications through various channels, such as social networking sites (Twitter, Facebooks, </a:t>
            </a:r>
            <a:r>
              <a:rPr lang="en-US" i="1" dirty="0" err="1">
                <a:latin typeface="Arial Narrow" panose="020B0606020202030204" pitchFamily="34" charset="0"/>
                <a:ea typeface="Calibri" panose="020F0502020204030204" pitchFamily="34" charset="0"/>
              </a:rPr>
              <a:t>Youtube</a:t>
            </a:r>
            <a:r>
              <a:rPr lang="en-US" i="1" dirty="0">
                <a:latin typeface="Arial Narrow" panose="020B0606020202030204" pitchFamily="34" charset="0"/>
                <a:ea typeface="Calibri" panose="020F0502020204030204" pitchFamily="34" charset="0"/>
              </a:rPr>
              <a:t>, LinkedIn, </a:t>
            </a:r>
            <a:r>
              <a:rPr lang="en-US" i="1" dirty="0" err="1">
                <a:latin typeface="Arial Narrow" panose="020B0606020202030204" pitchFamily="34" charset="0"/>
                <a:ea typeface="Calibri" panose="020F0502020204030204" pitchFamily="34" charset="0"/>
              </a:rPr>
              <a:t>etc</a:t>
            </a:r>
            <a:r>
              <a:rPr lang="en-US" i="1" dirty="0">
                <a:latin typeface="Arial Narrow" panose="020B0606020202030204" pitchFamily="34" charset="0"/>
                <a:ea typeface="Calibri" panose="020F0502020204030204" pitchFamily="34" charset="0"/>
              </a:rPr>
              <a:t>) and academic networks such as Research Gate, Academic.edu, Google Scholar, </a:t>
            </a:r>
            <a:r>
              <a:rPr lang="en-US" i="1" dirty="0" err="1">
                <a:latin typeface="Arial Narrow" panose="020B0606020202030204" pitchFamily="34" charset="0"/>
                <a:ea typeface="Calibri" panose="020F0502020204030204" pitchFamily="34" charset="0"/>
              </a:rPr>
              <a:t>etc</a:t>
            </a:r>
            <a:r>
              <a:rPr lang="en-US" i="1" dirty="0">
                <a:latin typeface="Arial Narrow" panose="020B0606020202030204" pitchFamily="34" charset="0"/>
                <a:ea typeface="Calibri" panose="020F0502020204030204" pitchFamily="34" charset="0"/>
              </a:rPr>
              <a:t> will enhance global visibility.</a:t>
            </a:r>
          </a:p>
          <a:p>
            <a:pPr marL="214303" indent="-214303" algn="just">
              <a:buFont typeface="Wingdings" panose="05000000000000000000" pitchFamily="2" charset="2"/>
              <a:buChar char="Ø"/>
            </a:pPr>
            <a:endParaRPr lang="en-US" i="1" dirty="0">
              <a:latin typeface="Arial Narrow" panose="020B0606020202030204" pitchFamily="34" charset="0"/>
            </a:endParaRPr>
          </a:p>
          <a:p>
            <a:pPr marL="214303" indent="-214303" algn="just">
              <a:buFont typeface="Wingdings" panose="05000000000000000000" pitchFamily="2" charset="2"/>
              <a:buChar char="Ø"/>
            </a:pPr>
            <a:r>
              <a:rPr lang="en-US" i="1" dirty="0">
                <a:latin typeface="Arial Narrow" panose="020B0606020202030204" pitchFamily="34" charset="0"/>
                <a:ea typeface="Calibri" panose="020F0502020204030204" pitchFamily="34" charset="0"/>
              </a:rPr>
              <a:t>Using </a:t>
            </a:r>
            <a:r>
              <a:rPr lang="en-US" i="1" dirty="0" err="1">
                <a:latin typeface="Arial Narrow" panose="020B0606020202030204" pitchFamily="34" charset="0"/>
                <a:ea typeface="Calibri" panose="020F0502020204030204" pitchFamily="34" charset="0"/>
              </a:rPr>
              <a:t>Linkedln</a:t>
            </a:r>
            <a:r>
              <a:rPr lang="en-US" i="1" dirty="0">
                <a:latin typeface="Arial Narrow" panose="020B0606020202030204" pitchFamily="34" charset="0"/>
                <a:ea typeface="Calibri" panose="020F0502020204030204" pitchFamily="34" charset="0"/>
              </a:rPr>
              <a:t> and other social networking sites, researchers can share their scientific findings with a wider range of audiences, thus increasing their research’s visibility.</a:t>
            </a:r>
          </a:p>
          <a:p>
            <a:pPr marL="214303" indent="-214303" algn="just">
              <a:buFont typeface="Wingdings" panose="05000000000000000000" pitchFamily="2" charset="2"/>
              <a:buChar char="Ø"/>
            </a:pPr>
            <a:endParaRPr lang="en-US" i="1" dirty="0">
              <a:latin typeface="Arial Narrow" panose="020B0606020202030204" pitchFamily="34" charset="0"/>
            </a:endParaRPr>
          </a:p>
          <a:p>
            <a:pPr marL="214303" indent="-214303" algn="just">
              <a:buFont typeface="Wingdings" panose="05000000000000000000" pitchFamily="2" charset="2"/>
              <a:buChar char="Ø"/>
            </a:pPr>
            <a:r>
              <a:rPr lang="en-US" i="1" dirty="0">
                <a:latin typeface="Arial Narrow" panose="020B0606020202030204" pitchFamily="34" charset="0"/>
                <a:ea typeface="Calibri" panose="020F0502020204030204" pitchFamily="34" charset="0"/>
              </a:rPr>
              <a:t> </a:t>
            </a:r>
            <a:r>
              <a:rPr lang="en-US" i="1" dirty="0" err="1">
                <a:latin typeface="Arial Narrow" panose="020B0606020202030204" pitchFamily="34" charset="0"/>
                <a:ea typeface="Calibri" panose="020F0502020204030204" pitchFamily="34" charset="0"/>
              </a:rPr>
              <a:t>Linkedln</a:t>
            </a:r>
            <a:r>
              <a:rPr lang="en-US" i="1" dirty="0">
                <a:latin typeface="Arial Narrow" panose="020B0606020202030204" pitchFamily="34" charset="0"/>
                <a:ea typeface="Calibri" panose="020F0502020204030204" pitchFamily="34" charset="0"/>
              </a:rPr>
              <a:t> offers wider audience and better chances of increased visibility than an article published in an indexed scientific database, which is meant for a specific field(s).</a:t>
            </a:r>
          </a:p>
          <a:p>
            <a:pPr marL="214303" indent="-214303" algn="just">
              <a:buFont typeface="Wingdings" panose="05000000000000000000" pitchFamily="2" charset="2"/>
              <a:buChar char="Ø"/>
            </a:pPr>
            <a:endParaRPr lang="en-US" i="1" dirty="0">
              <a:latin typeface="Arial Narrow" panose="020B0606020202030204" pitchFamily="34" charset="0"/>
              <a:ea typeface="Calibri" panose="020F0502020204030204" pitchFamily="34" charset="0"/>
            </a:endParaRPr>
          </a:p>
          <a:p>
            <a:pPr marL="214303" indent="-214303" algn="just">
              <a:buFont typeface="Wingdings" panose="05000000000000000000" pitchFamily="2" charset="2"/>
              <a:buChar char="Ø"/>
            </a:pPr>
            <a:r>
              <a:rPr lang="en-US" i="1" kern="100" dirty="0">
                <a:latin typeface="Arial Narrow" panose="020B0606020202030204" pitchFamily="34" charset="0"/>
                <a:ea typeface="Calibri" panose="020F0502020204030204" pitchFamily="34" charset="0"/>
                <a:cs typeface="Times New Roman" panose="02020603050405020304" pitchFamily="18" charset="0"/>
              </a:rPr>
              <a:t>With </a:t>
            </a:r>
            <a:r>
              <a:rPr lang="en-US" i="1" kern="100" dirty="0" err="1">
                <a:latin typeface="Arial Narrow" panose="020B0606020202030204" pitchFamily="34" charset="0"/>
                <a:ea typeface="Calibri" panose="020F0502020204030204" pitchFamily="34" charset="0"/>
                <a:cs typeface="Times New Roman" panose="02020603050405020304" pitchFamily="18" charset="0"/>
              </a:rPr>
              <a:t>Linkedln</a:t>
            </a:r>
            <a:r>
              <a:rPr lang="en-US" i="1" kern="100" dirty="0">
                <a:latin typeface="Arial Narrow" panose="020B0606020202030204" pitchFamily="34" charset="0"/>
                <a:ea typeface="Calibri" panose="020F0502020204030204" pitchFamily="34" charset="0"/>
                <a:cs typeface="Times New Roman" panose="02020603050405020304" pitchFamily="18" charset="0"/>
              </a:rPr>
              <a:t>, other interdisciplinary researchers have the opportunity to read the work, thus leading not only to an increase in the publisher’s research citations but also improvement in his work’s credibility and visibility.</a:t>
            </a:r>
            <a:endParaRPr lang="en-NG" i="1" kern="100" dirty="0">
              <a:latin typeface="Arial Narrow" panose="020B0606020202030204" pitchFamily="34" charset="0"/>
              <a:ea typeface="Calibri" panose="020F0502020204030204" pitchFamily="34" charset="0"/>
              <a:cs typeface="Times New Roman" panose="02020603050405020304" pitchFamily="18" charset="0"/>
            </a:endParaRPr>
          </a:p>
          <a:p>
            <a:pPr marL="214303" indent="-214303" algn="just">
              <a:buFont typeface="Wingdings" panose="05000000000000000000" pitchFamily="2" charset="2"/>
              <a:buChar char="Ø"/>
            </a:pPr>
            <a:endParaRPr lang="en-US" i="1" dirty="0">
              <a:latin typeface="Arial Narrow" panose="020B0606020202030204" pitchFamily="34" charset="0"/>
              <a:ea typeface="Calibri" panose="020F0502020204030204" pitchFamily="34" charset="0"/>
            </a:endParaRPr>
          </a:p>
          <a:p>
            <a:pPr marL="214303" indent="-214303" algn="just">
              <a:buFont typeface="Wingdings" panose="05000000000000000000" pitchFamily="2" charset="2"/>
              <a:buChar char="Ø"/>
            </a:pPr>
            <a:r>
              <a:rPr lang="en-US" i="1" kern="100" dirty="0">
                <a:latin typeface="Arial Narrow" panose="020B0606020202030204" pitchFamily="34" charset="0"/>
                <a:ea typeface="Calibri" panose="020F0502020204030204" pitchFamily="34" charset="0"/>
                <a:cs typeface="Times New Roman" panose="02020603050405020304" pitchFamily="18" charset="0"/>
              </a:rPr>
              <a:t>Use of standardized institutional affiliations and addresses accords credibility to our works and guarantees the right attribution to them.</a:t>
            </a:r>
          </a:p>
          <a:p>
            <a:pPr marL="214303" indent="-214303" algn="just">
              <a:buFont typeface="Wingdings" panose="05000000000000000000" pitchFamily="2" charset="2"/>
              <a:buChar char="Ø"/>
            </a:pPr>
            <a:endParaRPr lang="en-US" i="1" kern="100" dirty="0">
              <a:latin typeface="Arial Narrow" panose="020B0606020202030204" pitchFamily="34" charset="0"/>
              <a:ea typeface="Calibri" panose="020F0502020204030204" pitchFamily="34" charset="0"/>
              <a:cs typeface="Times New Roman" panose="02020603050405020304" pitchFamily="18" charset="0"/>
            </a:endParaRPr>
          </a:p>
          <a:p>
            <a:pPr marL="214303" indent="-214303" algn="just">
              <a:buFont typeface="Wingdings" panose="05000000000000000000" pitchFamily="2" charset="2"/>
              <a:buChar char="Ø"/>
            </a:pPr>
            <a:r>
              <a:rPr lang="en-US" i="1" kern="100" dirty="0">
                <a:latin typeface="Arial Narrow" panose="020B0606020202030204" pitchFamily="34" charset="0"/>
                <a:ea typeface="Calibri" panose="020F0502020204030204" pitchFamily="34" charset="0"/>
                <a:cs typeface="Times New Roman" panose="02020603050405020304" pitchFamily="18" charset="0"/>
              </a:rPr>
              <a:t>Good academic publications with affiliations can enhance global visibility of both the researcher and the institution.</a:t>
            </a:r>
            <a:endParaRPr lang="en-NG" i="1" kern="100" dirty="0">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360804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E2E4BA5-B091-7075-56AA-D8C4261B60D6}"/>
              </a:ext>
            </a:extLst>
          </p:cNvPr>
          <p:cNvSpPr txBox="1"/>
          <p:nvPr/>
        </p:nvSpPr>
        <p:spPr>
          <a:xfrm>
            <a:off x="2197667" y="347971"/>
            <a:ext cx="3429000" cy="254044"/>
          </a:xfrm>
          <a:prstGeom prst="rect">
            <a:avLst/>
          </a:prstGeom>
          <a:noFill/>
        </p:spPr>
        <p:txBody>
          <a:bodyPr wrap="square">
            <a:spAutoFit/>
          </a:bodyPr>
          <a:lstStyle/>
          <a:p>
            <a:r>
              <a:rPr lang="en-US" sz="1051" b="1" dirty="0">
                <a:solidFill>
                  <a:srgbClr val="7030A0"/>
                </a:solidFill>
                <a:latin typeface="Arial" panose="020B0604020202020204" pitchFamily="34" charset="0"/>
                <a:ea typeface="Calibri" panose="020F0502020204030204" pitchFamily="34" charset="0"/>
              </a:rPr>
              <a:t>Attaining Global Visibility </a:t>
            </a:r>
            <a:r>
              <a:rPr lang="en-US" sz="1051" i="1" dirty="0">
                <a:solidFill>
                  <a:srgbClr val="FF0000"/>
                </a:solidFill>
                <a:latin typeface="Arial" panose="020B0604020202020204" pitchFamily="34" charset="0"/>
                <a:ea typeface="Calibri" panose="020F0502020204030204" pitchFamily="34" charset="0"/>
              </a:rPr>
              <a:t>Cont’d</a:t>
            </a:r>
            <a:endParaRPr lang="en-NG" sz="1051" i="1" dirty="0">
              <a:solidFill>
                <a:srgbClr val="FF0000"/>
              </a:solidFill>
            </a:endParaRPr>
          </a:p>
        </p:txBody>
      </p:sp>
      <p:sp>
        <p:nvSpPr>
          <p:cNvPr id="5" name="TextBox 4">
            <a:extLst>
              <a:ext uri="{FF2B5EF4-FFF2-40B4-BE49-F238E27FC236}">
                <a16:creationId xmlns:a16="http://schemas.microsoft.com/office/drawing/2014/main" id="{93DE8EE3-2462-079C-8C93-C54D0767A09F}"/>
              </a:ext>
            </a:extLst>
          </p:cNvPr>
          <p:cNvSpPr txBox="1"/>
          <p:nvPr/>
        </p:nvSpPr>
        <p:spPr>
          <a:xfrm>
            <a:off x="281119" y="771455"/>
            <a:ext cx="5936260" cy="8340745"/>
          </a:xfrm>
          <a:prstGeom prst="rect">
            <a:avLst/>
          </a:prstGeom>
          <a:noFill/>
        </p:spPr>
        <p:txBody>
          <a:bodyPr wrap="square">
            <a:spAutoFit/>
          </a:bodyPr>
          <a:lstStyle/>
          <a:p>
            <a:pPr marL="342883" indent="-342883" algn="just">
              <a:buFont typeface="Wingdings" panose="05000000000000000000" pitchFamily="2" charset="2"/>
              <a:buChar char="Ø"/>
            </a:pPr>
            <a:r>
              <a:rPr lang="en-US" sz="2400" i="1" kern="100" dirty="0">
                <a:latin typeface="Arial Narrow" panose="020B0606020202030204" pitchFamily="34" charset="0"/>
                <a:ea typeface="Calibri" panose="020F0502020204030204" pitchFamily="34" charset="0"/>
                <a:cs typeface="Times New Roman" panose="02020603050405020304" pitchFamily="18" charset="0"/>
              </a:rPr>
              <a:t>Enhanced global visibility through best academic practices can result in collaboration opportunities, attract fundings and promote the career advancement of the researcher.</a:t>
            </a:r>
          </a:p>
          <a:p>
            <a:pPr marL="342883" indent="-342883" algn="just">
              <a:buFont typeface="Wingdings" panose="05000000000000000000" pitchFamily="2" charset="2"/>
              <a:buChar char="Ø"/>
            </a:pPr>
            <a:endParaRPr lang="en-US" sz="2400" i="1" kern="100" dirty="0">
              <a:latin typeface="Arial Narrow" panose="020B0606020202030204" pitchFamily="34" charset="0"/>
              <a:ea typeface="Calibri" panose="020F0502020204030204" pitchFamily="34" charset="0"/>
              <a:cs typeface="Times New Roman" panose="02020603050405020304" pitchFamily="18" charset="0"/>
            </a:endParaRPr>
          </a:p>
          <a:p>
            <a:pPr marL="342883" indent="-342883" algn="just">
              <a:buFont typeface="Wingdings" panose="05000000000000000000" pitchFamily="2" charset="2"/>
              <a:buChar char="Ø"/>
            </a:pPr>
            <a:r>
              <a:rPr lang="en-US" sz="2400" i="1" kern="100" dirty="0">
                <a:latin typeface="Arial Narrow" panose="020B0606020202030204" pitchFamily="34" charset="0"/>
                <a:ea typeface="Calibri" panose="020F0502020204030204" pitchFamily="34" charset="0"/>
                <a:cs typeface="Times New Roman" panose="02020603050405020304" pitchFamily="18" charset="0"/>
              </a:rPr>
              <a:t>Publishing using well known databases, e.g. ProQuest can enhance our global visibility.</a:t>
            </a:r>
            <a:endParaRPr lang="en-NG" sz="2400" i="1" kern="100" dirty="0">
              <a:latin typeface="Arial Narrow" panose="020B0606020202030204" pitchFamily="34" charset="0"/>
              <a:ea typeface="Calibri" panose="020F0502020204030204" pitchFamily="34" charset="0"/>
              <a:cs typeface="Times New Roman" panose="02020603050405020304" pitchFamily="18" charset="0"/>
            </a:endParaRPr>
          </a:p>
          <a:p>
            <a:pPr marL="342883" indent="-342883" algn="just">
              <a:buFont typeface="Wingdings" panose="05000000000000000000" pitchFamily="2" charset="2"/>
              <a:buChar char="Ø"/>
            </a:pPr>
            <a:endParaRPr lang="en-US" i="1" kern="100" dirty="0">
              <a:latin typeface="Arial Narrow" panose="020B0606020202030204" pitchFamily="34" charset="0"/>
              <a:ea typeface="Calibri" panose="020F0502020204030204" pitchFamily="34" charset="0"/>
              <a:cs typeface="Times New Roman" panose="02020603050405020304" pitchFamily="18" charset="0"/>
            </a:endParaRPr>
          </a:p>
          <a:p>
            <a:pPr marL="342883" indent="-342883" algn="just">
              <a:buFont typeface="Wingdings" panose="05000000000000000000" pitchFamily="2" charset="2"/>
              <a:buChar char="Ø"/>
            </a:pPr>
            <a:endParaRPr lang="en-US" i="1" kern="100" dirty="0">
              <a:latin typeface="Arial Narrow" panose="020B0606020202030204" pitchFamily="34" charset="0"/>
              <a:ea typeface="Calibri" panose="020F0502020204030204" pitchFamily="34" charset="0"/>
              <a:cs typeface="Times New Roman" panose="02020603050405020304" pitchFamily="18" charset="0"/>
            </a:endParaRPr>
          </a:p>
          <a:p>
            <a:pPr marL="342883" indent="-342883" algn="just">
              <a:buFont typeface="Wingdings" panose="05000000000000000000" pitchFamily="2" charset="2"/>
              <a:buChar char="Ø"/>
            </a:pPr>
            <a:r>
              <a:rPr lang="en-US" sz="2400" i="1" dirty="0">
                <a:latin typeface="Arial Narrow" panose="020B0606020202030204" pitchFamily="34" charset="0"/>
                <a:ea typeface="Calibri" panose="020F0502020204030204" pitchFamily="34" charset="0"/>
              </a:rPr>
              <a:t>Constant and regular updating of our profiles and platforms, e.g. websites, blogs, </a:t>
            </a:r>
            <a:r>
              <a:rPr lang="en-US" sz="2400" i="1" dirty="0" err="1">
                <a:latin typeface="Arial Narrow" panose="020B0606020202030204" pitchFamily="34" charset="0"/>
                <a:ea typeface="Calibri" panose="020F0502020204030204" pitchFamily="34" charset="0"/>
              </a:rPr>
              <a:t>etc</a:t>
            </a:r>
            <a:r>
              <a:rPr lang="en-US" sz="2400" i="1" dirty="0">
                <a:latin typeface="Arial Narrow" panose="020B0606020202030204" pitchFamily="34" charset="0"/>
                <a:ea typeface="Calibri" panose="020F0502020204030204" pitchFamily="34" charset="0"/>
              </a:rPr>
              <a:t> can also enhance our visibility.</a:t>
            </a:r>
            <a:endParaRPr lang="en-US" i="1" kern="100" dirty="0">
              <a:latin typeface="Arial Narrow" panose="020B0606020202030204" pitchFamily="34" charset="0"/>
              <a:ea typeface="Calibri" panose="020F0502020204030204" pitchFamily="34" charset="0"/>
              <a:cs typeface="Times New Roman" panose="02020603050405020304" pitchFamily="18" charset="0"/>
            </a:endParaRPr>
          </a:p>
          <a:p>
            <a:pPr marL="342883" indent="-342883" algn="just">
              <a:buFont typeface="Wingdings" panose="05000000000000000000" pitchFamily="2" charset="2"/>
              <a:buChar char="Ø"/>
            </a:pPr>
            <a:endParaRPr lang="en-US" i="1" kern="100" dirty="0">
              <a:latin typeface="Arial Narrow" panose="020B0606020202030204" pitchFamily="34" charset="0"/>
              <a:ea typeface="Calibri" panose="020F0502020204030204" pitchFamily="34" charset="0"/>
              <a:cs typeface="Times New Roman" panose="02020603050405020304" pitchFamily="18" charset="0"/>
            </a:endParaRPr>
          </a:p>
          <a:p>
            <a:pPr marL="342883" indent="-342883" algn="just">
              <a:buFont typeface="Wingdings" panose="05000000000000000000" pitchFamily="2" charset="2"/>
              <a:buChar char="Ø"/>
            </a:pPr>
            <a:r>
              <a:rPr lang="en-US" sz="2400" i="1" dirty="0">
                <a:latin typeface="Arial Narrow" panose="020B0606020202030204" pitchFamily="34" charset="0"/>
                <a:ea typeface="Calibri" panose="020F0502020204030204" pitchFamily="34" charset="0"/>
              </a:rPr>
              <a:t>Collaborating and partnering with fellow researchers, institutions and </a:t>
            </a:r>
            <a:r>
              <a:rPr lang="en-US" sz="2400" i="1" dirty="0" err="1">
                <a:latin typeface="Arial Narrow" panose="020B0606020202030204" pitchFamily="34" charset="0"/>
                <a:ea typeface="Calibri" panose="020F0502020204030204" pitchFamily="34" charset="0"/>
              </a:rPr>
              <a:t>organisations</a:t>
            </a:r>
            <a:r>
              <a:rPr lang="en-US" sz="2400" i="1" dirty="0">
                <a:latin typeface="Arial Narrow" panose="020B0606020202030204" pitchFamily="34" charset="0"/>
                <a:ea typeface="Calibri" panose="020F0502020204030204" pitchFamily="34" charset="0"/>
              </a:rPr>
              <a:t> help bring about better research and its impact beyond our familiar frontiers, thus enhancing our credibility. </a:t>
            </a:r>
            <a:endParaRPr lang="en-US" i="1" kern="100" dirty="0">
              <a:latin typeface="Arial Narrow" panose="020B0606020202030204" pitchFamily="34" charset="0"/>
              <a:ea typeface="Calibri" panose="020F0502020204030204" pitchFamily="34" charset="0"/>
              <a:cs typeface="Times New Roman" panose="02020603050405020304" pitchFamily="18" charset="0"/>
            </a:endParaRPr>
          </a:p>
          <a:p>
            <a:pPr marL="342883" indent="-342883" algn="just">
              <a:buFont typeface="Wingdings" panose="05000000000000000000" pitchFamily="2" charset="2"/>
              <a:buChar char="Ø"/>
            </a:pPr>
            <a:endParaRPr lang="en-US" i="1" kern="100" dirty="0">
              <a:latin typeface="Arial Narrow" panose="020B0606020202030204" pitchFamily="34" charset="0"/>
              <a:ea typeface="Calibri" panose="020F0502020204030204" pitchFamily="34" charset="0"/>
              <a:cs typeface="Times New Roman" panose="02020603050405020304" pitchFamily="18" charset="0"/>
            </a:endParaRPr>
          </a:p>
          <a:p>
            <a:pPr marL="342883" indent="-342883" algn="just">
              <a:buFont typeface="Wingdings" panose="05000000000000000000" pitchFamily="2" charset="2"/>
              <a:buChar char="Ø"/>
            </a:pPr>
            <a:r>
              <a:rPr lang="en-US" sz="2400" i="1" dirty="0">
                <a:latin typeface="Arial Narrow" panose="020B0606020202030204" pitchFamily="34" charset="0"/>
                <a:ea typeface="Calibri" panose="020F0502020204030204" pitchFamily="34" charset="0"/>
              </a:rPr>
              <a:t>Collaborating to publish with international and well-known authors who are influential is very helpful.</a:t>
            </a:r>
            <a:endParaRPr lang="en-US" i="1" kern="100" dirty="0">
              <a:latin typeface="Arial Narrow" panose="020B0606020202030204" pitchFamily="34" charset="0"/>
              <a:ea typeface="Calibri" panose="020F0502020204030204" pitchFamily="34" charset="0"/>
              <a:cs typeface="Times New Roman" panose="02020603050405020304" pitchFamily="18" charset="0"/>
            </a:endParaRPr>
          </a:p>
          <a:p>
            <a:pPr marL="342883" indent="-342883" algn="just">
              <a:buFont typeface="Wingdings" panose="05000000000000000000" pitchFamily="2" charset="2"/>
              <a:buChar char="Ø"/>
            </a:pPr>
            <a:endParaRPr lang="en-US" i="1" kern="100" dirty="0">
              <a:latin typeface="Arial Narrow" panose="020B0606020202030204" pitchFamily="34" charset="0"/>
              <a:ea typeface="Calibri" panose="020F0502020204030204" pitchFamily="34" charset="0"/>
              <a:cs typeface="Times New Roman" panose="02020603050405020304" pitchFamily="18" charset="0"/>
            </a:endParaRPr>
          </a:p>
          <a:p>
            <a:pPr marL="342883" indent="-342883" algn="just">
              <a:buFont typeface="Wingdings" panose="05000000000000000000" pitchFamily="2" charset="2"/>
              <a:buChar char="Ø"/>
            </a:pPr>
            <a:endParaRPr lang="en-NG" i="1" kern="100" dirty="0">
              <a:latin typeface="Arial Narrow" panose="020B0606020202030204" pitchFamily="34" charset="0"/>
              <a:ea typeface="Calibri" panose="020F0502020204030204" pitchFamily="34" charset="0"/>
              <a:cs typeface="Times New Roman" panose="02020603050405020304" pitchFamily="18" charset="0"/>
            </a:endParaRPr>
          </a:p>
        </p:txBody>
      </p:sp>
      <p:sp>
        <p:nvSpPr>
          <p:cNvPr id="7" name="Slide Number Placeholder 6">
            <a:extLst>
              <a:ext uri="{FF2B5EF4-FFF2-40B4-BE49-F238E27FC236}">
                <a16:creationId xmlns:a16="http://schemas.microsoft.com/office/drawing/2014/main" id="{5CD459BC-BAD1-E287-C95C-9673CF938C0D}"/>
              </a:ext>
            </a:extLst>
          </p:cNvPr>
          <p:cNvSpPr>
            <a:spLocks noGrp="1"/>
          </p:cNvSpPr>
          <p:nvPr>
            <p:ph type="sldNum" sz="quarter" idx="12"/>
          </p:nvPr>
        </p:nvSpPr>
        <p:spPr/>
        <p:txBody>
          <a:bodyPr/>
          <a:lstStyle/>
          <a:p>
            <a:fld id="{6D22F896-40B5-4ADD-8801-0D06FADFA095}" type="slidenum">
              <a:rPr lang="en-US" smtClean="0"/>
              <a:t>11</a:t>
            </a:fld>
            <a:endParaRPr lang="en-US" dirty="0"/>
          </a:p>
        </p:txBody>
      </p:sp>
    </p:spTree>
    <p:extLst>
      <p:ext uri="{BB962C8B-B14F-4D97-AF65-F5344CB8AC3E}">
        <p14:creationId xmlns:p14="http://schemas.microsoft.com/office/powerpoint/2010/main" val="25023175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50824D7-006E-34D3-FDE3-BC994732473B}"/>
              </a:ext>
            </a:extLst>
          </p:cNvPr>
          <p:cNvSpPr txBox="1"/>
          <p:nvPr/>
        </p:nvSpPr>
        <p:spPr>
          <a:xfrm>
            <a:off x="1990471" y="380986"/>
            <a:ext cx="3429000" cy="254044"/>
          </a:xfrm>
          <a:prstGeom prst="rect">
            <a:avLst/>
          </a:prstGeom>
          <a:noFill/>
        </p:spPr>
        <p:txBody>
          <a:bodyPr wrap="square">
            <a:spAutoFit/>
          </a:bodyPr>
          <a:lstStyle/>
          <a:p>
            <a:r>
              <a:rPr lang="en-US" sz="1051" b="1" dirty="0">
                <a:solidFill>
                  <a:srgbClr val="7030A0"/>
                </a:solidFill>
                <a:latin typeface="Arial" panose="020B0604020202020204" pitchFamily="34" charset="0"/>
                <a:ea typeface="Calibri" panose="020F0502020204030204" pitchFamily="34" charset="0"/>
              </a:rPr>
              <a:t>Attaining Global Visibility </a:t>
            </a:r>
            <a:r>
              <a:rPr lang="en-US" sz="1051" i="1" dirty="0">
                <a:solidFill>
                  <a:srgbClr val="FF0000"/>
                </a:solidFill>
                <a:latin typeface="Arial" panose="020B0604020202020204" pitchFamily="34" charset="0"/>
                <a:ea typeface="Calibri" panose="020F0502020204030204" pitchFamily="34" charset="0"/>
              </a:rPr>
              <a:t>Cont’d</a:t>
            </a:r>
            <a:endParaRPr lang="en-NG" sz="1051" i="1" dirty="0">
              <a:solidFill>
                <a:srgbClr val="FF0000"/>
              </a:solidFill>
            </a:endParaRPr>
          </a:p>
        </p:txBody>
      </p:sp>
      <p:sp>
        <p:nvSpPr>
          <p:cNvPr id="6" name="TextBox 5">
            <a:extLst>
              <a:ext uri="{FF2B5EF4-FFF2-40B4-BE49-F238E27FC236}">
                <a16:creationId xmlns:a16="http://schemas.microsoft.com/office/drawing/2014/main" id="{510A957F-C07B-208A-2B09-C50F123D1734}"/>
              </a:ext>
            </a:extLst>
          </p:cNvPr>
          <p:cNvSpPr txBox="1"/>
          <p:nvPr/>
        </p:nvSpPr>
        <p:spPr>
          <a:xfrm>
            <a:off x="345256" y="1171069"/>
            <a:ext cx="6167488" cy="6801862"/>
          </a:xfrm>
          <a:prstGeom prst="rect">
            <a:avLst/>
          </a:prstGeom>
          <a:noFill/>
        </p:spPr>
        <p:txBody>
          <a:bodyPr wrap="square">
            <a:spAutoFit/>
          </a:bodyPr>
          <a:lstStyle/>
          <a:p>
            <a:pPr marL="214303" indent="-214303" algn="just">
              <a:buFont typeface="Wingdings" panose="05000000000000000000" pitchFamily="2" charset="2"/>
              <a:buChar char="Ø"/>
            </a:pPr>
            <a:r>
              <a:rPr lang="en-US" sz="2000" i="1" dirty="0">
                <a:latin typeface="Arial Narrow" panose="020B0606020202030204" pitchFamily="34" charset="0"/>
                <a:ea typeface="Calibri" panose="020F0502020204030204" pitchFamily="34" charset="0"/>
              </a:rPr>
              <a:t>Building new connections/networks is also very important in the potential reinforcement of our global visibility.</a:t>
            </a:r>
          </a:p>
          <a:p>
            <a:pPr marL="214303" indent="-214303">
              <a:buFont typeface="Wingdings" panose="05000000000000000000" pitchFamily="2" charset="2"/>
              <a:buChar char="Ø"/>
            </a:pPr>
            <a:endParaRPr lang="en-US" sz="2000" i="1" dirty="0">
              <a:latin typeface="Arial Narrow" panose="020B0606020202030204" pitchFamily="34" charset="0"/>
            </a:endParaRPr>
          </a:p>
          <a:p>
            <a:pPr marL="214303" indent="-214303">
              <a:buFont typeface="Wingdings" panose="05000000000000000000" pitchFamily="2" charset="2"/>
              <a:buChar char="Ø"/>
            </a:pPr>
            <a:endParaRPr lang="en-US" sz="2000" i="1" dirty="0">
              <a:latin typeface="Arial Narrow" panose="020B0606020202030204" pitchFamily="34" charset="0"/>
            </a:endParaRPr>
          </a:p>
          <a:p>
            <a:pPr marL="214303" indent="-214303">
              <a:buFont typeface="Wingdings" panose="05000000000000000000" pitchFamily="2" charset="2"/>
              <a:buChar char="Ø"/>
            </a:pPr>
            <a:r>
              <a:rPr lang="en-US" sz="2000" i="1" kern="100" dirty="0">
                <a:latin typeface="Arial Narrow" panose="020B0606020202030204" pitchFamily="34" charset="0"/>
                <a:ea typeface="Calibri" panose="020F0502020204030204" pitchFamily="34" charset="0"/>
                <a:cs typeface="Times New Roman" panose="02020603050405020304" pitchFamily="18" charset="0"/>
              </a:rPr>
              <a:t>Sharing knowledge at conferences, workshops, </a:t>
            </a:r>
            <a:r>
              <a:rPr lang="en-US" sz="2000" i="1" kern="100" dirty="0" err="1">
                <a:latin typeface="Arial Narrow" panose="020B0606020202030204" pitchFamily="34" charset="0"/>
                <a:ea typeface="Calibri" panose="020F0502020204030204" pitchFamily="34" charset="0"/>
                <a:cs typeface="Times New Roman" panose="02020603050405020304" pitchFamily="18" charset="0"/>
              </a:rPr>
              <a:t>etc</a:t>
            </a:r>
            <a:r>
              <a:rPr lang="en-US" sz="2000" i="1" kern="100" dirty="0">
                <a:latin typeface="Arial Narrow" panose="020B0606020202030204" pitchFamily="34" charset="0"/>
                <a:ea typeface="Calibri" panose="020F0502020204030204" pitchFamily="34" charset="0"/>
                <a:cs typeface="Times New Roman" panose="02020603050405020304" pitchFamily="18" charset="0"/>
              </a:rPr>
              <a:t> and the use of pre-print servers and repositories are potential ways of enhancing our global visibility.</a:t>
            </a:r>
            <a:endParaRPr lang="en-NG" sz="2000" i="1" kern="100" dirty="0">
              <a:latin typeface="Arial Narrow" panose="020B0606020202030204" pitchFamily="34" charset="0"/>
              <a:ea typeface="Calibri" panose="020F0502020204030204" pitchFamily="34" charset="0"/>
              <a:cs typeface="Times New Roman" panose="02020603050405020304" pitchFamily="18" charset="0"/>
            </a:endParaRPr>
          </a:p>
          <a:p>
            <a:endParaRPr lang="en-US" sz="2000" i="1" dirty="0">
              <a:latin typeface="Arial Narrow" panose="020B0606020202030204" pitchFamily="34" charset="0"/>
            </a:endParaRPr>
          </a:p>
          <a:p>
            <a:endParaRPr lang="en-US" sz="2000" i="1" dirty="0">
              <a:latin typeface="Arial Narrow" panose="020B0606020202030204" pitchFamily="34" charset="0"/>
            </a:endParaRPr>
          </a:p>
          <a:p>
            <a:pPr marL="214303" indent="-214303" algn="just">
              <a:buFont typeface="Wingdings" panose="05000000000000000000" pitchFamily="2" charset="2"/>
              <a:buChar char="Ø"/>
            </a:pPr>
            <a:r>
              <a:rPr lang="en-US" sz="2000" i="1" kern="100" dirty="0">
                <a:latin typeface="Arial Narrow" panose="020B0606020202030204" pitchFamily="34" charset="0"/>
                <a:ea typeface="Calibri" panose="020F0502020204030204" pitchFamily="34" charset="0"/>
                <a:cs typeface="Times New Roman" panose="02020603050405020304" pitchFamily="18" charset="0"/>
              </a:rPr>
              <a:t>Active engagement in online communications, thus ensuring constant and regular web presence with regard to your research and publication is a way of enhancing global visibility. </a:t>
            </a:r>
            <a:endParaRPr lang="en-NG" sz="2000" i="1" kern="100" dirty="0">
              <a:latin typeface="Arial Narrow" panose="020B0606020202030204" pitchFamily="34" charset="0"/>
              <a:ea typeface="Calibri" panose="020F0502020204030204" pitchFamily="34" charset="0"/>
              <a:cs typeface="Times New Roman" panose="02020603050405020304" pitchFamily="18" charset="0"/>
            </a:endParaRPr>
          </a:p>
          <a:p>
            <a:pPr marL="214303" indent="-214303">
              <a:buFont typeface="Wingdings" panose="05000000000000000000" pitchFamily="2" charset="2"/>
              <a:buChar char="Ø"/>
            </a:pPr>
            <a:endParaRPr lang="en-US" sz="2000" i="1" dirty="0">
              <a:latin typeface="Arial Narrow" panose="020B0606020202030204" pitchFamily="34" charset="0"/>
            </a:endParaRPr>
          </a:p>
          <a:p>
            <a:pPr marL="214303" indent="-214303">
              <a:buFont typeface="Wingdings" panose="05000000000000000000" pitchFamily="2" charset="2"/>
              <a:buChar char="Ø"/>
            </a:pPr>
            <a:endParaRPr lang="en-US" sz="2000" i="1" dirty="0">
              <a:latin typeface="Arial Narrow" panose="020B0606020202030204" pitchFamily="34" charset="0"/>
            </a:endParaRPr>
          </a:p>
          <a:p>
            <a:pPr marL="214303" indent="-214303" algn="just">
              <a:buFont typeface="Wingdings" panose="05000000000000000000" pitchFamily="2" charset="2"/>
              <a:buChar char="Ø"/>
            </a:pPr>
            <a:r>
              <a:rPr lang="en-US" sz="2000" i="1" kern="100" dirty="0">
                <a:latin typeface="Arial Narrow" panose="020B0606020202030204" pitchFamily="34" charset="0"/>
                <a:ea typeface="Calibri" panose="020F0502020204030204" pitchFamily="34" charset="0"/>
                <a:cs typeface="Times New Roman" panose="02020603050405020304" pitchFamily="18" charset="0"/>
              </a:rPr>
              <a:t>Adopt a mechanism for monitoring your citations and always seeking to improve on them.</a:t>
            </a:r>
            <a:endParaRPr lang="en-NG" sz="2000" i="1" kern="100" dirty="0">
              <a:latin typeface="Arial Narrow" panose="020B0606020202030204" pitchFamily="34" charset="0"/>
              <a:ea typeface="Calibri" panose="020F0502020204030204" pitchFamily="34" charset="0"/>
              <a:cs typeface="Times New Roman" panose="02020603050405020304" pitchFamily="18" charset="0"/>
            </a:endParaRPr>
          </a:p>
          <a:p>
            <a:pPr marL="214303" indent="-214303">
              <a:buFont typeface="Wingdings" panose="05000000000000000000" pitchFamily="2" charset="2"/>
              <a:buChar char="Ø"/>
            </a:pPr>
            <a:endParaRPr lang="en-US" sz="2000" i="1" dirty="0">
              <a:latin typeface="Arial Narrow" panose="020B0606020202030204" pitchFamily="34" charset="0"/>
            </a:endParaRPr>
          </a:p>
          <a:p>
            <a:pPr marL="214303" indent="-214303">
              <a:buFont typeface="Wingdings" panose="05000000000000000000" pitchFamily="2" charset="2"/>
              <a:buChar char="Ø"/>
            </a:pPr>
            <a:endParaRPr lang="en-US" sz="2000" i="1" dirty="0">
              <a:latin typeface="Arial Narrow" panose="020B0606020202030204" pitchFamily="34" charset="0"/>
            </a:endParaRPr>
          </a:p>
          <a:p>
            <a:pPr marL="214303" indent="-214303" algn="just">
              <a:buFont typeface="Wingdings" panose="05000000000000000000" pitchFamily="2" charset="2"/>
              <a:buChar char="Ø"/>
            </a:pPr>
            <a:r>
              <a:rPr lang="en-US" sz="2000" i="1" kern="100" dirty="0">
                <a:latin typeface="Arial Narrow" panose="020B0606020202030204" pitchFamily="34" charset="0"/>
                <a:ea typeface="Calibri" panose="020F0502020204030204" pitchFamily="34" charset="0"/>
                <a:cs typeface="Times New Roman" panose="02020603050405020304" pitchFamily="18" charset="0"/>
              </a:rPr>
              <a:t>Any publication produced should carry a brand, thus leading to enhanced global visibility.</a:t>
            </a:r>
            <a:endParaRPr lang="en-NG" sz="2000" i="1" kern="100" dirty="0">
              <a:latin typeface="Arial Narrow" panose="020B0606020202030204" pitchFamily="34" charset="0"/>
              <a:ea typeface="Calibri" panose="020F0502020204030204" pitchFamily="34" charset="0"/>
              <a:cs typeface="Times New Roman" panose="02020603050405020304" pitchFamily="18" charset="0"/>
            </a:endParaRPr>
          </a:p>
          <a:p>
            <a:pPr marL="214303" indent="-214303">
              <a:buFont typeface="Wingdings" panose="05000000000000000000" pitchFamily="2" charset="2"/>
              <a:buChar char="Ø"/>
            </a:pPr>
            <a:endParaRPr lang="en-US" sz="2000" i="1" dirty="0">
              <a:latin typeface="Arial Narrow" panose="020B0606020202030204" pitchFamily="34" charset="0"/>
            </a:endParaRPr>
          </a:p>
          <a:p>
            <a:pPr marL="214303" indent="-214303">
              <a:buFont typeface="Wingdings" panose="05000000000000000000" pitchFamily="2" charset="2"/>
              <a:buChar char="Ø"/>
            </a:pPr>
            <a:endParaRPr lang="en-NG" sz="2000" i="1" dirty="0">
              <a:latin typeface="Arial Narrow" panose="020B0606020202030204" pitchFamily="34" charset="0"/>
            </a:endParaRPr>
          </a:p>
        </p:txBody>
      </p:sp>
      <p:sp>
        <p:nvSpPr>
          <p:cNvPr id="8" name="Slide Number Placeholder 7">
            <a:extLst>
              <a:ext uri="{FF2B5EF4-FFF2-40B4-BE49-F238E27FC236}">
                <a16:creationId xmlns:a16="http://schemas.microsoft.com/office/drawing/2014/main" id="{CA95CA54-0F2A-6B4A-BE63-D0434FAC7E1B}"/>
              </a:ext>
            </a:extLst>
          </p:cNvPr>
          <p:cNvSpPr>
            <a:spLocks noGrp="1"/>
          </p:cNvSpPr>
          <p:nvPr>
            <p:ph type="sldNum" sz="quarter" idx="12"/>
          </p:nvPr>
        </p:nvSpPr>
        <p:spPr/>
        <p:txBody>
          <a:bodyPr/>
          <a:lstStyle/>
          <a:p>
            <a:fld id="{6D22F896-40B5-4ADD-8801-0D06FADFA095}" type="slidenum">
              <a:rPr lang="en-US" smtClean="0"/>
              <a:t>12</a:t>
            </a:fld>
            <a:endParaRPr lang="en-US" dirty="0"/>
          </a:p>
        </p:txBody>
      </p:sp>
    </p:spTree>
    <p:extLst>
      <p:ext uri="{BB962C8B-B14F-4D97-AF65-F5344CB8AC3E}">
        <p14:creationId xmlns:p14="http://schemas.microsoft.com/office/powerpoint/2010/main" val="18814448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40196-44D0-70BF-D500-15C786A216B0}"/>
              </a:ext>
            </a:extLst>
          </p:cNvPr>
          <p:cNvSpPr>
            <a:spLocks noGrp="1"/>
          </p:cNvSpPr>
          <p:nvPr>
            <p:ph type="ctrTitle"/>
          </p:nvPr>
        </p:nvSpPr>
        <p:spPr>
          <a:xfrm>
            <a:off x="1560100" y="700228"/>
            <a:ext cx="2851976" cy="586392"/>
          </a:xfrm>
        </p:spPr>
        <p:txBody>
          <a:bodyPr/>
          <a:lstStyle/>
          <a:p>
            <a:pPr algn="ctr"/>
            <a:r>
              <a:rPr lang="en-US" sz="3300" b="1" dirty="0"/>
              <a:t>CONCLUSION</a:t>
            </a:r>
            <a:endParaRPr lang="en-NG" sz="3300" b="1" dirty="0"/>
          </a:p>
        </p:txBody>
      </p:sp>
      <p:sp>
        <p:nvSpPr>
          <p:cNvPr id="3" name="Subtitle 2">
            <a:extLst>
              <a:ext uri="{FF2B5EF4-FFF2-40B4-BE49-F238E27FC236}">
                <a16:creationId xmlns:a16="http://schemas.microsoft.com/office/drawing/2014/main" id="{EBEA5F50-AE35-9126-E90A-739C48FBE0E2}"/>
              </a:ext>
            </a:extLst>
          </p:cNvPr>
          <p:cNvSpPr>
            <a:spLocks noGrp="1"/>
          </p:cNvSpPr>
          <p:nvPr>
            <p:ph type="subTitle" idx="1"/>
          </p:nvPr>
        </p:nvSpPr>
        <p:spPr>
          <a:xfrm>
            <a:off x="400051" y="1401633"/>
            <a:ext cx="5172074" cy="5797452"/>
          </a:xfrm>
        </p:spPr>
        <p:txBody>
          <a:bodyPr>
            <a:normAutofit/>
          </a:bodyPr>
          <a:lstStyle/>
          <a:p>
            <a:pPr algn="just">
              <a:lnSpc>
                <a:spcPct val="150000"/>
              </a:lnSpc>
            </a:pPr>
            <a:r>
              <a:rPr lang="en-US" sz="1400" b="1" dirty="0">
                <a:latin typeface="Arial" panose="020B0604020202020204" pitchFamily="34" charset="0"/>
                <a:cs typeface="Arial" panose="020B0604020202020204" pitchFamily="34" charset="0"/>
              </a:rPr>
              <a:t>The attitude in Academic publications now goes beyond publish or perish. This is because notwithstanding the quantum </a:t>
            </a:r>
            <a:r>
              <a:rPr lang="en-US" sz="1400" b="1">
                <a:latin typeface="Arial" panose="020B0604020202020204" pitchFamily="34" charset="0"/>
                <a:cs typeface="Arial" panose="020B0604020202020204" pitchFamily="34" charset="0"/>
              </a:rPr>
              <a:t>of one’s </a:t>
            </a:r>
            <a:r>
              <a:rPr lang="en-US" sz="1400" b="1" dirty="0">
                <a:latin typeface="Arial" panose="020B0604020202020204" pitchFamily="34" charset="0"/>
                <a:cs typeface="Arial" panose="020B0604020202020204" pitchFamily="34" charset="0"/>
              </a:rPr>
              <a:t>publications, such an academic remains unknown if the works are not cited.</a:t>
            </a:r>
          </a:p>
          <a:p>
            <a:pPr algn="just"/>
            <a:endParaRPr lang="en-US" sz="1400" b="1" dirty="0">
              <a:latin typeface="Arial" panose="020B0604020202020204" pitchFamily="34" charset="0"/>
              <a:cs typeface="Arial" panose="020B0604020202020204" pitchFamily="34" charset="0"/>
            </a:endParaRPr>
          </a:p>
          <a:p>
            <a:pPr algn="just">
              <a:lnSpc>
                <a:spcPct val="170000"/>
              </a:lnSpc>
            </a:pPr>
            <a:r>
              <a:rPr lang="en-US" sz="1400" b="1" dirty="0">
                <a:latin typeface="Arial" panose="020B0604020202020204" pitchFamily="34" charset="0"/>
                <a:cs typeface="Arial" panose="020B0604020202020204" pitchFamily="34" charset="0"/>
              </a:rPr>
              <a:t>In order to publish and be cited, this presentation has identified three stages that have enumerated the steps to be taken. These stages are the pre-publishing requirements stage, the publishing stage, and the stage on the steps to take to attain global visibility. These stages should not each be seen as standing alone but can be approached concurrently.</a:t>
            </a:r>
          </a:p>
          <a:p>
            <a:pPr algn="just"/>
            <a:endParaRPr lang="en-US" sz="1400" b="1" dirty="0">
              <a:latin typeface="Arial" panose="020B0604020202020204" pitchFamily="34" charset="0"/>
              <a:cs typeface="Arial" panose="020B0604020202020204" pitchFamily="34" charset="0"/>
            </a:endParaRPr>
          </a:p>
          <a:p>
            <a:pPr algn="just">
              <a:lnSpc>
                <a:spcPct val="170000"/>
              </a:lnSpc>
            </a:pPr>
            <a:r>
              <a:rPr lang="en-US" sz="1400" b="1" dirty="0">
                <a:latin typeface="Arial" panose="020B0604020202020204" pitchFamily="34" charset="0"/>
                <a:cs typeface="Arial" panose="020B0604020202020204" pitchFamily="34" charset="0"/>
              </a:rPr>
              <a:t>The adherence to the above three stages will accord not only the academic the desired global visibility but will also accord his institutional affiliation the same thing.</a:t>
            </a:r>
            <a:endParaRPr lang="en-NG" sz="1400" b="1"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7616E428-AD0B-72B7-7F24-CFD02F943833}"/>
              </a:ext>
            </a:extLst>
          </p:cNvPr>
          <p:cNvSpPr>
            <a:spLocks noGrp="1"/>
          </p:cNvSpPr>
          <p:nvPr>
            <p:ph type="sldNum" sz="quarter" idx="12"/>
          </p:nvPr>
        </p:nvSpPr>
        <p:spPr/>
        <p:txBody>
          <a:bodyPr/>
          <a:lstStyle/>
          <a:p>
            <a:fld id="{6D22F896-40B5-4ADD-8801-0D06FADFA095}" type="slidenum">
              <a:rPr lang="en-US" smtClean="0"/>
              <a:t>13</a:t>
            </a:fld>
            <a:endParaRPr lang="en-US" dirty="0"/>
          </a:p>
        </p:txBody>
      </p:sp>
    </p:spTree>
    <p:extLst>
      <p:ext uri="{BB962C8B-B14F-4D97-AF65-F5344CB8AC3E}">
        <p14:creationId xmlns:p14="http://schemas.microsoft.com/office/powerpoint/2010/main" val="29952450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remium Vector | Hand drawn sketch ballpoint pen">
            <a:extLst>
              <a:ext uri="{FF2B5EF4-FFF2-40B4-BE49-F238E27FC236}">
                <a16:creationId xmlns:a16="http://schemas.microsoft.com/office/drawing/2014/main" id="{5A28BF7E-6A38-8270-C8A4-BCF2294FC36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1667105" y="1775527"/>
            <a:ext cx="3840480" cy="303294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97A0F623-5889-14C1-0370-BD27CED0453D}"/>
              </a:ext>
            </a:extLst>
          </p:cNvPr>
          <p:cNvSpPr>
            <a:spLocks noGrp="1"/>
          </p:cNvSpPr>
          <p:nvPr>
            <p:ph type="title"/>
          </p:nvPr>
        </p:nvSpPr>
        <p:spPr/>
        <p:txBody>
          <a:bodyPr/>
          <a:lstStyle/>
          <a:p>
            <a:pPr algn="ctr"/>
            <a:r>
              <a:rPr lang="en-US" cap="none" dirty="0">
                <a:effectLst>
                  <a:outerShdw blurRad="38100" dist="38100" dir="2700000" algn="tl">
                    <a:srgbClr val="000000">
                      <a:alpha val="43137"/>
                    </a:srgbClr>
                  </a:outerShdw>
                </a:effectLst>
                <a:latin typeface="Wingdings" panose="05000000000000000000" pitchFamily="2" charset="2"/>
              </a:rPr>
              <a:t>	</a:t>
            </a:r>
            <a:endParaRPr lang="en-NG" cap="none" dirty="0">
              <a:effectLst>
                <a:outerShdw blurRad="38100" dist="38100" dir="2700000" algn="tl">
                  <a:srgbClr val="000000">
                    <a:alpha val="43137"/>
                  </a:srgbClr>
                </a:outerShdw>
              </a:effectLst>
              <a:latin typeface="Wingdings" panose="05000000000000000000" pitchFamily="2" charset="2"/>
            </a:endParaRPr>
          </a:p>
        </p:txBody>
      </p:sp>
      <p:sp>
        <p:nvSpPr>
          <p:cNvPr id="3" name="Text Placeholder 2">
            <a:extLst>
              <a:ext uri="{FF2B5EF4-FFF2-40B4-BE49-F238E27FC236}">
                <a16:creationId xmlns:a16="http://schemas.microsoft.com/office/drawing/2014/main" id="{0DC0C551-0A47-0D82-FA89-53614D14DD87}"/>
              </a:ext>
            </a:extLst>
          </p:cNvPr>
          <p:cNvSpPr>
            <a:spLocks noGrp="1"/>
          </p:cNvSpPr>
          <p:nvPr>
            <p:ph type="body" sz="half" idx="2"/>
          </p:nvPr>
        </p:nvSpPr>
        <p:spPr>
          <a:xfrm rot="20295701">
            <a:off x="804779" y="5300969"/>
            <a:ext cx="5829300" cy="1711397"/>
          </a:xfrm>
        </p:spPr>
        <p:txBody>
          <a:bodyPr>
            <a:normAutofit/>
          </a:bodyPr>
          <a:lstStyle/>
          <a:p>
            <a:endParaRPr lang="en-US" sz="32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a:p>
            <a:pPr algn="ctr"/>
            <a:r>
              <a:rPr lang="en-US" sz="32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Thanks for listening.</a:t>
            </a:r>
            <a:endParaRPr lang="en-NG" sz="32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4" name="Slide Number Placeholder 3">
            <a:extLst>
              <a:ext uri="{FF2B5EF4-FFF2-40B4-BE49-F238E27FC236}">
                <a16:creationId xmlns:a16="http://schemas.microsoft.com/office/drawing/2014/main" id="{D1C0DAEE-65DA-EB62-A5CE-02177A2E211C}"/>
              </a:ext>
            </a:extLst>
          </p:cNvPr>
          <p:cNvSpPr>
            <a:spLocks noGrp="1"/>
          </p:cNvSpPr>
          <p:nvPr>
            <p:ph type="sldNum" sz="quarter" idx="12"/>
          </p:nvPr>
        </p:nvSpPr>
        <p:spPr/>
        <p:txBody>
          <a:bodyPr/>
          <a:lstStyle/>
          <a:p>
            <a:fld id="{6D22F896-40B5-4ADD-8801-0D06FADFA095}" type="slidenum">
              <a:rPr lang="en-US" smtClean="0"/>
              <a:t>14</a:t>
            </a:fld>
            <a:endParaRPr lang="en-US" dirty="0"/>
          </a:p>
        </p:txBody>
      </p:sp>
      <p:sp>
        <p:nvSpPr>
          <p:cNvPr id="5" name="Rectangle 4">
            <a:extLst>
              <a:ext uri="{FF2B5EF4-FFF2-40B4-BE49-F238E27FC236}">
                <a16:creationId xmlns:a16="http://schemas.microsoft.com/office/drawing/2014/main" id="{3A69C976-CA02-9197-279E-151B57CA13F3}"/>
              </a:ext>
            </a:extLst>
          </p:cNvPr>
          <p:cNvSpPr/>
          <p:nvPr/>
        </p:nvSpPr>
        <p:spPr>
          <a:xfrm>
            <a:off x="1360663" y="873655"/>
            <a:ext cx="2680863" cy="692628"/>
          </a:xfrm>
          <a:prstGeom prst="rect">
            <a:avLst/>
          </a:prstGeom>
          <a:noFill/>
        </p:spPr>
        <p:txBody>
          <a:bodyPr wrap="none" lIns="68580" tIns="34291" rIns="68580" bIns="34291">
            <a:spAutoFit/>
          </a:bodyPr>
          <a:lstStyle/>
          <a:p>
            <a:pPr algn="ctr"/>
            <a:r>
              <a:rPr lang="en-US" sz="4051"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Georgia" panose="02040502050405020303" pitchFamily="18" charset="0"/>
              </a:rPr>
              <a:t>	The End !</a:t>
            </a:r>
            <a:endParaRPr lang="en-NG" sz="4051"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6" name="Oval 5">
            <a:extLst>
              <a:ext uri="{FF2B5EF4-FFF2-40B4-BE49-F238E27FC236}">
                <a16:creationId xmlns:a16="http://schemas.microsoft.com/office/drawing/2014/main" id="{8863B5EE-1BBE-E40D-ABE0-91B64B19F152}"/>
              </a:ext>
            </a:extLst>
          </p:cNvPr>
          <p:cNvSpPr/>
          <p:nvPr/>
        </p:nvSpPr>
        <p:spPr>
          <a:xfrm rot="19115767">
            <a:off x="1079224" y="2093196"/>
            <a:ext cx="5016241" cy="2536721"/>
          </a:xfrm>
          <a:prstGeom prst="ellipse">
            <a:avLst/>
          </a:prstGeom>
          <a:noFill/>
          <a:ln w="38100" cmpd="thickThi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G"/>
          </a:p>
        </p:txBody>
      </p:sp>
    </p:spTree>
    <p:extLst>
      <p:ext uri="{BB962C8B-B14F-4D97-AF65-F5344CB8AC3E}">
        <p14:creationId xmlns:p14="http://schemas.microsoft.com/office/powerpoint/2010/main" val="2648588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AAE09900-79D2-5950-5A88-2E0A1432C6EF}"/>
              </a:ext>
            </a:extLst>
          </p:cNvPr>
          <p:cNvSpPr/>
          <p:nvPr/>
        </p:nvSpPr>
        <p:spPr>
          <a:xfrm>
            <a:off x="174948" y="676961"/>
            <a:ext cx="6508103" cy="852560"/>
          </a:xfrm>
          <a:prstGeom prst="round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G" sz="1050" dirty="0"/>
          </a:p>
        </p:txBody>
      </p:sp>
      <p:sp>
        <p:nvSpPr>
          <p:cNvPr id="6" name="Rectangle: Diagonal Corners Snipped 5">
            <a:extLst>
              <a:ext uri="{FF2B5EF4-FFF2-40B4-BE49-F238E27FC236}">
                <a16:creationId xmlns:a16="http://schemas.microsoft.com/office/drawing/2014/main" id="{82D29403-A81C-0C3D-CC8D-204CB1DDBF69}"/>
              </a:ext>
            </a:extLst>
          </p:cNvPr>
          <p:cNvSpPr/>
          <p:nvPr/>
        </p:nvSpPr>
        <p:spPr>
          <a:xfrm>
            <a:off x="685176" y="2343592"/>
            <a:ext cx="5487648" cy="629003"/>
          </a:xfrm>
          <a:prstGeom prst="snip2DiagRect">
            <a:avLst>
              <a:gd name="adj1" fmla="val 18913"/>
              <a:gd name="adj2" fmla="val 16667"/>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G" sz="1050" dirty="0"/>
          </a:p>
        </p:txBody>
      </p:sp>
      <p:sp>
        <p:nvSpPr>
          <p:cNvPr id="2" name="Title 1">
            <a:extLst>
              <a:ext uri="{FF2B5EF4-FFF2-40B4-BE49-F238E27FC236}">
                <a16:creationId xmlns:a16="http://schemas.microsoft.com/office/drawing/2014/main" id="{563A3921-9EAB-A5FE-317B-5C6716905359}"/>
              </a:ext>
            </a:extLst>
          </p:cNvPr>
          <p:cNvSpPr>
            <a:spLocks noGrp="1"/>
          </p:cNvSpPr>
          <p:nvPr>
            <p:ph type="ctrTitle"/>
          </p:nvPr>
        </p:nvSpPr>
        <p:spPr>
          <a:xfrm>
            <a:off x="589137" y="744078"/>
            <a:ext cx="5844171" cy="629003"/>
          </a:xfrm>
          <a:effectLst>
            <a:outerShdw blurRad="50800" dist="38100" dir="2700000" algn="tl" rotWithShape="0">
              <a:prstClr val="black">
                <a:alpha val="40000"/>
              </a:prstClr>
            </a:outerShdw>
          </a:effectLst>
        </p:spPr>
        <p:txBody>
          <a:bodyPr>
            <a:noAutofit/>
          </a:bodyPr>
          <a:lstStyle/>
          <a:p>
            <a:pPr algn="ctr">
              <a:lnSpc>
                <a:spcPct val="150000"/>
              </a:lnSpc>
            </a:pPr>
            <a:r>
              <a:rPr lang="en-US" sz="1400" kern="100" dirty="0">
                <a:ln w="0"/>
                <a:solidFill>
                  <a:schemeClr val="tx1"/>
                </a:solidFill>
                <a:effectLst>
                  <a:outerShdw blurRad="38100" dist="19050" dir="2700000" algn="tl" rotWithShape="0">
                    <a:schemeClr val="dk1">
                      <a:alpha val="40000"/>
                    </a:schemeClr>
                  </a:outerShdw>
                </a:effectLst>
                <a:latin typeface="Arial Black" panose="020B0A04020102020204" pitchFamily="34" charset="0"/>
                <a:ea typeface="Calibri" panose="020F0502020204030204" pitchFamily="34" charset="0"/>
                <a:cs typeface="Times New Roman" panose="02020603050405020304" pitchFamily="18" charset="0"/>
              </a:rPr>
              <a:t>APPLICATION OF BEST PRACTICES IN ACADEMIC PUBLICATIONS FOR ENHANCED GLOBAL VISIBILITY</a:t>
            </a:r>
            <a:endParaRPr lang="en-NG" sz="1400" kern="100" dirty="0">
              <a:ln w="0"/>
              <a:solidFill>
                <a:schemeClr val="tx1"/>
              </a:solidFill>
              <a:effectLst>
                <a:outerShdw blurRad="38100" dist="19050" dir="2700000" algn="tl" rotWithShape="0">
                  <a:schemeClr val="dk1">
                    <a:alpha val="40000"/>
                  </a:schemeClr>
                </a:outerShdw>
              </a:effectLst>
              <a:latin typeface="Arial Black" panose="020B0A04020102020204" pitchFamily="34" charset="0"/>
              <a:ea typeface="Calibri" panose="020F0502020204030204" pitchFamily="34" charset="0"/>
              <a:cs typeface="Times New Roman" panose="02020603050405020304" pitchFamily="18" charset="0"/>
            </a:endParaRPr>
          </a:p>
        </p:txBody>
      </p:sp>
      <p:sp>
        <p:nvSpPr>
          <p:cNvPr id="3" name="Subtitle 2">
            <a:extLst>
              <a:ext uri="{FF2B5EF4-FFF2-40B4-BE49-F238E27FC236}">
                <a16:creationId xmlns:a16="http://schemas.microsoft.com/office/drawing/2014/main" id="{83187F11-C5A7-C52A-B54D-BEBC32B92ABA}"/>
              </a:ext>
            </a:extLst>
          </p:cNvPr>
          <p:cNvSpPr>
            <a:spLocks noGrp="1"/>
          </p:cNvSpPr>
          <p:nvPr>
            <p:ph type="subTitle" idx="1"/>
          </p:nvPr>
        </p:nvSpPr>
        <p:spPr>
          <a:xfrm>
            <a:off x="685175" y="2020771"/>
            <a:ext cx="1338360" cy="192881"/>
          </a:xfrm>
        </p:spPr>
        <p:txBody>
          <a:bodyPr>
            <a:noAutofit/>
          </a:bodyPr>
          <a:lstStyle/>
          <a:p>
            <a:pPr algn="ctr"/>
            <a:r>
              <a:rPr lang="en-US" sz="900" b="1" dirty="0">
                <a:solidFill>
                  <a:schemeClr val="tx1"/>
                </a:solidFill>
                <a:effectLst>
                  <a:outerShdw blurRad="38100" dist="38100" dir="2700000" algn="tl">
                    <a:srgbClr val="000000">
                      <a:alpha val="43137"/>
                    </a:srgbClr>
                  </a:outerShdw>
                </a:effectLst>
              </a:rPr>
              <a:t>INTRODUCTION </a:t>
            </a:r>
            <a:endParaRPr lang="en-NG" sz="900" b="1" dirty="0">
              <a:solidFill>
                <a:schemeClr val="tx1"/>
              </a:solidFill>
              <a:effectLst>
                <a:outerShdw blurRad="38100" dist="38100" dir="2700000" algn="tl">
                  <a:srgbClr val="000000">
                    <a:alpha val="43137"/>
                  </a:srgbClr>
                </a:outerShdw>
              </a:effectLst>
            </a:endParaRPr>
          </a:p>
        </p:txBody>
      </p:sp>
      <p:sp>
        <p:nvSpPr>
          <p:cNvPr id="14" name="Slide Number Placeholder 13">
            <a:extLst>
              <a:ext uri="{FF2B5EF4-FFF2-40B4-BE49-F238E27FC236}">
                <a16:creationId xmlns:a16="http://schemas.microsoft.com/office/drawing/2014/main" id="{C16EB19A-2F70-F200-4FC1-AE34CFAB435B}"/>
              </a:ext>
            </a:extLst>
          </p:cNvPr>
          <p:cNvSpPr>
            <a:spLocks noGrp="1"/>
          </p:cNvSpPr>
          <p:nvPr>
            <p:ph type="sldNum" sz="quarter" idx="12"/>
          </p:nvPr>
        </p:nvSpPr>
        <p:spPr/>
        <p:txBody>
          <a:bodyPr/>
          <a:lstStyle/>
          <a:p>
            <a:fld id="{6D22F896-40B5-4ADD-8801-0D06FADFA095}" type="slidenum">
              <a:rPr lang="en-US" sz="800" smtClean="0"/>
              <a:t>2</a:t>
            </a:fld>
            <a:endParaRPr lang="en-US" sz="800" dirty="0"/>
          </a:p>
        </p:txBody>
      </p:sp>
      <p:sp>
        <p:nvSpPr>
          <p:cNvPr id="7" name="TextBox 6">
            <a:extLst>
              <a:ext uri="{FF2B5EF4-FFF2-40B4-BE49-F238E27FC236}">
                <a16:creationId xmlns:a16="http://schemas.microsoft.com/office/drawing/2014/main" id="{152C54AD-C2B7-0B03-9B45-EE5D385D0E2C}"/>
              </a:ext>
            </a:extLst>
          </p:cNvPr>
          <p:cNvSpPr txBox="1"/>
          <p:nvPr/>
        </p:nvSpPr>
        <p:spPr>
          <a:xfrm>
            <a:off x="685175" y="2490739"/>
            <a:ext cx="6413631" cy="338554"/>
          </a:xfrm>
          <a:prstGeom prst="rect">
            <a:avLst/>
          </a:prstGeom>
          <a:noFill/>
        </p:spPr>
        <p:txBody>
          <a:bodyPr wrap="square" rtlCol="0">
            <a:spAutoFit/>
          </a:bodyPr>
          <a:lstStyle/>
          <a:p>
            <a:r>
              <a:rPr lang="en-US" sz="1600" dirty="0">
                <a:latin typeface="Arial" panose="020B0604020202020204" pitchFamily="34" charset="0"/>
                <a:ea typeface="Calibri" panose="020F0502020204030204" pitchFamily="34" charset="0"/>
              </a:rPr>
              <a:t>Publish or perish is a well-known cliché among academics. </a:t>
            </a:r>
            <a:endParaRPr lang="en-NG" sz="1600" dirty="0"/>
          </a:p>
        </p:txBody>
      </p:sp>
      <p:sp>
        <p:nvSpPr>
          <p:cNvPr id="8" name="TextBox 7">
            <a:extLst>
              <a:ext uri="{FF2B5EF4-FFF2-40B4-BE49-F238E27FC236}">
                <a16:creationId xmlns:a16="http://schemas.microsoft.com/office/drawing/2014/main" id="{65CB7243-1722-8C12-10F0-EB30411B31B7}"/>
              </a:ext>
            </a:extLst>
          </p:cNvPr>
          <p:cNvSpPr txBox="1"/>
          <p:nvPr/>
        </p:nvSpPr>
        <p:spPr>
          <a:xfrm>
            <a:off x="270286" y="3910106"/>
            <a:ext cx="6317427" cy="1200329"/>
          </a:xfrm>
          <a:prstGeom prst="rect">
            <a:avLst/>
          </a:prstGeom>
          <a:noFill/>
        </p:spPr>
        <p:txBody>
          <a:bodyPr wrap="square" rtlCol="0">
            <a:spAutoFit/>
          </a:bodyPr>
          <a:lstStyle/>
          <a:p>
            <a:pPr marL="257162" indent="-257162" algn="just">
              <a:buFont typeface="Wingdings" panose="05000000000000000000" pitchFamily="2" charset="2"/>
              <a:buChar char="q"/>
            </a:pPr>
            <a:r>
              <a:rPr lang="en-US" dirty="0">
                <a:latin typeface="Arial" panose="020B0604020202020204" pitchFamily="34" charset="0"/>
                <a:ea typeface="Calibri" panose="020F0502020204030204" pitchFamily="34" charset="0"/>
                <a:cs typeface="Arial" panose="020B0604020202020204" pitchFamily="34" charset="0"/>
              </a:rPr>
              <a:t>As academics, it is expected that we publish to enable us meet up with the requirements of our career, </a:t>
            </a:r>
            <a:r>
              <a:rPr lang="en-US" dirty="0">
                <a:latin typeface="Arial" panose="020B0604020202020204" pitchFamily="34" charset="0"/>
                <a:ea typeface="Calibri" panose="020F0502020204030204" pitchFamily="34" charset="0"/>
              </a:rPr>
              <a:t>one of which is to ensure that we attain visibility and rise as permitted by our institutional requirements and global standards. </a:t>
            </a:r>
            <a:endParaRPr lang="en-NG" dirty="0"/>
          </a:p>
        </p:txBody>
      </p:sp>
      <p:sp>
        <p:nvSpPr>
          <p:cNvPr id="10" name="TextBox 9">
            <a:extLst>
              <a:ext uri="{FF2B5EF4-FFF2-40B4-BE49-F238E27FC236}">
                <a16:creationId xmlns:a16="http://schemas.microsoft.com/office/drawing/2014/main" id="{12F8C7FE-6B58-A696-AB69-C5B857200727}"/>
              </a:ext>
            </a:extLst>
          </p:cNvPr>
          <p:cNvSpPr txBox="1"/>
          <p:nvPr/>
        </p:nvSpPr>
        <p:spPr>
          <a:xfrm>
            <a:off x="270286" y="5355704"/>
            <a:ext cx="6317427" cy="646331"/>
          </a:xfrm>
          <a:prstGeom prst="rect">
            <a:avLst/>
          </a:prstGeom>
          <a:noFill/>
        </p:spPr>
        <p:txBody>
          <a:bodyPr wrap="square" rtlCol="0">
            <a:spAutoFit/>
          </a:bodyPr>
          <a:lstStyle/>
          <a:p>
            <a:pPr marL="257162" indent="-257162" algn="just">
              <a:buFont typeface="Wingdings" panose="05000000000000000000" pitchFamily="2" charset="2"/>
              <a:buChar char="q"/>
            </a:pPr>
            <a:r>
              <a:rPr lang="en-US" dirty="0">
                <a:latin typeface="Arial" panose="020B0604020202020204" pitchFamily="34" charset="0"/>
                <a:ea typeface="Calibri" panose="020F0502020204030204" pitchFamily="34" charset="0"/>
              </a:rPr>
              <a:t>If we fail to publish, we are faced with the likelihood of stagnating while others make progress.</a:t>
            </a:r>
            <a:endParaRPr lang="en-NG" dirty="0"/>
          </a:p>
        </p:txBody>
      </p:sp>
    </p:spTree>
    <p:extLst>
      <p:ext uri="{BB962C8B-B14F-4D97-AF65-F5344CB8AC3E}">
        <p14:creationId xmlns:p14="http://schemas.microsoft.com/office/powerpoint/2010/main" val="632053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36D6B-2F4B-0270-604D-51BA70EBF0D3}"/>
              </a:ext>
            </a:extLst>
          </p:cNvPr>
          <p:cNvSpPr>
            <a:spLocks noGrp="1"/>
          </p:cNvSpPr>
          <p:nvPr>
            <p:ph type="title"/>
          </p:nvPr>
        </p:nvSpPr>
        <p:spPr>
          <a:xfrm>
            <a:off x="1007268" y="602015"/>
            <a:ext cx="4843463" cy="262839"/>
          </a:xfrm>
        </p:spPr>
        <p:txBody>
          <a:bodyPr>
            <a:normAutofit/>
          </a:bodyPr>
          <a:lstStyle/>
          <a:p>
            <a:pPr algn="ctr"/>
            <a:r>
              <a:rPr lang="en-US" sz="1050" b="1" kern="100" dirty="0">
                <a:solidFill>
                  <a:srgbClr val="FF0000"/>
                </a:solidFill>
                <a:latin typeface="Arial" panose="020B0604020202020204" pitchFamily="34" charset="0"/>
                <a:ea typeface="Calibri" panose="020F0502020204030204" pitchFamily="34" charset="0"/>
                <a:cs typeface="Arial" panose="020B0604020202020204" pitchFamily="34" charset="0"/>
              </a:rPr>
              <a:t>Introduction </a:t>
            </a:r>
            <a:r>
              <a:rPr lang="en-US" sz="1050" i="1" kern="100" dirty="0">
                <a:solidFill>
                  <a:srgbClr val="FF0000"/>
                </a:solidFill>
                <a:latin typeface="Arial" panose="020B0604020202020204" pitchFamily="34" charset="0"/>
                <a:ea typeface="Calibri" panose="020F0502020204030204" pitchFamily="34" charset="0"/>
                <a:cs typeface="Arial" panose="020B0604020202020204" pitchFamily="34" charset="0"/>
              </a:rPr>
              <a:t>Cont’d</a:t>
            </a:r>
            <a:endParaRPr lang="en-NG" sz="2800" i="1" cap="none" dirty="0">
              <a:solidFill>
                <a:srgbClr val="FF000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CCB57AED-015F-A532-8EFA-9C93DC03143D}"/>
              </a:ext>
            </a:extLst>
          </p:cNvPr>
          <p:cNvSpPr>
            <a:spLocks noGrp="1"/>
          </p:cNvSpPr>
          <p:nvPr>
            <p:ph idx="1"/>
          </p:nvPr>
        </p:nvSpPr>
        <p:spPr>
          <a:xfrm>
            <a:off x="350677" y="1272901"/>
            <a:ext cx="6156643" cy="6374204"/>
          </a:xfrm>
        </p:spPr>
        <p:txBody>
          <a:bodyPr>
            <a:normAutofit lnSpcReduction="10000"/>
          </a:bodyPr>
          <a:lstStyle/>
          <a:p>
            <a:pPr>
              <a:buFont typeface="Wingdings" panose="05000000000000000000" pitchFamily="2" charset="2"/>
              <a:buChar char="q"/>
            </a:pPr>
            <a:r>
              <a:rPr lang="en-US" sz="2400" dirty="0">
                <a:latin typeface="Arial" panose="020B0604020202020204" pitchFamily="34" charset="0"/>
                <a:ea typeface="Calibri" panose="020F0502020204030204" pitchFamily="34" charset="0"/>
              </a:rPr>
              <a:t>In modern academic career, it is not just enough to carry out research and publish as many works as possible.</a:t>
            </a:r>
          </a:p>
          <a:p>
            <a:endParaRPr lang="en-US" sz="2400" dirty="0">
              <a:latin typeface="Arial" panose="020B0604020202020204" pitchFamily="34" charset="0"/>
            </a:endParaRPr>
          </a:p>
          <a:p>
            <a:pPr>
              <a:buFont typeface="Wingdings" panose="05000000000000000000" pitchFamily="2" charset="2"/>
              <a:buChar char="q"/>
            </a:pPr>
            <a:r>
              <a:rPr lang="en-US" sz="2400" dirty="0">
                <a:latin typeface="Arial" panose="020B0604020202020204" pitchFamily="34" charset="0"/>
                <a:ea typeface="Calibri" panose="020F0502020204030204" pitchFamily="34" charset="0"/>
              </a:rPr>
              <a:t>It is required too that our works are cited for us to attain the desired visibility. </a:t>
            </a:r>
          </a:p>
          <a:p>
            <a:endParaRPr lang="en-US" sz="2400" dirty="0">
              <a:latin typeface="Arial" panose="020B0604020202020204" pitchFamily="34" charset="0"/>
            </a:endParaRPr>
          </a:p>
          <a:p>
            <a:pPr>
              <a:buFont typeface="Wingdings" panose="05000000000000000000" pitchFamily="2" charset="2"/>
              <a:buChar char="q"/>
            </a:pPr>
            <a:r>
              <a:rPr lang="en-US" sz="2400" kern="100" dirty="0">
                <a:latin typeface="Arial" panose="020B0604020202020204" pitchFamily="34" charset="0"/>
                <a:ea typeface="Calibri" panose="020F0502020204030204" pitchFamily="34" charset="0"/>
                <a:cs typeface="Times New Roman" panose="02020603050405020304" pitchFamily="18" charset="0"/>
              </a:rPr>
              <a:t>It’s either that out published works are cited or we remain obscure, thus failing to attract the required recognition and growth.</a:t>
            </a:r>
            <a:endParaRPr lang="en-NG" sz="2400" kern="100" dirty="0">
              <a:latin typeface="Calibri" panose="020F0502020204030204" pitchFamily="34" charset="0"/>
              <a:ea typeface="Calibri" panose="020F0502020204030204" pitchFamily="34" charset="0"/>
              <a:cs typeface="Times New Roman" panose="02020603050405020304" pitchFamily="18" charset="0"/>
            </a:endParaRPr>
          </a:p>
          <a:p>
            <a:endParaRPr lang="en-US" sz="4000" dirty="0"/>
          </a:p>
          <a:p>
            <a:pPr algn="just">
              <a:buFont typeface="Wingdings" panose="05000000000000000000" pitchFamily="2" charset="2"/>
              <a:buChar char="q"/>
            </a:pPr>
            <a:r>
              <a:rPr lang="en-US" sz="2400" kern="100" dirty="0">
                <a:latin typeface="Arial" panose="020B0604020202020204" pitchFamily="34" charset="0"/>
                <a:ea typeface="Calibri" panose="020F0502020204030204" pitchFamily="34" charset="0"/>
                <a:cs typeface="Times New Roman" panose="02020603050405020304" pitchFamily="18" charset="0"/>
              </a:rPr>
              <a:t>This presentation is approached at three levels, viz: Pre-publishing requirements, the publishing stage, and ensuring that global visibility is attained.</a:t>
            </a:r>
            <a:endParaRPr lang="en-NG" sz="2400" kern="100" dirty="0">
              <a:latin typeface="Calibri" panose="020F0502020204030204" pitchFamily="34" charset="0"/>
              <a:ea typeface="Calibri" panose="020F0502020204030204" pitchFamily="34" charset="0"/>
              <a:cs typeface="Times New Roman" panose="02020603050405020304" pitchFamily="18" charset="0"/>
            </a:endParaRPr>
          </a:p>
          <a:p>
            <a:endParaRPr lang="en-NG" sz="3600" u="sng" dirty="0"/>
          </a:p>
        </p:txBody>
      </p:sp>
      <p:sp>
        <p:nvSpPr>
          <p:cNvPr id="5" name="Slide Number Placeholder 4">
            <a:extLst>
              <a:ext uri="{FF2B5EF4-FFF2-40B4-BE49-F238E27FC236}">
                <a16:creationId xmlns:a16="http://schemas.microsoft.com/office/drawing/2014/main" id="{18DAEA46-D59B-78E0-46F9-90B3725C8941}"/>
              </a:ext>
            </a:extLst>
          </p:cNvPr>
          <p:cNvSpPr>
            <a:spLocks noGrp="1"/>
          </p:cNvSpPr>
          <p:nvPr>
            <p:ph type="sldNum" sz="quarter" idx="12"/>
          </p:nvPr>
        </p:nvSpPr>
        <p:spPr/>
        <p:txBody>
          <a:bodyPr/>
          <a:lstStyle/>
          <a:p>
            <a:fld id="{6D22F896-40B5-4ADD-8801-0D06FADFA095}" type="slidenum">
              <a:rPr lang="en-US" sz="800" u="sng" smtClean="0"/>
              <a:t>3</a:t>
            </a:fld>
            <a:endParaRPr lang="en-US" sz="800" u="sng" dirty="0"/>
          </a:p>
        </p:txBody>
      </p:sp>
    </p:spTree>
    <p:extLst>
      <p:ext uri="{BB962C8B-B14F-4D97-AF65-F5344CB8AC3E}">
        <p14:creationId xmlns:p14="http://schemas.microsoft.com/office/powerpoint/2010/main" val="17050239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EF4DAC-D90D-F9D9-74FD-CE63EB296090}"/>
              </a:ext>
            </a:extLst>
          </p:cNvPr>
          <p:cNvSpPr>
            <a:spLocks noGrp="1"/>
          </p:cNvSpPr>
          <p:nvPr>
            <p:ph idx="1"/>
          </p:nvPr>
        </p:nvSpPr>
        <p:spPr>
          <a:xfrm>
            <a:off x="214868" y="1373982"/>
            <a:ext cx="6428263" cy="6681170"/>
          </a:xfrm>
        </p:spPr>
        <p:txBody>
          <a:bodyPr>
            <a:normAutofit/>
          </a:bodyPr>
          <a:lstStyle/>
          <a:p>
            <a:pPr algn="just">
              <a:buFont typeface="Wingdings" panose="05000000000000000000" pitchFamily="2" charset="2"/>
              <a:buChar char="q"/>
            </a:pPr>
            <a:r>
              <a:rPr lang="en-US" sz="2400" dirty="0">
                <a:latin typeface="Arial" panose="020B0604020202020204" pitchFamily="34" charset="0"/>
                <a:ea typeface="Calibri" panose="020F0502020204030204" pitchFamily="34" charset="0"/>
              </a:rPr>
              <a:t>To possess the best practices in academic publications for enhanced global visibility, certain pre-publishing requirements should be imbibed. </a:t>
            </a:r>
          </a:p>
          <a:p>
            <a:pPr algn="just"/>
            <a:endParaRPr lang="en-US" sz="2400" dirty="0">
              <a:latin typeface="Arial" panose="020B0604020202020204" pitchFamily="34" charset="0"/>
            </a:endParaRPr>
          </a:p>
          <a:p>
            <a:pPr algn="just">
              <a:buFont typeface="Wingdings" panose="05000000000000000000" pitchFamily="2" charset="2"/>
              <a:buChar char="q"/>
            </a:pPr>
            <a:r>
              <a:rPr lang="en-US" sz="2000" kern="100" dirty="0">
                <a:latin typeface="Arial" panose="020B0604020202020204" pitchFamily="34" charset="0"/>
                <a:ea typeface="Calibri" panose="020F0502020204030204" pitchFamily="34" charset="0"/>
                <a:cs typeface="Times New Roman" panose="02020603050405020304" pitchFamily="18" charset="0"/>
              </a:rPr>
              <a:t>A research degree, e.g. a </a:t>
            </a:r>
            <a:r>
              <a:rPr lang="en-US" sz="2000" kern="100" dirty="0" err="1">
                <a:latin typeface="Arial" panose="020B0604020202020204" pitchFamily="34" charset="0"/>
                <a:ea typeface="Calibri" panose="020F0502020204030204" pitchFamily="34" charset="0"/>
                <a:cs typeface="Times New Roman" panose="02020603050405020304" pitchFamily="18" charset="0"/>
              </a:rPr>
              <a:t>Ph.D</a:t>
            </a:r>
            <a:r>
              <a:rPr lang="en-US" sz="2000" kern="100" dirty="0">
                <a:latin typeface="Arial" panose="020B0604020202020204" pitchFamily="34" charset="0"/>
                <a:ea typeface="Calibri" panose="020F0502020204030204" pitchFamily="34" charset="0"/>
                <a:cs typeface="Times New Roman" panose="02020603050405020304" pitchFamily="18" charset="0"/>
              </a:rPr>
              <a:t> or such other qualifications that enable the recipients to have mastery of research, including writing skills.</a:t>
            </a:r>
            <a:endParaRPr lang="en-NG" sz="2000" kern="100" dirty="0">
              <a:latin typeface="Calibri" panose="020F0502020204030204" pitchFamily="34" charset="0"/>
              <a:ea typeface="Calibri" panose="020F0502020204030204" pitchFamily="34" charset="0"/>
              <a:cs typeface="Times New Roman" panose="02020603050405020304" pitchFamily="18" charset="0"/>
            </a:endParaRPr>
          </a:p>
          <a:p>
            <a:pPr algn="just"/>
            <a:endParaRPr lang="en-US" sz="1050" dirty="0"/>
          </a:p>
          <a:p>
            <a:pPr algn="just"/>
            <a:endParaRPr lang="en-US" sz="2000" dirty="0"/>
          </a:p>
          <a:p>
            <a:pPr algn="just">
              <a:buFont typeface="Wingdings" panose="05000000000000000000" pitchFamily="2" charset="2"/>
              <a:buChar char="q"/>
            </a:pPr>
            <a:r>
              <a:rPr lang="en-US" sz="2000" dirty="0">
                <a:latin typeface="Arial" panose="020B0604020202020204" pitchFamily="34" charset="0"/>
                <a:ea typeface="Calibri" panose="020F0502020204030204" pitchFamily="34" charset="0"/>
              </a:rPr>
              <a:t>Post-doctoral </a:t>
            </a:r>
            <a:r>
              <a:rPr lang="en-US" sz="2000" dirty="0" err="1">
                <a:latin typeface="Arial" panose="020B0604020202020204" pitchFamily="34" charset="0"/>
                <a:ea typeface="Calibri" panose="020F0502020204030204" pitchFamily="34" charset="0"/>
              </a:rPr>
              <a:t>programmes</a:t>
            </a:r>
            <a:r>
              <a:rPr lang="en-US" sz="2000" dirty="0">
                <a:latin typeface="Arial" panose="020B0604020202020204" pitchFamily="34" charset="0"/>
                <a:ea typeface="Calibri" panose="020F0502020204030204" pitchFamily="34" charset="0"/>
              </a:rPr>
              <a:t> should be sought after.</a:t>
            </a:r>
          </a:p>
          <a:p>
            <a:pPr algn="just"/>
            <a:endParaRPr lang="en-US" sz="2000" dirty="0">
              <a:latin typeface="Arial" panose="020B0604020202020204" pitchFamily="34" charset="0"/>
            </a:endParaRPr>
          </a:p>
          <a:p>
            <a:pPr algn="just">
              <a:buFont typeface="Wingdings" panose="05000000000000000000" pitchFamily="2" charset="2"/>
              <a:buChar char="q"/>
            </a:pPr>
            <a:r>
              <a:rPr lang="en-US" sz="2000" dirty="0">
                <a:latin typeface="Arial" panose="020B0604020202020204" pitchFamily="34" charset="0"/>
                <a:ea typeface="Calibri" panose="020F0502020204030204" pitchFamily="34" charset="0"/>
              </a:rPr>
              <a:t>Abiding by ethical principles for scholarly publishing by eschewing data manipulation, fabrication, plagiarism, simultaneous and duplicate submissions of manuscripts.</a:t>
            </a:r>
            <a:endParaRPr lang="en-NG" sz="4000" dirty="0"/>
          </a:p>
        </p:txBody>
      </p:sp>
      <p:sp>
        <p:nvSpPr>
          <p:cNvPr id="7" name="Slide Number Placeholder 6">
            <a:extLst>
              <a:ext uri="{FF2B5EF4-FFF2-40B4-BE49-F238E27FC236}">
                <a16:creationId xmlns:a16="http://schemas.microsoft.com/office/drawing/2014/main" id="{B46107E1-60F0-749E-5E83-F1D5F2AAF47B}"/>
              </a:ext>
            </a:extLst>
          </p:cNvPr>
          <p:cNvSpPr>
            <a:spLocks noGrp="1"/>
          </p:cNvSpPr>
          <p:nvPr>
            <p:ph type="sldNum" sz="quarter" idx="12"/>
          </p:nvPr>
        </p:nvSpPr>
        <p:spPr/>
        <p:txBody>
          <a:bodyPr/>
          <a:lstStyle/>
          <a:p>
            <a:fld id="{6D22F896-40B5-4ADD-8801-0D06FADFA095}" type="slidenum">
              <a:rPr lang="en-US" smtClean="0"/>
              <a:t>4</a:t>
            </a:fld>
            <a:endParaRPr lang="en-US" dirty="0"/>
          </a:p>
        </p:txBody>
      </p:sp>
      <p:sp>
        <p:nvSpPr>
          <p:cNvPr id="5" name="TextBox 4">
            <a:extLst>
              <a:ext uri="{FF2B5EF4-FFF2-40B4-BE49-F238E27FC236}">
                <a16:creationId xmlns:a16="http://schemas.microsoft.com/office/drawing/2014/main" id="{3CFD80DC-F474-0C60-1F42-44E91E02D8FC}"/>
              </a:ext>
            </a:extLst>
          </p:cNvPr>
          <p:cNvSpPr txBox="1"/>
          <p:nvPr/>
        </p:nvSpPr>
        <p:spPr>
          <a:xfrm>
            <a:off x="456903" y="417990"/>
            <a:ext cx="5265527" cy="418897"/>
          </a:xfrm>
          <a:prstGeom prst="rect">
            <a:avLst/>
          </a:prstGeom>
          <a:noFill/>
        </p:spPr>
        <p:txBody>
          <a:bodyPr wrap="square">
            <a:spAutoFit/>
          </a:bodyPr>
          <a:lstStyle/>
          <a:p>
            <a:pPr algn="ctr">
              <a:lnSpc>
                <a:spcPct val="150000"/>
              </a:lnSpc>
            </a:pPr>
            <a:r>
              <a:rPr lang="en-US" sz="1600" b="1" kern="100" dirty="0">
                <a:solidFill>
                  <a:srgbClr val="00B050"/>
                </a:solidFill>
                <a:latin typeface="Algerian" panose="04020705040A02060702" pitchFamily="82" charset="0"/>
                <a:ea typeface="Calibri" panose="020F0502020204030204" pitchFamily="34" charset="0"/>
                <a:cs typeface="Times New Roman" panose="02020603050405020304" pitchFamily="18" charset="0"/>
              </a:rPr>
              <a:t>Pre-Publishing Requirements</a:t>
            </a:r>
            <a:endParaRPr lang="en-NG" sz="1600" kern="100" dirty="0">
              <a:solidFill>
                <a:srgbClr val="00B050"/>
              </a:solidFill>
              <a:latin typeface="Algerian" panose="04020705040A02060702" pitchFamily="8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0406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81BBA2-CA3A-EFBB-33F2-19D1F89B1D44}"/>
              </a:ext>
            </a:extLst>
          </p:cNvPr>
          <p:cNvSpPr>
            <a:spLocks noGrp="1"/>
          </p:cNvSpPr>
          <p:nvPr>
            <p:ph type="title"/>
          </p:nvPr>
        </p:nvSpPr>
        <p:spPr>
          <a:xfrm>
            <a:off x="2504742" y="274655"/>
            <a:ext cx="1848515" cy="233353"/>
          </a:xfrm>
        </p:spPr>
        <p:txBody>
          <a:bodyPr>
            <a:noAutofit/>
          </a:bodyPr>
          <a:lstStyle/>
          <a:p>
            <a:pPr algn="ctr"/>
            <a:r>
              <a:rPr lang="en-US" sz="788" b="1" i="1" kern="100" dirty="0">
                <a:solidFill>
                  <a:srgbClr val="92D050"/>
                </a:solidFill>
                <a:latin typeface="Arial Narrow" panose="020B0606020202030204" pitchFamily="34" charset="0"/>
                <a:ea typeface="Calibri" panose="020F0502020204030204" pitchFamily="34" charset="0"/>
                <a:cs typeface="Times New Roman" panose="02020603050405020304" pitchFamily="18" charset="0"/>
              </a:rPr>
              <a:t>Pre-publishing Requirements </a:t>
            </a:r>
            <a:r>
              <a:rPr lang="en-US" sz="788" i="1" kern="100" dirty="0">
                <a:solidFill>
                  <a:srgbClr val="FF0000"/>
                </a:solidFill>
                <a:latin typeface="Arial Narrow" panose="020B0606020202030204" pitchFamily="34" charset="0"/>
                <a:ea typeface="Calibri" panose="020F0502020204030204" pitchFamily="34" charset="0"/>
                <a:cs typeface="Times New Roman" panose="02020603050405020304" pitchFamily="18" charset="0"/>
              </a:rPr>
              <a:t>Cont’d</a:t>
            </a:r>
            <a:br>
              <a:rPr lang="en-NG" sz="788" kern="100" dirty="0">
                <a:solidFill>
                  <a:srgbClr val="FF0000"/>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br>
            <a:endParaRPr lang="en-NG" sz="788" dirty="0">
              <a:solidFill>
                <a:srgbClr val="FF0000"/>
              </a:solidFill>
              <a:latin typeface="Arial Narrow" panose="020B0606020202030204" pitchFamily="34" charset="0"/>
            </a:endParaRPr>
          </a:p>
        </p:txBody>
      </p:sp>
      <p:sp>
        <p:nvSpPr>
          <p:cNvPr id="3" name="Text Placeholder 2">
            <a:extLst>
              <a:ext uri="{FF2B5EF4-FFF2-40B4-BE49-F238E27FC236}">
                <a16:creationId xmlns:a16="http://schemas.microsoft.com/office/drawing/2014/main" id="{5C465B54-D779-EEB0-18A9-E4D7A99B2A80}"/>
              </a:ext>
            </a:extLst>
          </p:cNvPr>
          <p:cNvSpPr>
            <a:spLocks noGrp="1"/>
          </p:cNvSpPr>
          <p:nvPr>
            <p:ph type="body" sz="half" idx="2"/>
          </p:nvPr>
        </p:nvSpPr>
        <p:spPr>
          <a:xfrm>
            <a:off x="296656" y="984777"/>
            <a:ext cx="6452487" cy="7884568"/>
          </a:xfrm>
        </p:spPr>
        <p:txBody>
          <a:bodyPr>
            <a:noAutofit/>
          </a:bodyPr>
          <a:lstStyle/>
          <a:p>
            <a:pPr marL="214303" indent="-214303" algn="just">
              <a:lnSpc>
                <a:spcPct val="160000"/>
              </a:lnSpc>
              <a:buFont typeface="Wingdings" panose="05000000000000000000" pitchFamily="2" charset="2"/>
              <a:buChar char="q"/>
            </a:pPr>
            <a:r>
              <a:rPr lang="en-US" sz="1800" kern="100" dirty="0">
                <a:latin typeface="Tahoma" panose="020B0604030504040204" pitchFamily="34" charset="0"/>
                <a:ea typeface="Tahoma" panose="020B0604030504040204" pitchFamily="34" charset="0"/>
                <a:cs typeface="Tahoma" panose="020B0604030504040204" pitchFamily="34" charset="0"/>
              </a:rPr>
              <a:t>Tools that can be used for ensuring compliance with certain aspects of ethical principles. Artificial Intelligence, ChatGPT, anti-plagiarism packages, e.g. Eagle Scan, Turnitin, etc.</a:t>
            </a:r>
          </a:p>
          <a:p>
            <a:pPr>
              <a:lnSpc>
                <a:spcPct val="160000"/>
              </a:lnSpc>
            </a:pPr>
            <a:endParaRPr lang="en-US" sz="1800" kern="100" dirty="0">
              <a:latin typeface="Tahoma" panose="020B0604030504040204" pitchFamily="34" charset="0"/>
              <a:ea typeface="Tahoma" panose="020B0604030504040204" pitchFamily="34" charset="0"/>
              <a:cs typeface="Tahoma" panose="020B0604030504040204" pitchFamily="34" charset="0"/>
            </a:endParaRPr>
          </a:p>
          <a:p>
            <a:pPr marL="214303" indent="-214303" algn="just">
              <a:lnSpc>
                <a:spcPct val="160000"/>
              </a:lnSpc>
              <a:buFont typeface="Wingdings" panose="05000000000000000000" pitchFamily="2" charset="2"/>
              <a:buChar char="q"/>
            </a:pPr>
            <a:r>
              <a:rPr lang="en-US" sz="1800" kern="100" dirty="0">
                <a:latin typeface="Tahoma" panose="020B0604030504040204" pitchFamily="34" charset="0"/>
                <a:ea typeface="Tahoma" panose="020B0604030504040204" pitchFamily="34" charset="0"/>
                <a:cs typeface="Tahoma" panose="020B0604030504040204" pitchFamily="34" charset="0"/>
              </a:rPr>
              <a:t>Constant reading and laboratory work to remain in touch with trends and practices in your field to have at your disposal the data and information, which are required to support what you’re working on.</a:t>
            </a:r>
          </a:p>
          <a:p>
            <a:pPr>
              <a:lnSpc>
                <a:spcPct val="160000"/>
              </a:lnSpc>
            </a:pPr>
            <a:endParaRPr lang="en-NG" sz="1800" kern="100" dirty="0">
              <a:latin typeface="Tahoma" panose="020B0604030504040204" pitchFamily="34" charset="0"/>
              <a:ea typeface="Tahoma" panose="020B0604030504040204" pitchFamily="34" charset="0"/>
              <a:cs typeface="Tahoma" panose="020B0604030504040204" pitchFamily="34" charset="0"/>
            </a:endParaRPr>
          </a:p>
          <a:p>
            <a:pPr marL="214303" indent="-214303" algn="just">
              <a:lnSpc>
                <a:spcPct val="160000"/>
              </a:lnSpc>
              <a:buFont typeface="Wingdings" panose="05000000000000000000" pitchFamily="2" charset="2"/>
              <a:buChar char="q"/>
            </a:pPr>
            <a:r>
              <a:rPr lang="en-US" sz="1800" kern="100" dirty="0">
                <a:latin typeface="Tahoma" panose="020B0604030504040204" pitchFamily="34" charset="0"/>
                <a:ea typeface="Tahoma" panose="020B0604030504040204" pitchFamily="34" charset="0"/>
                <a:cs typeface="Tahoma" panose="020B0604030504040204" pitchFamily="34" charset="0"/>
              </a:rPr>
              <a:t>Attendance of meetings, seminars, conferences, workshops, colloquia, etc. to learn from others and acquire experiences on what to do to achieve suitable manuscripts that can be considered for publishing. </a:t>
            </a:r>
          </a:p>
          <a:p>
            <a:pPr>
              <a:lnSpc>
                <a:spcPct val="160000"/>
              </a:lnSpc>
            </a:pPr>
            <a:endParaRPr lang="en-US" sz="1800" kern="100" dirty="0">
              <a:latin typeface="Tahoma" panose="020B0604030504040204" pitchFamily="34" charset="0"/>
              <a:ea typeface="Tahoma" panose="020B0604030504040204" pitchFamily="34" charset="0"/>
              <a:cs typeface="Tahoma" panose="020B0604030504040204" pitchFamily="34" charset="0"/>
            </a:endParaRPr>
          </a:p>
          <a:p>
            <a:pPr marL="214303" indent="-214303" algn="just">
              <a:lnSpc>
                <a:spcPct val="160000"/>
              </a:lnSpc>
              <a:buFont typeface="Wingdings" panose="05000000000000000000" pitchFamily="2" charset="2"/>
              <a:buChar char="q"/>
            </a:pPr>
            <a:r>
              <a:rPr lang="en-US" sz="1800" kern="100" dirty="0">
                <a:latin typeface="Tahoma" panose="020B0604030504040204" pitchFamily="34" charset="0"/>
                <a:ea typeface="Tahoma" panose="020B0604030504040204" pitchFamily="34" charset="0"/>
                <a:cs typeface="Tahoma" panose="020B0604030504040204" pitchFamily="34" charset="0"/>
              </a:rPr>
              <a:t>Remember the saying that: “If I have seen further, it is by standing on the shoulders of giants.” – </a:t>
            </a:r>
            <a:r>
              <a:rPr lang="en-US" sz="1800" b="1" i="1" kern="100" dirty="0">
                <a:latin typeface="Tahoma" panose="020B0604030504040204" pitchFamily="34" charset="0"/>
                <a:ea typeface="Tahoma" panose="020B0604030504040204" pitchFamily="34" charset="0"/>
                <a:cs typeface="Tahoma" panose="020B0604030504040204" pitchFamily="34" charset="0"/>
              </a:rPr>
              <a:t>Isaac Newton</a:t>
            </a:r>
            <a:endParaRPr lang="en-NG" sz="1800" b="1" i="1" kern="100" dirty="0">
              <a:latin typeface="Tahoma" panose="020B0604030504040204" pitchFamily="34" charset="0"/>
              <a:ea typeface="Tahoma" panose="020B0604030504040204" pitchFamily="34" charset="0"/>
              <a:cs typeface="Tahoma" panose="020B0604030504040204" pitchFamily="34" charset="0"/>
            </a:endParaRPr>
          </a:p>
          <a:p>
            <a:pPr>
              <a:lnSpc>
                <a:spcPct val="160000"/>
              </a:lnSpc>
            </a:pPr>
            <a:endParaRPr lang="en-NG" sz="1800" kern="100" dirty="0">
              <a:latin typeface="Tahoma" panose="020B0604030504040204" pitchFamily="34" charset="0"/>
              <a:ea typeface="Tahoma" panose="020B0604030504040204" pitchFamily="34" charset="0"/>
              <a:cs typeface="Tahoma" panose="020B0604030504040204" pitchFamily="34" charset="0"/>
            </a:endParaRPr>
          </a:p>
        </p:txBody>
      </p:sp>
      <p:sp>
        <p:nvSpPr>
          <p:cNvPr id="5" name="Slide Number Placeholder 4">
            <a:extLst>
              <a:ext uri="{FF2B5EF4-FFF2-40B4-BE49-F238E27FC236}">
                <a16:creationId xmlns:a16="http://schemas.microsoft.com/office/drawing/2014/main" id="{86D62FA7-38C4-8170-60B7-3B0E473B0E2F}"/>
              </a:ext>
            </a:extLst>
          </p:cNvPr>
          <p:cNvSpPr>
            <a:spLocks noGrp="1"/>
          </p:cNvSpPr>
          <p:nvPr>
            <p:ph type="sldNum" sz="quarter" idx="12"/>
          </p:nvPr>
        </p:nvSpPr>
        <p:spPr/>
        <p:txBody>
          <a:bodyPr/>
          <a:lstStyle/>
          <a:p>
            <a:fld id="{6D22F896-40B5-4ADD-8801-0D06FADFA095}" type="slidenum">
              <a:rPr lang="en-US" smtClean="0"/>
              <a:t>5</a:t>
            </a:fld>
            <a:endParaRPr lang="en-US" dirty="0"/>
          </a:p>
        </p:txBody>
      </p:sp>
    </p:spTree>
    <p:extLst>
      <p:ext uri="{BB962C8B-B14F-4D97-AF65-F5344CB8AC3E}">
        <p14:creationId xmlns:p14="http://schemas.microsoft.com/office/powerpoint/2010/main" val="35119691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329122D-5745-52E9-3C7F-3F08E38C062E}"/>
              </a:ext>
            </a:extLst>
          </p:cNvPr>
          <p:cNvSpPr txBox="1"/>
          <p:nvPr/>
        </p:nvSpPr>
        <p:spPr>
          <a:xfrm>
            <a:off x="1788986" y="216553"/>
            <a:ext cx="3429000" cy="276999"/>
          </a:xfrm>
          <a:prstGeom prst="rect">
            <a:avLst/>
          </a:prstGeom>
          <a:noFill/>
        </p:spPr>
        <p:txBody>
          <a:bodyPr wrap="square">
            <a:spAutoFit/>
          </a:bodyPr>
          <a:lstStyle/>
          <a:p>
            <a:r>
              <a:rPr lang="en-US" sz="1200" b="1" i="1" kern="100" dirty="0">
                <a:solidFill>
                  <a:srgbClr val="92D050"/>
                </a:solidFill>
                <a:latin typeface="Arial Narrow" panose="020B0606020202030204" pitchFamily="34" charset="0"/>
                <a:ea typeface="Calibri" panose="020F0502020204030204" pitchFamily="34" charset="0"/>
                <a:cs typeface="Times New Roman" panose="02020603050405020304" pitchFamily="18" charset="0"/>
              </a:rPr>
              <a:t>Pre-publishing Requirements </a:t>
            </a:r>
            <a:r>
              <a:rPr lang="en-US" sz="1200" i="1" kern="100" dirty="0">
                <a:solidFill>
                  <a:srgbClr val="FF0000"/>
                </a:solidFill>
                <a:latin typeface="Arial Narrow" panose="020B0606020202030204" pitchFamily="34" charset="0"/>
                <a:ea typeface="Calibri" panose="020F0502020204030204" pitchFamily="34" charset="0"/>
                <a:cs typeface="Times New Roman" panose="02020603050405020304" pitchFamily="18" charset="0"/>
              </a:rPr>
              <a:t>Cont’d</a:t>
            </a:r>
            <a:endParaRPr lang="en-NG" sz="1200" dirty="0"/>
          </a:p>
        </p:txBody>
      </p:sp>
      <p:sp>
        <p:nvSpPr>
          <p:cNvPr id="7" name="TextBox 6">
            <a:extLst>
              <a:ext uri="{FF2B5EF4-FFF2-40B4-BE49-F238E27FC236}">
                <a16:creationId xmlns:a16="http://schemas.microsoft.com/office/drawing/2014/main" id="{975C3CE4-B825-E474-E260-538AD2E7BAE7}"/>
              </a:ext>
            </a:extLst>
          </p:cNvPr>
          <p:cNvSpPr txBox="1"/>
          <p:nvPr/>
        </p:nvSpPr>
        <p:spPr>
          <a:xfrm>
            <a:off x="0" y="602015"/>
            <a:ext cx="6371770" cy="7478970"/>
          </a:xfrm>
          <a:prstGeom prst="rect">
            <a:avLst/>
          </a:prstGeom>
          <a:noFill/>
        </p:spPr>
        <p:txBody>
          <a:bodyPr wrap="square">
            <a:spAutoFit/>
          </a:bodyPr>
          <a:lstStyle/>
          <a:p>
            <a:pPr marL="214303" indent="-214303">
              <a:buFont typeface="Wingdings" panose="05000000000000000000" pitchFamily="2" charset="2"/>
              <a:buChar char="q"/>
            </a:pPr>
            <a:r>
              <a:rPr lang="en-US" sz="2000" dirty="0">
                <a:latin typeface="Arial" panose="020B0604020202020204" pitchFamily="34" charset="0"/>
                <a:ea typeface="Calibri" panose="020F0502020204030204" pitchFamily="34" charset="0"/>
              </a:rPr>
              <a:t>Presentations at seminars, conferences, workshops, colloquia, etc. </a:t>
            </a:r>
          </a:p>
          <a:p>
            <a:endParaRPr lang="en-US" sz="2000" dirty="0">
              <a:latin typeface="Arial" panose="020B0604020202020204" pitchFamily="34" charset="0"/>
            </a:endParaRPr>
          </a:p>
          <a:p>
            <a:pPr marL="214303" indent="-214303" algn="just">
              <a:buFont typeface="Wingdings" panose="05000000000000000000" pitchFamily="2" charset="2"/>
              <a:buChar char="q"/>
            </a:pPr>
            <a:r>
              <a:rPr lang="en-US" sz="2000" dirty="0">
                <a:latin typeface="Arial" panose="020B0604020202020204" pitchFamily="34" charset="0"/>
                <a:ea typeface="Calibri" panose="020F0502020204030204" pitchFamily="34" charset="0"/>
              </a:rPr>
              <a:t>The contributions of learned members of the audience will add to the quality of the paper to make it a likely manuscript for publication.</a:t>
            </a:r>
          </a:p>
          <a:p>
            <a:endParaRPr lang="en-US" sz="2000" dirty="0">
              <a:latin typeface="Arial" panose="020B0604020202020204" pitchFamily="34" charset="0"/>
            </a:endParaRPr>
          </a:p>
          <a:p>
            <a:pPr marL="214303" indent="-214303" algn="just">
              <a:buFont typeface="Wingdings" panose="05000000000000000000" pitchFamily="2" charset="2"/>
              <a:buChar char="q"/>
            </a:pPr>
            <a:r>
              <a:rPr lang="en-US" sz="2000" dirty="0">
                <a:latin typeface="Arial" panose="020B0604020202020204" pitchFamily="34" charset="0"/>
                <a:ea typeface="Calibri" panose="020F0502020204030204" pitchFamily="34" charset="0"/>
              </a:rPr>
              <a:t>Active membership of learned societies, associations, etc. enable such members to enjoy the benefits that accrue to them as bonafide members of such bodies.</a:t>
            </a:r>
          </a:p>
          <a:p>
            <a:pPr marL="214303" indent="-214303" algn="just">
              <a:buFont typeface="Wingdings" panose="05000000000000000000" pitchFamily="2" charset="2"/>
              <a:buChar char="q"/>
            </a:pPr>
            <a:endParaRPr lang="en-US" sz="2000" dirty="0">
              <a:latin typeface="Arial" panose="020B0604020202020204" pitchFamily="34" charset="0"/>
            </a:endParaRPr>
          </a:p>
          <a:p>
            <a:pPr marL="214303" indent="-214303" algn="just">
              <a:buFont typeface="Wingdings" panose="05000000000000000000" pitchFamily="2" charset="2"/>
              <a:buChar char="q"/>
            </a:pPr>
            <a:r>
              <a:rPr lang="en-US" sz="2000" dirty="0">
                <a:latin typeface="Arial" panose="020B0604020202020204" pitchFamily="34" charset="0"/>
                <a:ea typeface="Calibri" panose="020F0502020204030204" pitchFamily="34" charset="0"/>
              </a:rPr>
              <a:t>Submission for peer – review works (</a:t>
            </a:r>
            <a:r>
              <a:rPr lang="en-US" sz="2000" dirty="0" err="1">
                <a:latin typeface="Arial" panose="020B0604020202020204" pitchFamily="34" charset="0"/>
                <a:ea typeface="Calibri" panose="020F0502020204030204" pitchFamily="34" charset="0"/>
              </a:rPr>
              <a:t>mss</a:t>
            </a:r>
            <a:r>
              <a:rPr lang="en-US" sz="2000" dirty="0">
                <a:latin typeface="Arial" panose="020B0604020202020204" pitchFamily="34" charset="0"/>
                <a:ea typeface="Calibri" panose="020F0502020204030204" pitchFamily="34" charset="0"/>
              </a:rPr>
              <a:t>) intended for publishing.</a:t>
            </a:r>
          </a:p>
          <a:p>
            <a:pPr marL="214303" indent="-214303" algn="just">
              <a:buFont typeface="Wingdings" panose="05000000000000000000" pitchFamily="2" charset="2"/>
              <a:buChar char="q"/>
            </a:pPr>
            <a:endParaRPr lang="en-US" sz="2000" dirty="0">
              <a:latin typeface="Arial" panose="020B0604020202020204" pitchFamily="34" charset="0"/>
            </a:endParaRPr>
          </a:p>
          <a:p>
            <a:pPr marL="214303" indent="-214303" algn="just">
              <a:buFont typeface="Wingdings" panose="05000000000000000000" pitchFamily="2" charset="2"/>
              <a:buChar char="q"/>
            </a:pPr>
            <a:r>
              <a:rPr lang="en-US" sz="2000" dirty="0">
                <a:latin typeface="Arial" panose="020B0604020202020204" pitchFamily="34" charset="0"/>
                <a:ea typeface="Calibri" panose="020F0502020204030204" pitchFamily="34" charset="0"/>
              </a:rPr>
              <a:t>In the sciences, especially medical sciences, there is the practice of invisible colleges.</a:t>
            </a:r>
          </a:p>
          <a:p>
            <a:pPr marL="214303" indent="-214303" algn="just">
              <a:buFont typeface="Wingdings" panose="05000000000000000000" pitchFamily="2" charset="2"/>
              <a:buChar char="q"/>
            </a:pPr>
            <a:endParaRPr lang="en-US" sz="2000" dirty="0">
              <a:latin typeface="Arial" panose="020B0604020202020204" pitchFamily="34" charset="0"/>
            </a:endParaRPr>
          </a:p>
          <a:p>
            <a:pPr marL="214303" indent="-214303" algn="just">
              <a:buFont typeface="Wingdings" panose="05000000000000000000" pitchFamily="2" charset="2"/>
              <a:buChar char="q"/>
            </a:pPr>
            <a:r>
              <a:rPr lang="en-US" sz="2000" dirty="0">
                <a:latin typeface="Arial" panose="020B0604020202020204" pitchFamily="34" charset="0"/>
                <a:ea typeface="Calibri" panose="020F0502020204030204" pitchFamily="34" charset="0"/>
              </a:rPr>
              <a:t>Networking, collaborative and partnering using LinkedIn, Meetup, Xing, Bark, Opportunity, </a:t>
            </a:r>
            <a:r>
              <a:rPr lang="en-US" sz="2000" dirty="0" err="1">
                <a:latin typeface="Arial" panose="020B0604020202020204" pitchFamily="34" charset="0"/>
                <a:ea typeface="Calibri" panose="020F0502020204030204" pitchFamily="34" charset="0"/>
              </a:rPr>
              <a:t>Jobcase</a:t>
            </a:r>
            <a:r>
              <a:rPr lang="en-US" sz="2000" dirty="0">
                <a:latin typeface="Arial" panose="020B0604020202020204" pitchFamily="34" charset="0"/>
                <a:ea typeface="Calibri" panose="020F0502020204030204" pitchFamily="34" charset="0"/>
              </a:rPr>
              <a:t>, </a:t>
            </a:r>
            <a:r>
              <a:rPr lang="en-US" sz="2000" dirty="0" err="1">
                <a:latin typeface="Arial" panose="020B0604020202020204" pitchFamily="34" charset="0"/>
                <a:ea typeface="Calibri" panose="020F0502020204030204" pitchFamily="34" charset="0"/>
              </a:rPr>
              <a:t>Lunchmeet</a:t>
            </a:r>
            <a:r>
              <a:rPr lang="en-US" sz="2000" dirty="0">
                <a:latin typeface="Arial" panose="020B0604020202020204" pitchFamily="34" charset="0"/>
                <a:ea typeface="Calibri" panose="020F0502020204030204" pitchFamily="34" charset="0"/>
              </a:rPr>
              <a:t>, Community Forums, Twitter Threads, Reddit, Slack, Facebook Groups, </a:t>
            </a:r>
            <a:r>
              <a:rPr lang="en-US" sz="2000" dirty="0" err="1">
                <a:latin typeface="Arial" panose="020B0604020202020204" pitchFamily="34" charset="0"/>
                <a:ea typeface="Calibri" panose="020F0502020204030204" pitchFamily="34" charset="0"/>
              </a:rPr>
              <a:t>Sumry</a:t>
            </a:r>
            <a:r>
              <a:rPr lang="en-US" sz="2000" dirty="0">
                <a:latin typeface="Arial" panose="020B0604020202020204" pitchFamily="34" charset="0"/>
                <a:ea typeface="Calibri" panose="020F0502020204030204" pitchFamily="34" charset="0"/>
              </a:rPr>
              <a:t>, </a:t>
            </a:r>
            <a:r>
              <a:rPr lang="en-US" sz="2000" dirty="0" err="1">
                <a:latin typeface="Arial" panose="020B0604020202020204" pitchFamily="34" charset="0"/>
                <a:ea typeface="Calibri" panose="020F0502020204030204" pitchFamily="34" charset="0"/>
              </a:rPr>
              <a:t>Gustcom</a:t>
            </a:r>
            <a:r>
              <a:rPr lang="en-US" sz="2000" dirty="0">
                <a:latin typeface="Arial" panose="020B0604020202020204" pitchFamily="34" charset="0"/>
                <a:ea typeface="Calibri" panose="020F0502020204030204" pitchFamily="34" charset="0"/>
              </a:rPr>
              <a:t>, </a:t>
            </a:r>
            <a:r>
              <a:rPr lang="en-US" sz="2000" dirty="0" err="1">
                <a:latin typeface="Arial" panose="020B0604020202020204" pitchFamily="34" charset="0"/>
                <a:ea typeface="Calibri" panose="020F0502020204030204" pitchFamily="34" charset="0"/>
              </a:rPr>
              <a:t>etc</a:t>
            </a:r>
            <a:r>
              <a:rPr lang="en-US" sz="2000" dirty="0">
                <a:latin typeface="Arial" panose="020B0604020202020204" pitchFamily="34" charset="0"/>
                <a:ea typeface="Calibri" panose="020F0502020204030204" pitchFamily="34" charset="0"/>
              </a:rPr>
              <a:t> to share ideas that can boost your research output and likely publications.</a:t>
            </a:r>
            <a:endParaRPr lang="en-NG" sz="2000" dirty="0"/>
          </a:p>
        </p:txBody>
      </p:sp>
      <p:sp>
        <p:nvSpPr>
          <p:cNvPr id="9" name="Slide Number Placeholder 8">
            <a:extLst>
              <a:ext uri="{FF2B5EF4-FFF2-40B4-BE49-F238E27FC236}">
                <a16:creationId xmlns:a16="http://schemas.microsoft.com/office/drawing/2014/main" id="{65CD6685-109D-CB46-49D8-6A64D8F24F44}"/>
              </a:ext>
            </a:extLst>
          </p:cNvPr>
          <p:cNvSpPr>
            <a:spLocks noGrp="1"/>
          </p:cNvSpPr>
          <p:nvPr>
            <p:ph type="sldNum" sz="quarter" idx="12"/>
          </p:nvPr>
        </p:nvSpPr>
        <p:spPr/>
        <p:txBody>
          <a:bodyPr/>
          <a:lstStyle/>
          <a:p>
            <a:fld id="{6D22F896-40B5-4ADD-8801-0D06FADFA095}" type="slidenum">
              <a:rPr lang="en-US" smtClean="0"/>
              <a:t>6</a:t>
            </a:fld>
            <a:endParaRPr lang="en-US" dirty="0"/>
          </a:p>
        </p:txBody>
      </p:sp>
    </p:spTree>
    <p:extLst>
      <p:ext uri="{BB962C8B-B14F-4D97-AF65-F5344CB8AC3E}">
        <p14:creationId xmlns:p14="http://schemas.microsoft.com/office/powerpoint/2010/main" val="1111306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79DD70A-6C3D-DF19-307A-C6FE3BB99E82}"/>
              </a:ext>
            </a:extLst>
          </p:cNvPr>
          <p:cNvSpPr txBox="1"/>
          <p:nvPr/>
        </p:nvSpPr>
        <p:spPr>
          <a:xfrm>
            <a:off x="2269670" y="474425"/>
            <a:ext cx="3429000" cy="338554"/>
          </a:xfrm>
          <a:prstGeom prst="rect">
            <a:avLst/>
          </a:prstGeom>
          <a:noFill/>
        </p:spPr>
        <p:txBody>
          <a:bodyPr wrap="square">
            <a:spAutoFit/>
          </a:bodyPr>
          <a:lstStyle/>
          <a:p>
            <a:r>
              <a:rPr lang="en-US" sz="1600" b="1" i="1" kern="100" dirty="0">
                <a:solidFill>
                  <a:srgbClr val="92D050"/>
                </a:solidFill>
                <a:latin typeface="Arial Narrow" panose="020B0606020202030204" pitchFamily="34" charset="0"/>
                <a:ea typeface="Calibri" panose="020F0502020204030204" pitchFamily="34" charset="0"/>
                <a:cs typeface="Times New Roman" panose="02020603050405020304" pitchFamily="18" charset="0"/>
              </a:rPr>
              <a:t>Pre-publishing Requirements </a:t>
            </a:r>
            <a:r>
              <a:rPr lang="en-US" sz="1600" i="1" kern="100" dirty="0">
                <a:solidFill>
                  <a:srgbClr val="FF0000"/>
                </a:solidFill>
                <a:latin typeface="Arial Narrow" panose="020B0606020202030204" pitchFamily="34" charset="0"/>
                <a:ea typeface="Calibri" panose="020F0502020204030204" pitchFamily="34" charset="0"/>
                <a:cs typeface="Times New Roman" panose="02020603050405020304" pitchFamily="18" charset="0"/>
              </a:rPr>
              <a:t>Cont’d</a:t>
            </a:r>
            <a:endParaRPr lang="en-NG" sz="1600" dirty="0"/>
          </a:p>
        </p:txBody>
      </p:sp>
      <p:sp>
        <p:nvSpPr>
          <p:cNvPr id="7" name="TextBox 6">
            <a:extLst>
              <a:ext uri="{FF2B5EF4-FFF2-40B4-BE49-F238E27FC236}">
                <a16:creationId xmlns:a16="http://schemas.microsoft.com/office/drawing/2014/main" id="{E73F82E9-9E7F-8005-A526-FD048738A917}"/>
              </a:ext>
            </a:extLst>
          </p:cNvPr>
          <p:cNvSpPr txBox="1"/>
          <p:nvPr/>
        </p:nvSpPr>
        <p:spPr>
          <a:xfrm>
            <a:off x="382222" y="1525012"/>
            <a:ext cx="6093555" cy="3046988"/>
          </a:xfrm>
          <a:prstGeom prst="rect">
            <a:avLst/>
          </a:prstGeom>
          <a:noFill/>
        </p:spPr>
        <p:txBody>
          <a:bodyPr wrap="square">
            <a:spAutoFit/>
          </a:bodyPr>
          <a:lstStyle/>
          <a:p>
            <a:pPr marL="214303" indent="-214303" algn="just">
              <a:buFont typeface="Wingdings" panose="05000000000000000000" pitchFamily="2" charset="2"/>
              <a:buChar char="q"/>
            </a:pPr>
            <a:r>
              <a:rPr lang="en-US" sz="2400" dirty="0">
                <a:latin typeface="Arial" panose="020B0604020202020204" pitchFamily="34" charset="0"/>
                <a:ea typeface="Calibri" panose="020F0502020204030204" pitchFamily="34" charset="0"/>
              </a:rPr>
              <a:t>Engaging in intellectual discourses and competitions, success at which can place you at huge advantages that boost your research and publications output.</a:t>
            </a:r>
          </a:p>
          <a:p>
            <a:pPr algn="just"/>
            <a:endParaRPr lang="en-US" sz="2400" dirty="0">
              <a:latin typeface="Arial" panose="020B0604020202020204" pitchFamily="34" charset="0"/>
            </a:endParaRPr>
          </a:p>
          <a:p>
            <a:pPr marL="214303" indent="-214303" algn="just">
              <a:buFont typeface="Wingdings" panose="05000000000000000000" pitchFamily="2" charset="2"/>
              <a:buChar char="q"/>
            </a:pPr>
            <a:r>
              <a:rPr lang="en-US" sz="2400" kern="100" dirty="0">
                <a:latin typeface="Arial" panose="020B0604020202020204" pitchFamily="34" charset="0"/>
                <a:ea typeface="Calibri" panose="020F0502020204030204" pitchFamily="34" charset="0"/>
                <a:cs typeface="Times New Roman" panose="02020603050405020304" pitchFamily="18" charset="0"/>
              </a:rPr>
              <a:t>Submission to mentoring and mentoring others.</a:t>
            </a:r>
            <a:endParaRPr lang="en-NG" sz="2400" kern="100" dirty="0">
              <a:latin typeface="Calibri" panose="020F0502020204030204" pitchFamily="34" charset="0"/>
              <a:ea typeface="Calibri" panose="020F0502020204030204" pitchFamily="34" charset="0"/>
              <a:cs typeface="Times New Roman" panose="02020603050405020304" pitchFamily="18" charset="0"/>
            </a:endParaRPr>
          </a:p>
          <a:p>
            <a:pPr algn="just"/>
            <a:endParaRPr lang="en-NG" sz="2400" dirty="0"/>
          </a:p>
        </p:txBody>
      </p:sp>
      <p:sp>
        <p:nvSpPr>
          <p:cNvPr id="9" name="Slide Number Placeholder 8">
            <a:extLst>
              <a:ext uri="{FF2B5EF4-FFF2-40B4-BE49-F238E27FC236}">
                <a16:creationId xmlns:a16="http://schemas.microsoft.com/office/drawing/2014/main" id="{1B6880B6-D5E6-6D68-6D2F-4EB154A81D0D}"/>
              </a:ext>
            </a:extLst>
          </p:cNvPr>
          <p:cNvSpPr>
            <a:spLocks noGrp="1"/>
          </p:cNvSpPr>
          <p:nvPr>
            <p:ph type="sldNum" sz="quarter" idx="12"/>
          </p:nvPr>
        </p:nvSpPr>
        <p:spPr/>
        <p:txBody>
          <a:bodyPr/>
          <a:lstStyle/>
          <a:p>
            <a:fld id="{6D22F896-40B5-4ADD-8801-0D06FADFA095}" type="slidenum">
              <a:rPr lang="en-US" smtClean="0"/>
              <a:t>7</a:t>
            </a:fld>
            <a:endParaRPr lang="en-US" dirty="0"/>
          </a:p>
        </p:txBody>
      </p:sp>
    </p:spTree>
    <p:extLst>
      <p:ext uri="{BB962C8B-B14F-4D97-AF65-F5344CB8AC3E}">
        <p14:creationId xmlns:p14="http://schemas.microsoft.com/office/powerpoint/2010/main" val="4149990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1A456-FFB7-5B43-5893-4AC560A4C172}"/>
              </a:ext>
            </a:extLst>
          </p:cNvPr>
          <p:cNvSpPr>
            <a:spLocks noGrp="1"/>
          </p:cNvSpPr>
          <p:nvPr>
            <p:ph type="title"/>
          </p:nvPr>
        </p:nvSpPr>
        <p:spPr>
          <a:xfrm>
            <a:off x="445771" y="508008"/>
            <a:ext cx="5966460" cy="435236"/>
          </a:xfrm>
        </p:spPr>
        <p:txBody>
          <a:bodyPr>
            <a:noAutofit/>
          </a:bodyPr>
          <a:lstStyle/>
          <a:p>
            <a:pPr algn="ctr"/>
            <a:r>
              <a:rPr lang="en-US" sz="1351" b="1" kern="100" dirty="0">
                <a:solidFill>
                  <a:srgbClr val="0070C0"/>
                </a:solidFill>
                <a:latin typeface="Algerian" panose="04020705040A02060702" pitchFamily="82" charset="0"/>
                <a:ea typeface="Calibri" panose="020F0502020204030204" pitchFamily="34" charset="0"/>
                <a:cs typeface="Times New Roman" panose="02020603050405020304" pitchFamily="18" charset="0"/>
              </a:rPr>
              <a:t>The Publishing Stage</a:t>
            </a:r>
            <a:endParaRPr lang="en-NG" dirty="0">
              <a:solidFill>
                <a:srgbClr val="0070C0"/>
              </a:solidFill>
              <a:latin typeface="Algerian" panose="04020705040A02060702" pitchFamily="82" charset="0"/>
            </a:endParaRPr>
          </a:p>
        </p:txBody>
      </p:sp>
      <p:sp>
        <p:nvSpPr>
          <p:cNvPr id="11" name="Slide Number Placeholder 10">
            <a:extLst>
              <a:ext uri="{FF2B5EF4-FFF2-40B4-BE49-F238E27FC236}">
                <a16:creationId xmlns:a16="http://schemas.microsoft.com/office/drawing/2014/main" id="{00416448-5DE9-4EA0-FA57-D2BE1ABE47C2}"/>
              </a:ext>
            </a:extLst>
          </p:cNvPr>
          <p:cNvSpPr>
            <a:spLocks noGrp="1"/>
          </p:cNvSpPr>
          <p:nvPr>
            <p:ph type="sldNum" sz="quarter" idx="12"/>
          </p:nvPr>
        </p:nvSpPr>
        <p:spPr/>
        <p:txBody>
          <a:bodyPr/>
          <a:lstStyle/>
          <a:p>
            <a:fld id="{6D22F896-40B5-4ADD-8801-0D06FADFA095}" type="slidenum">
              <a:rPr lang="en-US" smtClean="0"/>
              <a:t>8</a:t>
            </a:fld>
            <a:endParaRPr lang="en-US" dirty="0"/>
          </a:p>
        </p:txBody>
      </p:sp>
      <p:sp>
        <p:nvSpPr>
          <p:cNvPr id="8" name="TextBox 7">
            <a:extLst>
              <a:ext uri="{FF2B5EF4-FFF2-40B4-BE49-F238E27FC236}">
                <a16:creationId xmlns:a16="http://schemas.microsoft.com/office/drawing/2014/main" id="{0636035F-ABB0-52DB-2A9B-80C4F6977AB3}"/>
              </a:ext>
            </a:extLst>
          </p:cNvPr>
          <p:cNvSpPr txBox="1"/>
          <p:nvPr/>
        </p:nvSpPr>
        <p:spPr>
          <a:xfrm>
            <a:off x="573369" y="1116851"/>
            <a:ext cx="6032427" cy="8094524"/>
          </a:xfrm>
          <a:prstGeom prst="rect">
            <a:avLst/>
          </a:prstGeom>
          <a:noFill/>
        </p:spPr>
        <p:txBody>
          <a:bodyPr wrap="square">
            <a:spAutoFit/>
          </a:bodyPr>
          <a:lstStyle/>
          <a:p>
            <a:pPr marL="214303" indent="-214303">
              <a:buFont typeface="Wingdings" panose="05000000000000000000" pitchFamily="2" charset="2"/>
              <a:buChar char="v"/>
            </a:pPr>
            <a:r>
              <a:rPr lang="en-US" sz="2000" dirty="0">
                <a:latin typeface="Arial" panose="020B0604020202020204" pitchFamily="34" charset="0"/>
                <a:ea typeface="Calibri" panose="020F0502020204030204" pitchFamily="34" charset="0"/>
              </a:rPr>
              <a:t>To publish so that the works can be cited is what matters. </a:t>
            </a:r>
          </a:p>
          <a:p>
            <a:endParaRPr lang="en-US" sz="2000" dirty="0">
              <a:latin typeface="Arial" panose="020B0604020202020204" pitchFamily="34" charset="0"/>
            </a:endParaRPr>
          </a:p>
          <a:p>
            <a:pPr marL="214303" indent="-214303">
              <a:buFont typeface="Wingdings" panose="05000000000000000000" pitchFamily="2" charset="2"/>
              <a:buChar char="v"/>
            </a:pPr>
            <a:r>
              <a:rPr lang="en-US" sz="2000" dirty="0">
                <a:latin typeface="Arial" panose="020B0604020202020204" pitchFamily="34" charset="0"/>
                <a:ea typeface="Calibri" panose="020F0502020204030204" pitchFamily="34" charset="0"/>
              </a:rPr>
              <a:t>Having a big quantum of publications, which are not used due to failure to cite them amounts to nothing.</a:t>
            </a:r>
          </a:p>
          <a:p>
            <a:endParaRPr lang="en-US" sz="2000" dirty="0">
              <a:latin typeface="Arial" panose="020B0604020202020204" pitchFamily="34" charset="0"/>
            </a:endParaRPr>
          </a:p>
          <a:p>
            <a:pPr marL="214303" indent="-214303">
              <a:buFont typeface="Wingdings" panose="05000000000000000000" pitchFamily="2" charset="2"/>
              <a:buChar char="v"/>
            </a:pPr>
            <a:r>
              <a:rPr lang="en-US" sz="2000" kern="100" dirty="0">
                <a:latin typeface="Arial" panose="020B0604020202020204" pitchFamily="34" charset="0"/>
                <a:ea typeface="Calibri" panose="020F0502020204030204" pitchFamily="34" charset="0"/>
                <a:cs typeface="Times New Roman" panose="02020603050405020304" pitchFamily="18" charset="0"/>
              </a:rPr>
              <a:t>To ensure that your works are cited to attract the best global visibility, you should publish with the following:</a:t>
            </a:r>
            <a:endParaRPr lang="en-NG" sz="2000" kern="100" dirty="0">
              <a:latin typeface="Calibri" panose="020F0502020204030204" pitchFamily="34" charset="0"/>
              <a:ea typeface="Calibri" panose="020F0502020204030204" pitchFamily="34" charset="0"/>
              <a:cs typeface="Times New Roman" panose="02020603050405020304" pitchFamily="18" charset="0"/>
            </a:endParaRPr>
          </a:p>
          <a:p>
            <a:endParaRPr lang="en-US" sz="2000" dirty="0">
              <a:latin typeface="Arial" panose="020B0604020202020204" pitchFamily="34" charset="0"/>
            </a:endParaRPr>
          </a:p>
          <a:p>
            <a:pPr marL="214303" indent="-214303" algn="just">
              <a:buFont typeface="Wingdings" panose="05000000000000000000" pitchFamily="2" charset="2"/>
              <a:buChar char="Ø"/>
            </a:pPr>
            <a:r>
              <a:rPr lang="en-US" sz="2000" dirty="0">
                <a:latin typeface="Arial" panose="020B0604020202020204" pitchFamily="34" charset="0"/>
              </a:rPr>
              <a:t> 	</a:t>
            </a:r>
            <a:r>
              <a:rPr lang="en-US" sz="2000" i="1" dirty="0">
                <a:effectLst>
                  <a:outerShdw blurRad="38100" dist="38100" dir="2700000" algn="tl">
                    <a:srgbClr val="000000">
                      <a:alpha val="43137"/>
                    </a:srgbClr>
                  </a:outerShdw>
                </a:effectLst>
                <a:latin typeface="Georgia" panose="02040502050405020303" pitchFamily="18" charset="0"/>
                <a:ea typeface="Calibri" panose="020F0502020204030204" pitchFamily="34" charset="0"/>
              </a:rPr>
              <a:t>Open access publications that are freely accessible 	with no  financial, legal or technical barriers to their 	access. </a:t>
            </a:r>
            <a:r>
              <a:rPr lang="en-US" sz="2000" i="1" kern="100" dirty="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Anyone can read, download, copy, 	distribute, print search for and search within the 	information, or use it in education or in any other 	way within the permitted copyright provisions.</a:t>
            </a:r>
          </a:p>
          <a:p>
            <a:pPr marL="214303" indent="-214303" algn="just">
              <a:buFont typeface="Wingdings" panose="05000000000000000000" pitchFamily="2" charset="2"/>
              <a:buChar char="Ø"/>
            </a:pPr>
            <a:endParaRPr lang="en-US" sz="2000" i="1" kern="100" dirty="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endParaRPr>
          </a:p>
          <a:p>
            <a:pPr marL="671503" lvl="1" indent="-214303" algn="just">
              <a:buFont typeface="Wingdings" panose="05000000000000000000" pitchFamily="2" charset="2"/>
              <a:buChar char="Ø"/>
            </a:pPr>
            <a:r>
              <a:rPr lang="en-US" sz="2000" i="1" kern="100" dirty="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Journals and other publications with online presence especially in international online journals with DOI, ISBN and other features that are a mark of their authority.</a:t>
            </a:r>
          </a:p>
          <a:p>
            <a:pPr marL="214303" indent="-214303" algn="just">
              <a:buFont typeface="Wingdings" panose="05000000000000000000" pitchFamily="2" charset="2"/>
              <a:buChar char="Ø"/>
            </a:pPr>
            <a:endParaRPr lang="en-US" sz="2000" i="1" kern="100" dirty="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endParaRPr>
          </a:p>
          <a:p>
            <a:pPr algn="just"/>
            <a:endParaRPr lang="en-NG" sz="2000" i="1" kern="100" dirty="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endParaRPr>
          </a:p>
          <a:p>
            <a:pPr marL="214303" indent="-214303">
              <a:buFont typeface="Wingdings" panose="05000000000000000000" pitchFamily="2" charset="2"/>
              <a:buChar char="Ø"/>
            </a:pPr>
            <a:endParaRPr lang="en-NG" sz="2000" dirty="0"/>
          </a:p>
        </p:txBody>
      </p:sp>
    </p:spTree>
    <p:extLst>
      <p:ext uri="{BB962C8B-B14F-4D97-AF65-F5344CB8AC3E}">
        <p14:creationId xmlns:p14="http://schemas.microsoft.com/office/powerpoint/2010/main" val="3391668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C594B1A-DD2D-688E-F452-6866525AE3BC}"/>
              </a:ext>
            </a:extLst>
          </p:cNvPr>
          <p:cNvSpPr txBox="1"/>
          <p:nvPr/>
        </p:nvSpPr>
        <p:spPr>
          <a:xfrm>
            <a:off x="1901372" y="344611"/>
            <a:ext cx="2690034" cy="276999"/>
          </a:xfrm>
          <a:prstGeom prst="rect">
            <a:avLst/>
          </a:prstGeom>
          <a:noFill/>
        </p:spPr>
        <p:txBody>
          <a:bodyPr wrap="square">
            <a:spAutoFit/>
          </a:bodyPr>
          <a:lstStyle/>
          <a:p>
            <a:r>
              <a:rPr lang="en-US" sz="1051" b="1" kern="100" dirty="0">
                <a:solidFill>
                  <a:srgbClr val="0070C0"/>
                </a:solidFill>
                <a:latin typeface="Tahoma" panose="020B0604030504040204" pitchFamily="34" charset="0"/>
                <a:ea typeface="Tahoma" panose="020B0604030504040204" pitchFamily="34" charset="0"/>
                <a:cs typeface="Tahoma" panose="020B0604030504040204" pitchFamily="34" charset="0"/>
              </a:rPr>
              <a:t>The Publishing Stage </a:t>
            </a:r>
            <a:r>
              <a:rPr lang="en-US" sz="1200" b="1" i="1" kern="100" dirty="0">
                <a:solidFill>
                  <a:srgbClr val="FF0000"/>
                </a:solidFill>
                <a:latin typeface="Arial Narrow" panose="020B0606020202030204" pitchFamily="34" charset="0"/>
                <a:ea typeface="Calibri" panose="020F0502020204030204" pitchFamily="34" charset="0"/>
                <a:cs typeface="Times New Roman" panose="02020603050405020304" pitchFamily="18" charset="0"/>
              </a:rPr>
              <a:t>Cont’d</a:t>
            </a:r>
            <a:endParaRPr lang="en-NG" sz="1200" b="1" dirty="0"/>
          </a:p>
        </p:txBody>
      </p:sp>
      <p:sp>
        <p:nvSpPr>
          <p:cNvPr id="7" name="TextBox 6">
            <a:extLst>
              <a:ext uri="{FF2B5EF4-FFF2-40B4-BE49-F238E27FC236}">
                <a16:creationId xmlns:a16="http://schemas.microsoft.com/office/drawing/2014/main" id="{A57A7116-FE95-3B63-C190-911F250CA99C}"/>
              </a:ext>
            </a:extLst>
          </p:cNvPr>
          <p:cNvSpPr txBox="1"/>
          <p:nvPr/>
        </p:nvSpPr>
        <p:spPr>
          <a:xfrm>
            <a:off x="325598" y="962242"/>
            <a:ext cx="6118745" cy="6140142"/>
          </a:xfrm>
          <a:prstGeom prst="rect">
            <a:avLst/>
          </a:prstGeom>
          <a:noFill/>
        </p:spPr>
        <p:txBody>
          <a:bodyPr wrap="square">
            <a:spAutoFit/>
          </a:bodyPr>
          <a:lstStyle/>
          <a:p>
            <a:pPr marL="214303" indent="-214303" algn="just">
              <a:buFont typeface="Wingdings" panose="05000000000000000000" pitchFamily="2" charset="2"/>
              <a:buChar char="Ø"/>
            </a:pPr>
            <a:r>
              <a:rPr lang="en-US" sz="1600" i="1" dirty="0">
                <a:effectLst>
                  <a:outerShdw blurRad="38100" dist="38100" dir="2700000" algn="tl">
                    <a:srgbClr val="000000">
                      <a:alpha val="43137"/>
                    </a:srgbClr>
                  </a:outerShdw>
                </a:effectLst>
                <a:latin typeface="Georgia" panose="02040502050405020303" pitchFamily="18" charset="0"/>
                <a:ea typeface="Calibri" panose="020F0502020204030204" pitchFamily="34" charset="0"/>
              </a:rPr>
              <a:t>Peer-reviewed and referred channels (e.g. journals)</a:t>
            </a:r>
          </a:p>
          <a:p>
            <a:pPr marL="214303" indent="-214303" algn="just">
              <a:buFont typeface="Wingdings" panose="05000000000000000000" pitchFamily="2" charset="2"/>
              <a:buChar char="Ø"/>
            </a:pPr>
            <a:endParaRPr lang="en-US" sz="1600" i="1" kern="100" dirty="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endParaRPr>
          </a:p>
          <a:p>
            <a:pPr marL="214303" indent="-214303" algn="just">
              <a:buFont typeface="Wingdings" panose="05000000000000000000" pitchFamily="2" charset="2"/>
              <a:buChar char="Ø"/>
            </a:pPr>
            <a:r>
              <a:rPr lang="en-US" sz="1600" i="1" dirty="0">
                <a:effectLst>
                  <a:outerShdw blurRad="38100" dist="38100" dir="2700000" algn="tl">
                    <a:srgbClr val="000000">
                      <a:alpha val="43137"/>
                    </a:srgbClr>
                  </a:outerShdw>
                </a:effectLst>
                <a:latin typeface="Georgia" panose="02040502050405020303" pitchFamily="18" charset="0"/>
                <a:ea typeface="Calibri" panose="020F0502020204030204" pitchFamily="34" charset="0"/>
              </a:rPr>
              <a:t>Reputable journals with high impact factor and large target audience in the relevant field.</a:t>
            </a:r>
            <a:endParaRPr lang="en-US" sz="1600" i="1" kern="100" dirty="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endParaRPr>
          </a:p>
          <a:p>
            <a:pPr marL="214303" indent="-214303" algn="just">
              <a:buFont typeface="Wingdings" panose="05000000000000000000" pitchFamily="2" charset="2"/>
              <a:buChar char="Ø"/>
            </a:pPr>
            <a:endParaRPr lang="en-US" sz="1600" i="1" kern="100" dirty="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endParaRPr>
          </a:p>
          <a:p>
            <a:pPr marL="214303" indent="-214303" algn="just">
              <a:buFont typeface="Wingdings" panose="05000000000000000000" pitchFamily="2" charset="2"/>
              <a:buChar char="Ø"/>
            </a:pPr>
            <a:r>
              <a:rPr lang="en-US" sz="1600" i="1" kern="100" dirty="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Journals indexed by the major databases, such as Google Scholar, </a:t>
            </a:r>
            <a:r>
              <a:rPr lang="en-US" sz="1600" i="1" kern="100" dirty="0" err="1">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ResearcherID</a:t>
            </a:r>
            <a:r>
              <a:rPr lang="en-US" sz="1600" i="1" kern="100" dirty="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 Thomson Reuters, Mendeley Reference Manager, Academic.edu, arXiv.org, Research Gate, </a:t>
            </a:r>
            <a:r>
              <a:rPr lang="en-US" sz="1600" i="1" kern="100" dirty="0" err="1">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CiteSeerX</a:t>
            </a:r>
            <a:r>
              <a:rPr lang="en-US" sz="1600" i="1" kern="100" dirty="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 ISSUU, </a:t>
            </a:r>
            <a:r>
              <a:rPr lang="en-US" sz="1600" i="1" kern="100" dirty="0" err="1">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scribd</a:t>
            </a:r>
            <a:r>
              <a:rPr lang="en-US" sz="1600" i="1" kern="100" dirty="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 etc.</a:t>
            </a:r>
          </a:p>
          <a:p>
            <a:pPr marL="214303" indent="-214303" algn="just">
              <a:buFont typeface="Wingdings" panose="05000000000000000000" pitchFamily="2" charset="2"/>
              <a:buChar char="Ø"/>
            </a:pPr>
            <a:endParaRPr lang="en-US" sz="1600" i="1" kern="100" dirty="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endParaRPr>
          </a:p>
          <a:p>
            <a:pPr marL="214303" indent="-214303" algn="just">
              <a:buFont typeface="Wingdings" panose="05000000000000000000" pitchFamily="2" charset="2"/>
              <a:buChar char="Ø"/>
            </a:pPr>
            <a:r>
              <a:rPr lang="en-US" sz="1600" i="1" kern="100" dirty="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Avoid journal publishers with too many titles.</a:t>
            </a:r>
          </a:p>
          <a:p>
            <a:pPr algn="just"/>
            <a:endParaRPr lang="en-US" sz="1600" i="1" kern="100" dirty="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endParaRPr>
          </a:p>
          <a:p>
            <a:pPr marL="214303" indent="-214303" algn="just">
              <a:buFont typeface="Wingdings" panose="05000000000000000000" pitchFamily="2" charset="2"/>
              <a:buChar char="Ø"/>
            </a:pPr>
            <a:r>
              <a:rPr lang="en-US" sz="1600" i="1" kern="100" dirty="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Institutional repositories can be used as a tool to promote best academic publications.</a:t>
            </a:r>
            <a:endParaRPr lang="en-NG" sz="1600" i="1" kern="100" dirty="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endParaRPr>
          </a:p>
          <a:p>
            <a:pPr algn="just"/>
            <a:endParaRPr lang="en-US" sz="900" i="1" kern="100" dirty="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endParaRPr>
          </a:p>
          <a:p>
            <a:pPr marL="214303" indent="-214303" algn="just">
              <a:buFont typeface="Wingdings" panose="05000000000000000000" pitchFamily="2" charset="2"/>
              <a:buChar char="Ø"/>
            </a:pPr>
            <a:r>
              <a:rPr lang="en-US" sz="1600" i="1" dirty="0">
                <a:effectLst>
                  <a:outerShdw blurRad="38100" dist="38100" dir="2700000" algn="tl">
                    <a:srgbClr val="000000">
                      <a:alpha val="43137"/>
                    </a:srgbClr>
                  </a:outerShdw>
                </a:effectLst>
                <a:latin typeface="Georgia" panose="02040502050405020303" pitchFamily="18" charset="0"/>
                <a:ea typeface="Calibri" panose="020F0502020204030204" pitchFamily="34" charset="0"/>
              </a:rPr>
              <a:t>ProQuest as we are intending to do in Benue State University Library.</a:t>
            </a:r>
            <a:endParaRPr lang="en-US" sz="1600" i="1" kern="100" dirty="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endParaRPr>
          </a:p>
          <a:p>
            <a:pPr marL="214303" indent="-214303" algn="just">
              <a:buFont typeface="Wingdings" panose="05000000000000000000" pitchFamily="2" charset="2"/>
              <a:buChar char="Ø"/>
            </a:pPr>
            <a:endParaRPr lang="en-US" sz="1600" i="1" kern="100" dirty="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endParaRPr>
          </a:p>
          <a:p>
            <a:pPr marL="214303" indent="-214303" algn="just">
              <a:buFont typeface="Wingdings" panose="05000000000000000000" pitchFamily="2" charset="2"/>
              <a:buChar char="Ø"/>
            </a:pPr>
            <a:r>
              <a:rPr lang="en-US" sz="1600" i="1" dirty="0">
                <a:effectLst>
                  <a:outerShdw blurRad="38100" dist="38100" dir="2700000" algn="tl">
                    <a:srgbClr val="000000">
                      <a:alpha val="43137"/>
                    </a:srgbClr>
                  </a:outerShdw>
                </a:effectLst>
                <a:latin typeface="Georgia" panose="02040502050405020303" pitchFamily="18" charset="0"/>
                <a:ea typeface="Calibri" panose="020F0502020204030204" pitchFamily="34" charset="0"/>
              </a:rPr>
              <a:t>Learned Society journals/professional society journals.</a:t>
            </a:r>
          </a:p>
          <a:p>
            <a:pPr marL="214303" indent="-214303" algn="just">
              <a:buFont typeface="Wingdings" panose="05000000000000000000" pitchFamily="2" charset="2"/>
              <a:buChar char="Ø"/>
            </a:pPr>
            <a:endParaRPr lang="en-US" sz="1600" i="1" kern="100" dirty="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endParaRPr>
          </a:p>
          <a:p>
            <a:pPr marL="214303" indent="-214303" algn="just">
              <a:buFont typeface="Wingdings" panose="05000000000000000000" pitchFamily="2" charset="2"/>
              <a:buChar char="Ø"/>
            </a:pPr>
            <a:r>
              <a:rPr lang="en-US" sz="1600" i="1" kern="100" dirty="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Journals of academic institutions and university presses</a:t>
            </a:r>
          </a:p>
          <a:p>
            <a:pPr algn="just"/>
            <a:endParaRPr lang="en-US" sz="1600" i="1" kern="100" dirty="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endParaRPr>
          </a:p>
          <a:p>
            <a:pPr marL="214313" indent="-214313" algn="just">
              <a:buFont typeface="Wingdings" panose="05000000000000000000" pitchFamily="2" charset="2"/>
              <a:buChar char="Ø"/>
            </a:pPr>
            <a:r>
              <a:rPr lang="en-US" sz="1600" i="1" kern="100" dirty="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Avoid vanity publishers because they lack the network for distributing </a:t>
            </a:r>
            <a:endParaRPr lang="en-NG" sz="1600" i="1" kern="100" dirty="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endParaRPr>
          </a:p>
          <a:p>
            <a:r>
              <a:rPr lang="en-US" sz="1600" i="1" dirty="0">
                <a:effectLst>
                  <a:outerShdw blurRad="38100" dist="38100" dir="2700000" algn="tl">
                    <a:srgbClr val="000000">
                      <a:alpha val="43137"/>
                    </a:srgbClr>
                  </a:outerShdw>
                </a:effectLst>
                <a:latin typeface="Georgia" panose="02040502050405020303" pitchFamily="18" charset="0"/>
                <a:ea typeface="Calibri" panose="020F0502020204030204" pitchFamily="34" charset="0"/>
              </a:rPr>
              <a:t>     your works.</a:t>
            </a:r>
            <a:endParaRPr lang="en-US" sz="1600" i="1" kern="100" dirty="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endParaRPr>
          </a:p>
        </p:txBody>
      </p:sp>
      <p:sp>
        <p:nvSpPr>
          <p:cNvPr id="9" name="Slide Number Placeholder 8">
            <a:extLst>
              <a:ext uri="{FF2B5EF4-FFF2-40B4-BE49-F238E27FC236}">
                <a16:creationId xmlns:a16="http://schemas.microsoft.com/office/drawing/2014/main" id="{7A4EF6B4-8345-5E5A-C818-C6E5B9890D98}"/>
              </a:ext>
            </a:extLst>
          </p:cNvPr>
          <p:cNvSpPr>
            <a:spLocks noGrp="1"/>
          </p:cNvSpPr>
          <p:nvPr>
            <p:ph type="sldNum" sz="quarter" idx="12"/>
          </p:nvPr>
        </p:nvSpPr>
        <p:spPr/>
        <p:txBody>
          <a:bodyPr/>
          <a:lstStyle/>
          <a:p>
            <a:fld id="{6D22F896-40B5-4ADD-8801-0D06FADFA095}" type="slidenum">
              <a:rPr lang="en-US" smtClean="0"/>
              <a:t>9</a:t>
            </a:fld>
            <a:endParaRPr lang="en-US" dirty="0"/>
          </a:p>
        </p:txBody>
      </p:sp>
    </p:spTree>
    <p:extLst>
      <p:ext uri="{BB962C8B-B14F-4D97-AF65-F5344CB8AC3E}">
        <p14:creationId xmlns:p14="http://schemas.microsoft.com/office/powerpoint/2010/main" val="93852634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203</TotalTime>
  <Words>1469</Words>
  <Application>Microsoft Office PowerPoint</Application>
  <PresentationFormat>On-screen Show (4:3)</PresentationFormat>
  <Paragraphs>147</Paragraphs>
  <Slides>14</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14</vt:i4>
      </vt:variant>
    </vt:vector>
  </HeadingPairs>
  <TitlesOfParts>
    <vt:vector size="26" baseType="lpstr">
      <vt:lpstr>Algerian</vt:lpstr>
      <vt:lpstr>Aptos Narrow</vt:lpstr>
      <vt:lpstr>Arial</vt:lpstr>
      <vt:lpstr>Arial Black</vt:lpstr>
      <vt:lpstr>Arial Narrow</vt:lpstr>
      <vt:lpstr>Calibri</vt:lpstr>
      <vt:lpstr>Georgia</vt:lpstr>
      <vt:lpstr>Tahoma</vt:lpstr>
      <vt:lpstr>Trebuchet MS</vt:lpstr>
      <vt:lpstr>Wingdings</vt:lpstr>
      <vt:lpstr>Wingdings 3</vt:lpstr>
      <vt:lpstr>Facet</vt:lpstr>
      <vt:lpstr>APPLICATION OF BEST PRACTICES IN ACADEMIC PUBLICATIONS FOR ENHANCED GLOBAL VISIBILITY</vt:lpstr>
      <vt:lpstr>APPLICATION OF BEST PRACTICES IN ACADEMIC PUBLICATIONS FOR ENHANCED GLOBAL VISIBILITY</vt:lpstr>
      <vt:lpstr>Introduction Cont’d</vt:lpstr>
      <vt:lpstr>PowerPoint Presentation</vt:lpstr>
      <vt:lpstr>Pre-publishing Requirements Cont’d </vt:lpstr>
      <vt:lpstr>PowerPoint Presentation</vt:lpstr>
      <vt:lpstr>PowerPoint Presentation</vt:lpstr>
      <vt:lpstr>The Publishing Stage</vt:lpstr>
      <vt:lpstr>PowerPoint Presentation</vt:lpstr>
      <vt:lpstr>ATTAINING GLOBAL VISIBILITY</vt:lpstr>
      <vt:lpstr>PowerPoint Presentation</vt:lpstr>
      <vt:lpstr>PowerPoint Presentation</vt:lpstr>
      <vt:lpstr>CONCLUSION</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APPLICATION OF BEST PRACTICES IN ACADEMIC PUBLICATIONS FOR ENHANCED GLOBAL VISIBILITY</dc:title>
  <dc:creator>ULIS-SECRETARY</dc:creator>
  <cp:lastModifiedBy>ULIS-SECRETARY</cp:lastModifiedBy>
  <cp:revision>84</cp:revision>
  <cp:lastPrinted>2023-07-20T08:33:03Z</cp:lastPrinted>
  <dcterms:created xsi:type="dcterms:W3CDTF">2023-07-19T16:21:30Z</dcterms:created>
  <dcterms:modified xsi:type="dcterms:W3CDTF">2023-07-20T08:53:24Z</dcterms:modified>
</cp:coreProperties>
</file>